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91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7" r:id="rId3"/>
    <p:sldId id="327" r:id="rId4"/>
    <p:sldId id="277" r:id="rId5"/>
    <p:sldId id="323" r:id="rId6"/>
    <p:sldId id="330" r:id="rId7"/>
    <p:sldId id="266" r:id="rId8"/>
    <p:sldId id="269" r:id="rId9"/>
    <p:sldId id="278" r:id="rId10"/>
    <p:sldId id="268" r:id="rId11"/>
    <p:sldId id="316" r:id="rId12"/>
    <p:sldId id="328" r:id="rId13"/>
    <p:sldId id="325" r:id="rId14"/>
    <p:sldId id="281" r:id="rId15"/>
    <p:sldId id="324" r:id="rId16"/>
    <p:sldId id="318" r:id="rId17"/>
    <p:sldId id="321" r:id="rId18"/>
    <p:sldId id="322" r:id="rId19"/>
    <p:sldId id="329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66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94" autoAdjust="0"/>
  </p:normalViewPr>
  <p:slideViewPr>
    <p:cSldViewPr snapToGrid="0" snapToObjects="1">
      <p:cViewPr>
        <p:scale>
          <a:sx n="100" d="100"/>
          <a:sy n="100" d="100"/>
        </p:scale>
        <p:origin x="-188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296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3E788-8C52-9A4D-A341-48BD461747A2}" type="datetime1">
              <a:rPr lang="en-GB" smtClean="0"/>
              <a:t>13/03/2014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94CB7-AEF2-0B4E-8866-723EA369A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14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BD5C-8B1F-A647-AE40-2FCB5B1AA8B5}" type="datetime1">
              <a:rPr lang="en-GB" smtClean="0"/>
              <a:t>13/03/2014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38D6-3A83-9E41-970B-779C09BC98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89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How we have used ALMA to detect [CII] emission at very high redshifts and so trace star 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4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Show MCMC plot which attempts to break degeneracy between </a:t>
            </a:r>
            <a:r>
              <a:rPr lang="en-GB" dirty="0" err="1" smtClean="0"/>
              <a:t>Mdyn</a:t>
            </a:r>
            <a:r>
              <a:rPr lang="en-GB" dirty="0" smtClean="0"/>
              <a:t> and inclination.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As we do not resolve the flux distribution we also use additional models for the kinematics which give slightly higher dynamical masses and therefore quote the full range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23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r>
              <a:rPr lang="en-US" dirty="0" smtClean="0"/>
              <a:t>Explain plot,</a:t>
            </a:r>
          </a:p>
          <a:p>
            <a:pPr marL="171450" indent="-171450" algn="just">
              <a:lnSpc>
                <a:spcPct val="110000"/>
              </a:lnSpc>
              <a:buFontTx/>
              <a:buChar char="-"/>
            </a:pPr>
            <a:r>
              <a:rPr lang="en-US" dirty="0"/>
              <a:t>Here the dust continuum is </a:t>
            </a:r>
            <a:r>
              <a:rPr lang="en-US" dirty="0" err="1"/>
              <a:t>offest</a:t>
            </a:r>
            <a:r>
              <a:rPr lang="en-US" dirty="0"/>
              <a:t> by 0.22’’ from the HST F160W </a:t>
            </a:r>
            <a:r>
              <a:rPr lang="en-US" dirty="0" err="1"/>
              <a:t>idenifictaion</a:t>
            </a:r>
            <a:r>
              <a:rPr lang="en-US" dirty="0"/>
              <a:t>, corresponding to ~1sig compared to the </a:t>
            </a:r>
            <a:r>
              <a:rPr lang="en-US" dirty="0" err="1"/>
              <a:t>astrometric</a:t>
            </a:r>
            <a:r>
              <a:rPr lang="en-US" dirty="0"/>
              <a:t> accuracy.</a:t>
            </a:r>
          </a:p>
          <a:p>
            <a:pPr marL="171450" indent="-171450" algn="just">
              <a:lnSpc>
                <a:spcPct val="110000"/>
              </a:lnSpc>
              <a:buFontTx/>
              <a:buChar char="-"/>
            </a:pPr>
            <a:r>
              <a:rPr lang="en-US" dirty="0"/>
              <a:t>HST image unresolved at 0.2’’</a:t>
            </a:r>
            <a:r>
              <a:rPr lang="en-US" dirty="0" smtClean="0"/>
              <a:t>.</a:t>
            </a:r>
          </a:p>
          <a:p>
            <a:pPr marL="171450" indent="-171450" algn="just">
              <a:lnSpc>
                <a:spcPct val="110000"/>
              </a:lnSpc>
              <a:buFontTx/>
              <a:buChar char="-"/>
            </a:pPr>
            <a:endParaRPr lang="en-US" dirty="0"/>
          </a:p>
          <a:p>
            <a:pPr marL="171450" indent="-171450" algn="just">
              <a:buFontTx/>
              <a:buChar char="-"/>
            </a:pPr>
            <a:r>
              <a:rPr lang="en-US" dirty="0"/>
              <a:t>X-ray-&gt; radio SED shows evidence for both AGN and stellar emission with the bolometric AGN contribution constrained to 2-20%.</a:t>
            </a:r>
          </a:p>
          <a:p>
            <a:pPr marL="171450" indent="-171450" algn="just">
              <a:buFontTx/>
              <a:buChar char="-"/>
            </a:pPr>
            <a:r>
              <a:rPr lang="en-US" dirty="0"/>
              <a:t>AGN dominates the mid-IR &amp; x-ray, though the weak mid-IR emission implies that this contribution is &lt;20%, but may still outshine the rest-frame UV/optical emission.</a:t>
            </a:r>
          </a:p>
          <a:p>
            <a:pPr marL="171450" indent="-171450" algn="just">
              <a:buFontTx/>
              <a:buChar char="-"/>
            </a:pPr>
            <a:r>
              <a:rPr lang="en-US" dirty="0"/>
              <a:t>Starburst is dominating in the far-IR</a:t>
            </a:r>
          </a:p>
          <a:p>
            <a:pPr marL="171450" indent="-171450" algn="just">
              <a:buFontTx/>
              <a:buChar char="-"/>
            </a:pPr>
            <a:endParaRPr lang="en-US" dirty="0"/>
          </a:p>
          <a:p>
            <a:pPr marL="171450" indent="-171450" algn="just">
              <a:buFontTx/>
              <a:buChar char="-"/>
            </a:pPr>
            <a:r>
              <a:rPr lang="en-US" dirty="0"/>
              <a:t>Compute luminosity using the Herschel limits and constraints on AGN contribution</a:t>
            </a:r>
            <a:r>
              <a:rPr lang="en-US" dirty="0" smtClean="0"/>
              <a:t>.</a:t>
            </a:r>
          </a:p>
          <a:p>
            <a:pPr marL="171450" indent="-171450" algn="just">
              <a:buFontTx/>
              <a:buChar char="-"/>
            </a:pPr>
            <a:endParaRPr lang="en-US" dirty="0"/>
          </a:p>
          <a:p>
            <a:pPr marL="171450" indent="-171450" algn="just">
              <a:buFontTx/>
              <a:buChar char="-"/>
            </a:pPr>
            <a:r>
              <a:rPr lang="en-US" dirty="0" smtClean="0"/>
              <a:t>Star formation</a:t>
            </a:r>
            <a:r>
              <a:rPr lang="en-US" baseline="0" dirty="0" smtClean="0"/>
              <a:t> rate surface density (</a:t>
            </a:r>
            <a:r>
              <a:rPr lang="en-US" dirty="0" smtClean="0"/>
              <a:t>e.g. MW: </a:t>
            </a:r>
            <a:r>
              <a:rPr lang="en-US" baseline="0" dirty="0" smtClean="0"/>
              <a:t>~ 0.003, Starbursts: ~ 3)</a:t>
            </a:r>
            <a:endParaRPr lang="en-US" dirty="0"/>
          </a:p>
          <a:p>
            <a:pPr marL="171450" indent="-171450" algn="just">
              <a:buFontTx/>
              <a:buChar char="-"/>
            </a:pPr>
            <a:r>
              <a:rPr lang="en-US" baseline="0" dirty="0" smtClean="0"/>
              <a:t>So well above main sequence (order of mag)</a:t>
            </a:r>
          </a:p>
          <a:p>
            <a:pPr algn="just"/>
            <a:r>
              <a:rPr lang="en-US" baseline="0" dirty="0" smtClean="0"/>
              <a:t>  </a:t>
            </a:r>
            <a:endParaRPr lang="en-US" dirty="0"/>
          </a:p>
          <a:p>
            <a:pPr marL="171450" indent="-171450" algn="just">
              <a:buFontTx/>
              <a:buChar char="-"/>
            </a:pPr>
            <a:r>
              <a:rPr lang="en-US" baseline="0" dirty="0" smtClean="0"/>
              <a:t>Specific star formation rates: </a:t>
            </a:r>
            <a:r>
              <a:rPr lang="en-US" baseline="0" dirty="0" err="1" smtClean="0"/>
              <a:t>sSFR</a:t>
            </a:r>
            <a:r>
              <a:rPr lang="en-US" baseline="0" dirty="0" smtClean="0"/>
              <a:t> &gt; 80/</a:t>
            </a:r>
            <a:r>
              <a:rPr lang="en-US" baseline="0" dirty="0" err="1" smtClean="0"/>
              <a:t>Gyr</a:t>
            </a:r>
            <a:endParaRPr lang="en-US" dirty="0"/>
          </a:p>
          <a:p>
            <a:pPr marL="171450" indent="-171450" algn="just">
              <a:buFontTx/>
              <a:buChar char="-"/>
            </a:pPr>
            <a:r>
              <a:rPr lang="en-US" baseline="0" dirty="0" smtClean="0"/>
              <a:t>Galaxy will double its stellar mass in ~12Myr</a:t>
            </a:r>
          </a:p>
          <a:p>
            <a:pPr marL="171450" indent="-171450" algn="just">
              <a:buFontTx/>
              <a:buChar char="-"/>
            </a:pPr>
            <a:r>
              <a:rPr lang="en-US" dirty="0" smtClean="0"/>
              <a:t>And so observing galaxy in its first major burst of star formation.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66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Note: Coppin compute molecular gas mass assuming low </a:t>
            </a:r>
            <a:r>
              <a:rPr lang="en-US" dirty="0" err="1" smtClean="0"/>
              <a:t>X_co</a:t>
            </a:r>
            <a:r>
              <a:rPr lang="en-US" dirty="0" smtClean="0"/>
              <a:t>=0.8 conversion factor, so adopting a higher </a:t>
            </a:r>
            <a:r>
              <a:rPr lang="en-US" dirty="0" err="1" smtClean="0"/>
              <a:t>X_co</a:t>
            </a:r>
            <a:r>
              <a:rPr lang="en-US" dirty="0" smtClean="0"/>
              <a:t> will decrease the limit on </a:t>
            </a:r>
            <a:r>
              <a:rPr lang="en-US" dirty="0" err="1" smtClean="0"/>
              <a:t>Mstar</a:t>
            </a:r>
            <a:r>
              <a:rPr lang="en-US" dirty="0" smtClean="0"/>
              <a:t>.</a:t>
            </a:r>
          </a:p>
          <a:p>
            <a:pPr marL="171450" marR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pPr marL="171450" marR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Obtain estimate of the atomic gas mass associated with the PDR using eq. </a:t>
            </a:r>
          </a:p>
          <a:p>
            <a:pPr marR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	-&gt; </a:t>
            </a:r>
            <a:r>
              <a:rPr lang="en-US" dirty="0" err="1" smtClean="0"/>
              <a:t>M_a</a:t>
            </a:r>
            <a:r>
              <a:rPr lang="en-US" dirty="0" smtClean="0"/>
              <a:t> ~0.47 x10^9 </a:t>
            </a:r>
            <a:r>
              <a:rPr lang="en-US" dirty="0" err="1" smtClean="0"/>
              <a:t>Msun</a:t>
            </a:r>
            <a:endParaRPr lang="en-US" dirty="0" smtClean="0"/>
          </a:p>
          <a:p>
            <a:pPr marR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171450" marR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Use mass budget to put upper limit on conversion factor: </a:t>
            </a:r>
            <a:r>
              <a:rPr lang="en-US" dirty="0" err="1" smtClean="0"/>
              <a:t>X_co</a:t>
            </a:r>
            <a:r>
              <a:rPr lang="en-US" dirty="0" smtClean="0"/>
              <a:t>&lt;2.3, i.e. half of the Galactic value but consistent with the range found at high-z.</a:t>
            </a:r>
            <a:endParaRPr lang="en-US" dirty="0"/>
          </a:p>
          <a:p>
            <a:pPr marR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37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Regular rotation pattern indicates that the gas has had sufficient time to settle in a bulk motion despite the fact that the rotation period at the outer edge of the disk is 16% of the age of the Universe.</a:t>
            </a:r>
          </a:p>
          <a:p>
            <a:pPr marL="171450" marR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If gas is regularly rotating, could it still fuel the central starburst.</a:t>
            </a:r>
          </a:p>
          <a:p>
            <a:pPr marL="171450" marR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Disk is unstable at all radii -&gt; with the lack of a merger this indicates that the extremely high SFR are due to such large supply of gas (which is gravitationally unstable)!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37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r>
              <a:rPr lang="en-US" dirty="0" smtClean="0"/>
              <a:t>Line ratio is a powerful new probe of the metallicity in the ISM</a:t>
            </a:r>
          </a:p>
          <a:p>
            <a:pPr marL="171450" indent="-171450" algn="just">
              <a:buFontTx/>
              <a:buChar char="-"/>
            </a:pPr>
            <a:r>
              <a:rPr lang="en-US" dirty="0"/>
              <a:t>F</a:t>
            </a:r>
            <a:r>
              <a:rPr lang="en-US" baseline="0" dirty="0" smtClean="0"/>
              <a:t>ree of extinction effects seen in optical &amp; near-IR lines.</a:t>
            </a:r>
          </a:p>
          <a:p>
            <a:pPr marL="171450" indent="-171450" algn="just">
              <a:buFontTx/>
              <a:buChar char="-"/>
            </a:pPr>
            <a:r>
              <a:rPr lang="en-US" dirty="0" smtClean="0"/>
              <a:t>Uncertainty is dominated by model rather than the measurements</a:t>
            </a:r>
            <a:r>
              <a:rPr lang="en-US" baseline="0" dirty="0" smtClean="0"/>
              <a:t>.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baseline="0" dirty="0" smtClean="0"/>
              <a:t>Cloudy simulations depend on gas density and ionisation parameter)**.</a:t>
            </a:r>
          </a:p>
          <a:p>
            <a:endParaRPr lang="en-US" dirty="0" smtClean="0"/>
          </a:p>
          <a:p>
            <a:r>
              <a:rPr lang="en-US" dirty="0"/>
              <a:t>**</a:t>
            </a:r>
            <a:endParaRPr lang="en-US" dirty="0" smtClean="0"/>
          </a:p>
          <a:p>
            <a:pPr marL="171450" indent="-171450" algn="just">
              <a:buFontTx/>
              <a:buChar char="-"/>
            </a:pPr>
            <a:r>
              <a:rPr lang="en-US" dirty="0" smtClean="0"/>
              <a:t>Under </a:t>
            </a:r>
            <a:r>
              <a:rPr lang="en-US" dirty="0"/>
              <a:t>the very strong radiation field due to extreme star-formation, the relative volume ratio of HII regions and PDRs could change </a:t>
            </a:r>
            <a:r>
              <a:rPr lang="en-US" dirty="0" smtClean="0"/>
              <a:t>systematically. I.e</a:t>
            </a:r>
            <a:r>
              <a:rPr lang="en-US" dirty="0"/>
              <a:t>. The relative PDR contribution becomes smaller for more active star-forming galaxies.</a:t>
            </a:r>
          </a:p>
          <a:p>
            <a:pPr marL="171450" indent="-171450" algn="just">
              <a:buFontTx/>
              <a:buChar char="-"/>
            </a:pPr>
            <a:r>
              <a:rPr lang="en-US" dirty="0"/>
              <a:t>This will reduce the [CII] flux while [NII] is not </a:t>
            </a:r>
            <a:r>
              <a:rPr lang="en-US" dirty="0" smtClean="0"/>
              <a:t>affected. This </a:t>
            </a:r>
            <a:r>
              <a:rPr lang="en-US" dirty="0"/>
              <a:t>increases the ratio so </a:t>
            </a:r>
            <a:r>
              <a:rPr lang="en-US" dirty="0" err="1"/>
              <a:t>subsolar</a:t>
            </a:r>
            <a:r>
              <a:rPr lang="en-US" dirty="0"/>
              <a:t> </a:t>
            </a:r>
            <a:r>
              <a:rPr lang="en-US" dirty="0" err="1"/>
              <a:t>metallicities</a:t>
            </a:r>
            <a:r>
              <a:rPr lang="en-US" dirty="0"/>
              <a:t> are still possible.</a:t>
            </a:r>
          </a:p>
          <a:p>
            <a:pPr marL="171450" indent="-171450" algn="just">
              <a:buFontTx/>
              <a:buChar char="-"/>
            </a:pPr>
            <a:r>
              <a:rPr lang="en-US" dirty="0"/>
              <a:t>Obs. Of other fine lines are needed to determine the contributions from HII and PDRs to derive an accurate metallicity.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86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r>
              <a:rPr lang="en-US" dirty="0" smtClean="0"/>
              <a:t>Strengthens </a:t>
            </a:r>
            <a:r>
              <a:rPr lang="en-US" dirty="0"/>
              <a:t>the conclusions of Nagao that galaxy already has a metallicity close to solar when the Universe was a mere 1.2Gyr.</a:t>
            </a:r>
          </a:p>
          <a:p>
            <a:pPr marL="171450" indent="-171450" algn="just">
              <a:buFontTx/>
              <a:buChar char="-"/>
            </a:pPr>
            <a:r>
              <a:rPr lang="en-US" dirty="0"/>
              <a:t>Highly enriched gas has been detected before in broad line regions surrounding AGN, but these obs. suggests that highly enriched material may already be spread out over </a:t>
            </a:r>
            <a:r>
              <a:rPr lang="en-US" dirty="0" err="1"/>
              <a:t>kpc</a:t>
            </a:r>
            <a:r>
              <a:rPr lang="en-US" dirty="0"/>
              <a:t> scales (at such early times)!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86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Use ALMA to study galaxies with my lower SFR therefore more representative of the galaxy population then.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Give an example from other work I have been doing: BRI1202, detected with ALMA in continuum &amp; [CII] (contours)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14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Detect serendipitous galaxies when observing QSO-SMG with high SFR.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These are LAE with much lower SFRs.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Again able to model the kinematics.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We went after the </a:t>
            </a:r>
            <a:r>
              <a:rPr lang="en-GB" dirty="0" err="1" smtClean="0"/>
              <a:t>lya</a:t>
            </a:r>
            <a:r>
              <a:rPr lang="en-GB" dirty="0" smtClean="0"/>
              <a:t> emission in the optical…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97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Found dramatically different distributions between [CII] &amp; </a:t>
            </a:r>
            <a:r>
              <a:rPr lang="en-GB" dirty="0" err="1" smtClean="0"/>
              <a:t>lya</a:t>
            </a:r>
            <a:r>
              <a:rPr lang="en-GB" dirty="0" smtClean="0"/>
              <a:t> -&gt; </a:t>
            </a:r>
            <a:r>
              <a:rPr lang="en-GB" dirty="0" err="1" smtClean="0"/>
              <a:t>lya</a:t>
            </a:r>
            <a:r>
              <a:rPr lang="en-GB" dirty="0" smtClean="0"/>
              <a:t> much wider.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Similar results for the 2</a:t>
            </a:r>
            <a:r>
              <a:rPr lang="en-GB" baseline="30000" dirty="0" smtClean="0"/>
              <a:t>nd</a:t>
            </a:r>
            <a:r>
              <a:rPr lang="en-GB" dirty="0" smtClean="0"/>
              <a:t> galaxy.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Such different distributions have not been seen before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59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Found dramatically different distributions between [CII] &amp; </a:t>
            </a:r>
            <a:r>
              <a:rPr lang="en-GB" dirty="0" err="1" smtClean="0"/>
              <a:t>lya</a:t>
            </a:r>
            <a:r>
              <a:rPr lang="en-GB" dirty="0" smtClean="0"/>
              <a:t> -&gt; </a:t>
            </a:r>
            <a:r>
              <a:rPr lang="en-GB" dirty="0" err="1" smtClean="0"/>
              <a:t>lya</a:t>
            </a:r>
            <a:r>
              <a:rPr lang="en-GB" dirty="0" smtClean="0"/>
              <a:t> much wider.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Similar results for the 2</a:t>
            </a:r>
            <a:r>
              <a:rPr lang="en-GB" baseline="30000" dirty="0" smtClean="0"/>
              <a:t>nd</a:t>
            </a:r>
            <a:r>
              <a:rPr lang="en-GB" dirty="0" smtClean="0"/>
              <a:t> galaxy.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Such different distributions have not been seen before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5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9340" y="4343400"/>
            <a:ext cx="5486400" cy="4114800"/>
          </a:xfrm>
        </p:spPr>
        <p:txBody>
          <a:bodyPr/>
          <a:lstStyle/>
          <a:p>
            <a:pPr marL="171450" indent="-171450" algn="just">
              <a:lnSpc>
                <a:spcPct val="110000"/>
              </a:lnSpc>
              <a:buFontTx/>
              <a:buChar char="-"/>
            </a:pPr>
            <a:r>
              <a:rPr lang="en-US" dirty="0" smtClean="0"/>
              <a:t>ALESS73.1 is located in the Extended Chandra Deep Field South (ECDFS).</a:t>
            </a:r>
          </a:p>
          <a:p>
            <a:pPr marL="171450" indent="-171450" algn="just">
              <a:lnSpc>
                <a:spcPct val="110000"/>
              </a:lnSpc>
              <a:buFontTx/>
              <a:buChar char="-"/>
            </a:pPr>
            <a:r>
              <a:rPr lang="en-US" dirty="0" smtClean="0"/>
              <a:t>Originally identified as a compact, high-z AGN and also a faint x-ray source.</a:t>
            </a:r>
          </a:p>
          <a:p>
            <a:pPr marL="171450" indent="-171450" algn="just">
              <a:lnSpc>
                <a:spcPct val="110000"/>
              </a:lnSpc>
              <a:buFontTx/>
              <a:buChar char="-"/>
            </a:pPr>
            <a:r>
              <a:rPr lang="en-US" dirty="0" smtClean="0"/>
              <a:t>Then detected as the most likely counterpart of a luminous submm source in LABOCA survey.</a:t>
            </a:r>
          </a:p>
          <a:p>
            <a:pPr marL="171450" indent="-171450" algn="just">
              <a:lnSpc>
                <a:spcPct val="110000"/>
              </a:lnSpc>
              <a:buFontTx/>
              <a:buChar char="-"/>
            </a:pPr>
            <a:r>
              <a:rPr lang="en-US" dirty="0"/>
              <a:t>Although some SMGs contain luminous AGN, in 85% of cases this does not dominated the bolometric luminosity</a:t>
            </a:r>
            <a:r>
              <a:rPr lang="en-US" dirty="0" smtClean="0"/>
              <a:t>.</a:t>
            </a:r>
          </a:p>
          <a:p>
            <a:pPr marL="171450" indent="-171450" algn="just">
              <a:lnSpc>
                <a:spcPct val="110000"/>
              </a:lnSpc>
              <a:buFontTx/>
              <a:buChar char="-"/>
            </a:pPr>
            <a:r>
              <a:rPr lang="en-US" dirty="0" smtClean="0"/>
              <a:t>Higher resolution ALMA continuum obs. provide identification as a luminous SMG.</a:t>
            </a:r>
          </a:p>
          <a:p>
            <a:pPr marL="0" indent="0" algn="just">
              <a:lnSpc>
                <a:spcPct val="11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0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While ALMA is still limited in spatial resolution, it is not in SNR.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6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9340" y="4343400"/>
            <a:ext cx="5486400" cy="4114800"/>
          </a:xfrm>
        </p:spPr>
        <p:txBody>
          <a:bodyPr/>
          <a:lstStyle/>
          <a:p>
            <a:pPr marL="171450" indent="-171450" algn="just">
              <a:buFontTx/>
              <a:buChar char="-"/>
            </a:pPr>
            <a:r>
              <a:rPr lang="en-US" dirty="0" smtClean="0"/>
              <a:t>[CII] arises predominantly from photo dissociation regions associated with star forming regions and is the dominant cooling line.</a:t>
            </a:r>
          </a:p>
          <a:p>
            <a:pPr marL="0" indent="0" algn="just">
              <a:lnSpc>
                <a:spcPct val="110000"/>
              </a:lnSpc>
              <a:buFontTx/>
              <a:buNone/>
            </a:pPr>
            <a:endParaRPr lang="en-US" dirty="0"/>
          </a:p>
          <a:p>
            <a:pPr marL="171450" indent="-171450" algn="just">
              <a:lnSpc>
                <a:spcPct val="110000"/>
              </a:lnSpc>
              <a:buFontTx/>
              <a:buChar char="-"/>
            </a:pPr>
            <a:r>
              <a:rPr lang="en-US" dirty="0" smtClean="0"/>
              <a:t>Also re-observed the [CII] line with APEX (July 2013).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r>
              <a:rPr lang="en-GB" dirty="0" smtClean="0"/>
              <a:t>[CII] line detected at 22sig and spatially resolved with FWHM=0.64’’ (4.1kpc)</a:t>
            </a:r>
          </a:p>
          <a:p>
            <a:pPr marL="171450" indent="-171450" algn="just">
              <a:buFontTx/>
              <a:buChar char="-"/>
            </a:pPr>
            <a:r>
              <a:rPr lang="en-GB" dirty="0" smtClean="0"/>
              <a:t>APEX obs. do not detect [CII] with </a:t>
            </a:r>
            <a:r>
              <a:rPr lang="en-GB" dirty="0" err="1" smtClean="0"/>
              <a:t>rms</a:t>
            </a:r>
            <a:r>
              <a:rPr lang="en-GB" dirty="0" smtClean="0"/>
              <a:t>=16mJy -&gt; still consistent with ALMA obs.</a:t>
            </a:r>
          </a:p>
          <a:p>
            <a:pPr marL="171450" indent="-171450" algn="just">
              <a:buFontTx/>
              <a:buChar char="-"/>
            </a:pPr>
            <a:endParaRPr lang="en-GB" dirty="0"/>
          </a:p>
          <a:p>
            <a:pPr marL="171450" indent="-171450" algn="just">
              <a:buFontTx/>
              <a:buChar char="-"/>
            </a:pPr>
            <a:r>
              <a:rPr lang="en-GB" dirty="0" smtClean="0"/>
              <a:t>Consistent redshifts suggests that they are originating from gas with the same bulk motion.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8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i="1" dirty="0"/>
              <a:t>Aside:</a:t>
            </a:r>
          </a:p>
          <a:p>
            <a:pPr marL="171450" indent="-171450" algn="just">
              <a:buFontTx/>
              <a:buChar char="-"/>
            </a:pPr>
            <a:r>
              <a:rPr lang="en-US" i="1" dirty="0"/>
              <a:t>[CII] traces multiple gas phases although has been argued to be a direct tracer of the fuel for star formation (Stacey 91)</a:t>
            </a:r>
          </a:p>
          <a:p>
            <a:pPr marL="171450" indent="-171450" algn="just">
              <a:buFontTx/>
              <a:buChar char="-"/>
            </a:pPr>
            <a:r>
              <a:rPr lang="en-US" i="1" dirty="0"/>
              <a:t>If [CII] &amp; CO are not tracing the same bulk motion then the lowest mass component (atomic gas traced by [CII] in this case) is outflowing compared to the higher mass component. </a:t>
            </a:r>
          </a:p>
          <a:p>
            <a:pPr marL="171450" indent="-171450" algn="just">
              <a:buFontTx/>
              <a:buChar char="-"/>
            </a:pPr>
            <a:r>
              <a:rPr lang="en-US" i="1" dirty="0"/>
              <a:t>However do no detect any velocity shift between [CII] &amp; CO and do not find a significant outflow component in [CII] .</a:t>
            </a:r>
          </a:p>
          <a:p>
            <a:pPr marL="171450" indent="-171450" algn="just">
              <a:buFontTx/>
              <a:buChar char="-"/>
            </a:pPr>
            <a:r>
              <a:rPr lang="en-US" i="1" dirty="0"/>
              <a:t>Therefore assume that [CII] traced the kinematics of the underlying star-forming gas component.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83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i="1" dirty="0"/>
              <a:t>Aside:</a:t>
            </a:r>
          </a:p>
          <a:p>
            <a:pPr marL="171450" indent="-171450" algn="just">
              <a:buFontTx/>
              <a:buChar char="-"/>
            </a:pPr>
            <a:r>
              <a:rPr lang="en-US" i="1" dirty="0"/>
              <a:t>[CII] traces multiple gas phases although has been argued to be a direct tracer of the fuel for star formation (Stacey 91)</a:t>
            </a:r>
          </a:p>
          <a:p>
            <a:pPr marL="171450" indent="-171450" algn="just">
              <a:buFontTx/>
              <a:buChar char="-"/>
            </a:pPr>
            <a:r>
              <a:rPr lang="en-US" i="1" dirty="0"/>
              <a:t>If [CII] &amp; CO are not tracing the same bulk motion then the lowest mass component (atomic gas traced by [CII] in this case) is outflowing compared to the higher mass component. </a:t>
            </a:r>
          </a:p>
          <a:p>
            <a:pPr marL="171450" indent="-171450" algn="just">
              <a:buFontTx/>
              <a:buChar char="-"/>
            </a:pPr>
            <a:r>
              <a:rPr lang="en-US" i="1" dirty="0"/>
              <a:t>However do no detect any velocity shift between [CII] &amp; CO and do not find a significant outflow component in [CII] .</a:t>
            </a:r>
          </a:p>
          <a:p>
            <a:pPr marL="171450" indent="-171450" algn="just">
              <a:buFontTx/>
              <a:buChar char="-"/>
            </a:pPr>
            <a:r>
              <a:rPr lang="en-US" i="1" dirty="0"/>
              <a:t>Therefore assume that [CII] traced the kinematics of the underlying star-forming gas component.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83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r>
              <a:rPr lang="en-GB" dirty="0" smtClean="0"/>
              <a:t>Resolve [CII] emission over 0.6’’ with peak SNR=5-15 in each individual 25km/s channels.</a:t>
            </a:r>
          </a:p>
          <a:p>
            <a:pPr algn="just"/>
            <a:endParaRPr lang="en-GB" dirty="0" smtClean="0"/>
          </a:p>
          <a:p>
            <a:pPr marL="171450" indent="-171450" algn="just">
              <a:buFontTx/>
              <a:buChar char="-"/>
            </a:pPr>
            <a:r>
              <a:rPr lang="en-GB" dirty="0" smtClean="0"/>
              <a:t>Fit [CII] line with a single Gaussian.</a:t>
            </a:r>
          </a:p>
          <a:p>
            <a:pPr marL="171450" indent="-171450" algn="just">
              <a:buFontTx/>
              <a:buChar char="-"/>
            </a:pPr>
            <a:r>
              <a:rPr lang="en-GB" dirty="0" smtClean="0"/>
              <a:t>Fit velocity field with a dynamical model assuming that the ionised gas is circularly rotating in a thin disk and that the disk surface mass density distribution is exponential.</a:t>
            </a:r>
          </a:p>
          <a:p>
            <a:pPr marL="171450" indent="-171450" algn="just">
              <a:buFontTx/>
              <a:buChar char="-"/>
            </a:pPr>
            <a:r>
              <a:rPr lang="en-GB" dirty="0" smtClean="0"/>
              <a:t>Neglect any hydro dynamical effects therefore the disk motion is entirely determined by the gravitational potential.</a:t>
            </a:r>
          </a:p>
          <a:p>
            <a:pPr marL="171450" indent="-171450" algn="just">
              <a:buFontTx/>
              <a:buChar char="-"/>
            </a:pPr>
            <a:endParaRPr lang="en-GB" dirty="0"/>
          </a:p>
          <a:p>
            <a:pPr marL="171450" indent="-171450" algn="just">
              <a:buFontTx/>
              <a:buChar char="-"/>
            </a:pPr>
            <a:r>
              <a:rPr lang="en-GB" dirty="0" smtClean="0"/>
              <a:t>Residuals &lt; 10km/s</a:t>
            </a:r>
          </a:p>
          <a:p>
            <a:pPr marL="171450" indent="-171450" algn="just">
              <a:buFontTx/>
              <a:buChar char="-"/>
            </a:pPr>
            <a:endParaRPr lang="en-GB" dirty="0"/>
          </a:p>
          <a:p>
            <a:pPr marL="171450" indent="-171450" algn="just">
              <a:buFontTx/>
              <a:buChar char="-"/>
            </a:pPr>
            <a:r>
              <a:rPr lang="en-GB" dirty="0" smtClean="0"/>
              <a:t>See no sign of mergers in velocity field</a:t>
            </a:r>
            <a:endParaRPr lang="en-US" dirty="0"/>
          </a:p>
          <a:p>
            <a:pPr marL="171450" indent="-171450" algn="just">
              <a:buFontTx/>
              <a:buChar char="-"/>
            </a:pPr>
            <a:r>
              <a:rPr lang="en-US" dirty="0"/>
              <a:t>Also use continuum image to search for other sources within the ALMA primary beam and find no other galaxies within a projected radius of 40kpc with SFR&gt;75M/</a:t>
            </a:r>
            <a:r>
              <a:rPr lang="en-US" dirty="0" err="1"/>
              <a:t>yr</a:t>
            </a:r>
            <a:r>
              <a:rPr lang="en-US" dirty="0"/>
              <a:t> (i.e. above 3sig)</a:t>
            </a:r>
          </a:p>
          <a:p>
            <a:pPr marL="171450" indent="-171450" algn="just">
              <a:buFontTx/>
              <a:buChar char="-"/>
            </a:pPr>
            <a:r>
              <a:rPr lang="en-US" dirty="0"/>
              <a:t>Indicated it is unlikely to be a component of a mid-stage pre-coalescence merger</a:t>
            </a:r>
            <a:r>
              <a:rPr lang="en-US" dirty="0" smtClean="0"/>
              <a:t>.</a:t>
            </a:r>
          </a:p>
          <a:p>
            <a:pPr marL="171450" indent="-171450" algn="just">
              <a:buFontTx/>
              <a:buChar char="-"/>
            </a:pPr>
            <a:r>
              <a:rPr lang="en-US" dirty="0" smtClean="0"/>
              <a:t>So such high SFR are intriguing.</a:t>
            </a:r>
            <a:endParaRPr lang="en-US" dirty="0"/>
          </a:p>
          <a:p>
            <a:pPr marL="171450" indent="-171450" algn="just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9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r>
              <a:rPr lang="en-US" dirty="0" smtClean="0"/>
              <a:t>PV diagram: taking </a:t>
            </a:r>
            <a:r>
              <a:rPr lang="en-US" baseline="0" dirty="0" smtClean="0"/>
              <a:t>a slit along the major axis of rotation and extracting the velocity and flux as a function of distance from the center of the disk.</a:t>
            </a:r>
          </a:p>
          <a:p>
            <a:pPr marL="171450" indent="-171450" algn="just">
              <a:buFontTx/>
              <a:buChar char="-"/>
            </a:pPr>
            <a:r>
              <a:rPr lang="en-US" dirty="0" smtClean="0"/>
              <a:t>Model shows good representation of the rotation curve</a:t>
            </a:r>
            <a:endParaRPr lang="en-US" baseline="0" dirty="0" smtClean="0"/>
          </a:p>
          <a:p>
            <a:pPr marL="171450" indent="-171450" algn="just">
              <a:buFontTx/>
              <a:buChar char="-"/>
            </a:pPr>
            <a:r>
              <a:rPr lang="en-US" dirty="0" smtClean="0"/>
              <a:t>So although we see a regular rotating disk, the luminosity</a:t>
            </a:r>
            <a:r>
              <a:rPr lang="en-US" baseline="0" dirty="0" smtClean="0"/>
              <a:t> mass is not uniformly distributed which is consistent with a young/ newly forming disk.</a:t>
            </a:r>
          </a:p>
          <a:p>
            <a:pPr lvl="1" algn="just"/>
            <a:r>
              <a:rPr lang="en-US" dirty="0" smtClean="0"/>
              <a:t>i.e. SFR not uniformly spread out.</a:t>
            </a:r>
            <a:endParaRPr lang="en-US" baseline="0" dirty="0" smtClean="0"/>
          </a:p>
          <a:p>
            <a:pPr marL="171450" indent="-171450" algn="just">
              <a:buFontTx/>
              <a:buChar char="-"/>
            </a:pPr>
            <a:endParaRPr lang="en-US" dirty="0"/>
          </a:p>
          <a:p>
            <a:pPr marL="171450" indent="-171450" algn="just">
              <a:buFontTx/>
              <a:buChar char="-"/>
            </a:pPr>
            <a:r>
              <a:rPr lang="en-US" dirty="0" smtClean="0"/>
              <a:t>Significantly higher spatial resolution observations are needed to determine a reliable flux distribution within the disk.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50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r>
              <a:rPr lang="en-US" dirty="0" smtClean="0"/>
              <a:t>Important when calculating the intrinsic velocity dispersion that you account for beam smearing effects:</a:t>
            </a:r>
          </a:p>
          <a:p>
            <a:pPr lvl="1" algn="just"/>
            <a:r>
              <a:rPr lang="en-US" dirty="0" smtClean="0"/>
              <a:t>-&gt; artificial broadening of the line due to the steep velocity gradient.</a:t>
            </a:r>
          </a:p>
          <a:p>
            <a:pPr marL="171450" indent="-171450" algn="just">
              <a:buFontTx/>
              <a:buChar char="-"/>
            </a:pPr>
            <a:r>
              <a:rPr lang="en-US" dirty="0" smtClean="0"/>
              <a:t>At each pixel we measure the luminosity weighted velocity gradient across the FWHM of the beam at that pixel and subtract this from the velocity dispersion.</a:t>
            </a:r>
          </a:p>
          <a:p>
            <a:pPr marL="171450" indent="-171450" algn="just">
              <a:buFontTx/>
              <a:buChar char="-"/>
            </a:pPr>
            <a:r>
              <a:rPr lang="en-US" dirty="0" smtClean="0"/>
              <a:t>Shown extracted along the major kinematic axis of the galaxy.</a:t>
            </a:r>
          </a:p>
          <a:p>
            <a:pPr marL="171450" indent="-171450" algn="just">
              <a:buFontTx/>
              <a:buChar char="-"/>
            </a:pPr>
            <a:r>
              <a:rPr lang="en-US" dirty="0" smtClean="0"/>
              <a:t>sig = 40 +- 10 km/s</a:t>
            </a:r>
          </a:p>
          <a:p>
            <a:pPr marL="171450" indent="-171450" algn="just">
              <a:buFontTx/>
              <a:buChar char="-"/>
            </a:pPr>
            <a:endParaRPr lang="en-US" dirty="0"/>
          </a:p>
          <a:p>
            <a:pPr marL="171450" indent="-171450" algn="just">
              <a:buFontTx/>
              <a:buChar char="-"/>
            </a:pPr>
            <a:r>
              <a:rPr lang="en-US" dirty="0" smtClean="0"/>
              <a:t>A</a:t>
            </a:r>
            <a:r>
              <a:rPr lang="en-US" baseline="0" dirty="0" smtClean="0"/>
              <a:t> factor of ~3 lower than the value seen for local galaxies (v/o ~ 10)</a:t>
            </a:r>
          </a:p>
          <a:p>
            <a:pPr marL="171450" indent="-171450" algn="just">
              <a:buFontTx/>
              <a:buChar char="-"/>
            </a:pPr>
            <a:r>
              <a:rPr lang="en-US" dirty="0" smtClean="0"/>
              <a:t>Although optically thin [CII] emitting gas could also be due to the fact that we are observing a wider range of gas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38D6-3A83-9E41-970B-779C09BC984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2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92" r:id="rId1"/>
    <p:sldLayoutId id="2147484993" r:id="rId2"/>
    <p:sldLayoutId id="2147484994" r:id="rId3"/>
    <p:sldLayoutId id="2147484995" r:id="rId4"/>
    <p:sldLayoutId id="2147484996" r:id="rId5"/>
    <p:sldLayoutId id="2147484997" r:id="rId6"/>
    <p:sldLayoutId id="2147484998" r:id="rId7"/>
    <p:sldLayoutId id="2147484999" r:id="rId8"/>
    <p:sldLayoutId id="2147485000" r:id="rId9"/>
    <p:sldLayoutId id="2147485001" r:id="rId10"/>
    <p:sldLayoutId id="2147485002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8518" y="6356350"/>
            <a:ext cx="1524000" cy="365125"/>
          </a:xfrm>
        </p:spPr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47911"/>
            <a:ext cx="6400800" cy="1219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Rebecca Williams</a:t>
            </a:r>
          </a:p>
          <a:p>
            <a:pPr algn="l"/>
            <a:r>
              <a:rPr lang="en-US" sz="2000" dirty="0" smtClean="0"/>
              <a:t>Cavendish Astrophysics</a:t>
            </a:r>
          </a:p>
          <a:p>
            <a:pPr algn="l"/>
            <a:r>
              <a:rPr lang="en-US" sz="1200" dirty="0" smtClean="0"/>
              <a:t>(rw480@mrao.cam.ac.uk)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968" y="491912"/>
            <a:ext cx="7829503" cy="2326641"/>
          </a:xfrm>
        </p:spPr>
        <p:txBody>
          <a:bodyPr>
            <a:normAutofit fontScale="90000"/>
          </a:bodyPr>
          <a:lstStyle/>
          <a:p>
            <a:r>
              <a:rPr lang="en-GB" sz="5000" dirty="0" smtClean="0"/>
              <a:t>ALMA reveals a rotating [CII] disk in a gas rich galaxy at z = 4.76</a:t>
            </a:r>
            <a:endParaRPr lang="en-US" sz="5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4981222"/>
            <a:ext cx="3454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Collaborators: </a:t>
            </a:r>
          </a:p>
          <a:p>
            <a:pPr algn="l"/>
            <a:r>
              <a:rPr lang="en-US" sz="1600" dirty="0"/>
              <a:t>Carlos De </a:t>
            </a:r>
            <a:r>
              <a:rPr lang="en-US" sz="1600" dirty="0" smtClean="0"/>
              <a:t>Breuck, Mark </a:t>
            </a:r>
            <a:r>
              <a:rPr lang="en-US" sz="1600" dirty="0" err="1" smtClean="0"/>
              <a:t>Swinbank</a:t>
            </a:r>
            <a:r>
              <a:rPr lang="en-US" sz="1600" dirty="0" smtClean="0"/>
              <a:t>, Paola </a:t>
            </a:r>
            <a:r>
              <a:rPr lang="en-US" sz="1600" dirty="0" err="1" smtClean="0"/>
              <a:t>Caselli</a:t>
            </a:r>
            <a:r>
              <a:rPr lang="en-US" sz="1600" dirty="0" smtClean="0"/>
              <a:t>, Kristen Coppin, Timothy A. Davis,  </a:t>
            </a:r>
            <a:endParaRPr lang="en-US" sz="1000" dirty="0"/>
          </a:p>
          <a:p>
            <a:pPr algn="l"/>
            <a:r>
              <a:rPr lang="en-US" sz="1600" dirty="0" smtClean="0"/>
              <a:t>Roberto Maiolino, </a:t>
            </a:r>
            <a:r>
              <a:rPr lang="en-US" sz="1600" dirty="0" err="1" smtClean="0"/>
              <a:t>Tohru</a:t>
            </a:r>
            <a:r>
              <a:rPr lang="en-US" sz="1600" dirty="0" smtClean="0"/>
              <a:t> Nagao, Ian </a:t>
            </a:r>
            <a:r>
              <a:rPr lang="en-US" sz="1600" dirty="0" err="1" smtClean="0"/>
              <a:t>Smail</a:t>
            </a:r>
            <a:r>
              <a:rPr lang="en-US" sz="1600" dirty="0" smtClean="0"/>
              <a:t>, Fabian Walter, Axel, </a:t>
            </a:r>
            <a:r>
              <a:rPr lang="en-US" sz="1600" dirty="0" err="1" smtClean="0"/>
              <a:t>Wei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>
                <a:latin typeface="Symbol" charset="2"/>
                <a:cs typeface="Symbol" charset="2"/>
              </a:rPr>
              <a:t>, </a:t>
            </a:r>
            <a:r>
              <a:rPr lang="en-US" sz="1600" dirty="0" smtClean="0">
                <a:cs typeface="Symbol" charset="2"/>
              </a:rPr>
              <a:t>Martin </a:t>
            </a:r>
            <a:r>
              <a:rPr lang="en-US" sz="1600" dirty="0" err="1" smtClean="0">
                <a:cs typeface="Symbol" charset="2"/>
              </a:rPr>
              <a:t>Zwaan</a:t>
            </a:r>
            <a:endParaRPr lang="en-US" sz="1000" dirty="0">
              <a:latin typeface="Symbol" charset="2"/>
              <a:cs typeface="Symbol" charset="2"/>
            </a:endParaRPr>
          </a:p>
        </p:txBody>
      </p:sp>
      <p:pic>
        <p:nvPicPr>
          <p:cNvPr id="7" name="Picture 6" descr="155431-alma-telesco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79" y="3830464"/>
            <a:ext cx="4021839" cy="2369958"/>
          </a:xfrm>
          <a:prstGeom prst="rect">
            <a:avLst/>
          </a:prstGeom>
        </p:spPr>
      </p:pic>
      <p:pic>
        <p:nvPicPr>
          <p:cNvPr id="8" name="Picture 7" descr="caplogo_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99" y="4338801"/>
            <a:ext cx="989001" cy="7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DC9E1F"/>
                </a:solidFill>
              </a:rPr>
              <a:t>Dynamical Mass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1500" y="1572781"/>
            <a:ext cx="8229600" cy="85124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Circularly rotating disk model allows us to constrain the dynamical mass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222016" y="2069265"/>
            <a:ext cx="3836714" cy="851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smtClean="0"/>
              <a:t>Implies a dynamical mass within R = 4kpc of: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2016" y="4130077"/>
            <a:ext cx="357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n-US" sz="2000" dirty="0" smtClean="0"/>
              <a:t>Conservatively accounting for other sources of uncertainty</a:t>
            </a:r>
            <a:endParaRPr lang="en-US" sz="20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5067300"/>
            <a:ext cx="3327400" cy="3302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59100"/>
            <a:ext cx="3124200" cy="3302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3467100"/>
            <a:ext cx="1549400" cy="254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4869" y="2107277"/>
            <a:ext cx="4671436" cy="3404523"/>
            <a:chOff x="414869" y="2094577"/>
            <a:chExt cx="4671436" cy="3404523"/>
          </a:xfrm>
        </p:grpSpPr>
        <p:sp>
          <p:nvSpPr>
            <p:cNvPr id="16" name="Rectangle 15"/>
            <p:cNvSpPr/>
            <p:nvPr/>
          </p:nvSpPr>
          <p:spPr>
            <a:xfrm>
              <a:off x="414869" y="2094577"/>
              <a:ext cx="4665131" cy="340452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mcmc_contours_corrected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69" y="2208876"/>
              <a:ext cx="4620636" cy="3239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2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51646" y="1830220"/>
            <a:ext cx="4885771" cy="3681579"/>
            <a:chOff x="63076" y="1771392"/>
            <a:chExt cx="5037750" cy="3892807"/>
          </a:xfrm>
        </p:grpSpPr>
        <p:sp>
          <p:nvSpPr>
            <p:cNvPr id="22" name="Rectangle 21"/>
            <p:cNvSpPr/>
            <p:nvPr/>
          </p:nvSpPr>
          <p:spPr>
            <a:xfrm>
              <a:off x="314573" y="2031428"/>
              <a:ext cx="4587628" cy="32958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ALESS73.1_CONT_CII.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5547" y="1198921"/>
              <a:ext cx="3892807" cy="50377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DC9E1F"/>
                </a:solidFill>
              </a:rPr>
              <a:t>Continuum Emission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13277" y="1623311"/>
            <a:ext cx="4327523" cy="4237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2000" dirty="0" smtClean="0"/>
              <a:t>Using Schmidt-</a:t>
            </a:r>
            <a:r>
              <a:rPr lang="en-US" sz="2000" dirty="0" err="1" smtClean="0"/>
              <a:t>Kennicutt</a:t>
            </a:r>
            <a:r>
              <a:rPr lang="en-US" sz="2000" dirty="0" smtClean="0"/>
              <a:t> relation:</a:t>
            </a:r>
          </a:p>
          <a:p>
            <a:pPr marL="0" indent="0">
              <a:buClr>
                <a:schemeClr val="tx2"/>
              </a:buClr>
              <a:buNone/>
            </a:pPr>
            <a:endParaRPr lang="en-US" sz="2000" dirty="0" smtClean="0"/>
          </a:p>
          <a:p>
            <a:pPr marL="0" indent="0">
              <a:buClr>
                <a:schemeClr val="tx2"/>
              </a:buClr>
              <a:buNone/>
            </a:pPr>
            <a:r>
              <a:rPr lang="en-US" sz="1200" dirty="0" smtClean="0"/>
              <a:t>  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200" dirty="0" smtClean="0"/>
              <a:t>    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distributed within R &lt; 1kpc</a:t>
            </a:r>
          </a:p>
          <a:p>
            <a:pPr marL="0" indent="0">
              <a:buClr>
                <a:schemeClr val="tx2"/>
              </a:buClr>
              <a:buNone/>
            </a:pPr>
            <a:endParaRPr lang="en-US" sz="2000" dirty="0" smtClean="0"/>
          </a:p>
          <a:p>
            <a:pPr marL="0" indent="0">
              <a:buClr>
                <a:schemeClr val="tx2"/>
              </a:buClr>
              <a:buNone/>
            </a:pPr>
            <a:endParaRPr lang="en-US" sz="2000" dirty="0" smtClean="0"/>
          </a:p>
          <a:p>
            <a:pPr>
              <a:buClr>
                <a:schemeClr val="tx2"/>
              </a:buClr>
            </a:pPr>
            <a:r>
              <a:rPr lang="en-US" sz="2000" dirty="0" smtClean="0"/>
              <a:t>And: 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=&gt; </a:t>
            </a:r>
            <a:r>
              <a:rPr lang="en-US" sz="2000" b="1" dirty="0" smtClean="0"/>
              <a:t>“Extreme Starburst”</a:t>
            </a:r>
            <a:endParaRPr lang="en-US" sz="20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15055" y="1665477"/>
            <a:ext cx="4051300" cy="3881828"/>
            <a:chOff x="803180" y="2273411"/>
            <a:chExt cx="4051300" cy="3881828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3372089" y="2273411"/>
              <a:ext cx="1165736" cy="345612"/>
            </a:xfrm>
            <a:prstGeom prst="rect">
              <a:avLst/>
            </a:prstGeom>
            <a:solidFill>
              <a:srgbClr val="DC9E1F"/>
            </a:solidFill>
            <a:ln>
              <a:solidFill>
                <a:schemeClr val="bg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 smtClean="0">
                  <a:solidFill>
                    <a:srgbClr val="FF0000"/>
                  </a:solidFill>
                </a:rPr>
                <a:t>[CII] contours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803180" y="2275444"/>
              <a:ext cx="1829645" cy="31511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Position of F160W image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2518795" y="5833561"/>
              <a:ext cx="2335685" cy="321678"/>
            </a:xfrm>
            <a:prstGeom prst="rect">
              <a:avLst/>
            </a:prstGeom>
            <a:solidFill>
              <a:srgbClr val="DC9E1F"/>
            </a:solidFill>
            <a:ln>
              <a:solidFill>
                <a:schemeClr val="bg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 smtClean="0">
                  <a:solidFill>
                    <a:srgbClr val="000000"/>
                  </a:solidFill>
                </a:rPr>
                <a:t>330GHz dust continuum image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965480" y="2590554"/>
              <a:ext cx="127845" cy="60653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4093325" y="5268834"/>
              <a:ext cx="291255" cy="666328"/>
            </a:xfrm>
            <a:prstGeom prst="straightConnector1">
              <a:avLst/>
            </a:prstGeom>
            <a:ln w="38100" cmpd="sng">
              <a:solidFill>
                <a:srgbClr val="DC9E1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755680" y="2590554"/>
              <a:ext cx="775815" cy="606537"/>
            </a:xfrm>
            <a:prstGeom prst="straightConnector1">
              <a:avLst/>
            </a:prstGeom>
            <a:ln w="38100" cmpd="sng">
              <a:solidFill>
                <a:srgbClr val="DC9E1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31495" y="3025298"/>
              <a:ext cx="0" cy="343585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364078" y="3197091"/>
              <a:ext cx="360000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27" y="2117848"/>
            <a:ext cx="3327400" cy="3683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3302080"/>
            <a:ext cx="3263900" cy="368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4330700"/>
            <a:ext cx="21844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19" y="24486"/>
            <a:ext cx="79248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DC9E1F"/>
                </a:solidFill>
              </a:rPr>
              <a:t>Gas Disk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7119" y="1234796"/>
            <a:ext cx="8229600" cy="2921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Previous CO(2-1) detection gives: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/>
              <a:t> </a:t>
            </a:r>
            <a:r>
              <a:rPr lang="en-US" sz="800" dirty="0" smtClean="0"/>
              <a:t>    </a:t>
            </a:r>
          </a:p>
          <a:p>
            <a:pPr marL="0" indent="0">
              <a:buNone/>
            </a:pPr>
            <a:r>
              <a:rPr lang="en-US" sz="1800" dirty="0" smtClean="0"/>
              <a:t>	=&gt; Combine with derived M</a:t>
            </a:r>
            <a:r>
              <a:rPr lang="en-US" sz="1800" baseline="-25000" dirty="0" smtClean="0"/>
              <a:t>dyn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		       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541059" y="1652894"/>
            <a:ext cx="199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+mj-lt"/>
              </a:rPr>
              <a:t>[Coppin et al. (2010)]</a:t>
            </a:r>
            <a:endParaRPr lang="en-US" i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0" y="1593850"/>
            <a:ext cx="3263900" cy="3683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24" y="2514600"/>
            <a:ext cx="2400300" cy="368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353" y="2944014"/>
            <a:ext cx="15621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19" y="24486"/>
            <a:ext cx="79248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DC9E1F"/>
                </a:solidFill>
              </a:rPr>
              <a:t>Gas Disk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7119" y="1234796"/>
            <a:ext cx="8229600" cy="2921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Previous CO(2-1) detection gives: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/>
              <a:t> </a:t>
            </a:r>
            <a:r>
              <a:rPr lang="en-US" sz="800" dirty="0" smtClean="0"/>
              <a:t>    </a:t>
            </a:r>
          </a:p>
          <a:p>
            <a:pPr marL="0" indent="0">
              <a:buNone/>
            </a:pPr>
            <a:r>
              <a:rPr lang="en-US" sz="1800" dirty="0" smtClean="0"/>
              <a:t>	=&gt; Combine with derived M</a:t>
            </a:r>
            <a:r>
              <a:rPr lang="en-US" sz="1800" baseline="-25000" dirty="0" smtClean="0"/>
              <a:t>dyn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		       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541059" y="1652894"/>
            <a:ext cx="199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+mj-lt"/>
              </a:rPr>
              <a:t>[Coppin et al. (2010)]</a:t>
            </a:r>
            <a:endParaRPr lang="en-US" i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7118" y="3629874"/>
            <a:ext cx="4500482" cy="143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err="1" smtClean="0"/>
              <a:t>Toomre</a:t>
            </a:r>
            <a:r>
              <a:rPr lang="en-US" sz="2000" dirty="0" smtClean="0"/>
              <a:t> stability criterion: stable if Q &gt; 1</a:t>
            </a:r>
          </a:p>
          <a:p>
            <a:pPr algn="just"/>
            <a:r>
              <a:rPr lang="en-US" sz="2000" dirty="0" smtClean="0"/>
              <a:t>Find at all radii, Q &lt; 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15642" y="4842841"/>
            <a:ext cx="3221178" cy="803492"/>
            <a:chOff x="1315642" y="4842841"/>
            <a:chExt cx="3221178" cy="803492"/>
          </a:xfrm>
        </p:grpSpPr>
        <p:sp>
          <p:nvSpPr>
            <p:cNvPr id="17" name="Alternate Process 16"/>
            <p:cNvSpPr/>
            <p:nvPr/>
          </p:nvSpPr>
          <p:spPr>
            <a:xfrm>
              <a:off x="1356062" y="4842841"/>
              <a:ext cx="2981183" cy="803492"/>
            </a:xfrm>
            <a:prstGeom prst="flowChartAlternateProcess">
              <a:avLst/>
            </a:prstGeom>
            <a:solidFill>
              <a:srgbClr val="7F7F7F"/>
            </a:solidFill>
            <a:ln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1315642" y="4907763"/>
              <a:ext cx="3221178" cy="7170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 smtClean="0"/>
                <a:t> </a:t>
              </a:r>
              <a:r>
                <a:rPr lang="en-US" sz="2000" dirty="0" smtClean="0">
                  <a:solidFill>
                    <a:schemeClr val="tx2"/>
                  </a:solidFill>
                </a:rPr>
                <a:t> =&gt; </a:t>
              </a:r>
              <a:r>
                <a:rPr lang="en-US" sz="2000" dirty="0" smtClean="0">
                  <a:solidFill>
                    <a:schemeClr val="tx1"/>
                  </a:solidFill>
                </a:rPr>
                <a:t>gas d</a:t>
              </a:r>
              <a:r>
                <a:rPr lang="en-US" sz="2000" dirty="0" smtClean="0"/>
                <a:t>isk </a:t>
              </a:r>
              <a:r>
                <a:rPr lang="en-US" sz="2000" dirty="0"/>
                <a:t>is </a:t>
              </a:r>
              <a:r>
                <a:rPr lang="en-US" sz="2000" dirty="0" smtClean="0"/>
                <a:t>gravitationally </a:t>
              </a:r>
            </a:p>
            <a:p>
              <a:pPr marL="0" indent="0">
                <a:buNone/>
              </a:pPr>
              <a:r>
                <a:rPr lang="en-US" sz="2000" dirty="0" smtClean="0"/>
                <a:t>          unstable at all radii</a:t>
              </a:r>
            </a:p>
            <a:p>
              <a:pPr algn="just"/>
              <a:endParaRPr lang="en-US" sz="2000" dirty="0"/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0" y="1593850"/>
            <a:ext cx="3263900" cy="3683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24" y="2514600"/>
            <a:ext cx="2400300" cy="368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353" y="2944014"/>
            <a:ext cx="1562100" cy="30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409820" y="3016619"/>
            <a:ext cx="4901097" cy="2902189"/>
            <a:chOff x="4138553" y="3017263"/>
            <a:chExt cx="5299364" cy="3133740"/>
          </a:xfrm>
        </p:grpSpPr>
        <p:sp>
          <p:nvSpPr>
            <p:cNvPr id="20" name="Rectangle 19"/>
            <p:cNvSpPr/>
            <p:nvPr/>
          </p:nvSpPr>
          <p:spPr>
            <a:xfrm>
              <a:off x="4735453" y="3017263"/>
              <a:ext cx="4205347" cy="3015237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Qmap.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06" b="44012"/>
            <a:stretch/>
          </p:blipFill>
          <p:spPr>
            <a:xfrm>
              <a:off x="4138553" y="3045614"/>
              <a:ext cx="5299364" cy="3105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58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DC9E1F"/>
                </a:solidFill>
              </a:rPr>
              <a:t>Metallicity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0270" y="1639387"/>
            <a:ext cx="4102099" cy="199281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Can further constrain [NII]/[CII] ratio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This ratio is used as a new probe of metallicity (Nagao+12)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4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4631269" y="1549401"/>
            <a:ext cx="4299301" cy="4223674"/>
            <a:chOff x="4412899" y="1911351"/>
            <a:chExt cx="4299301" cy="4014123"/>
          </a:xfrm>
        </p:grpSpPr>
        <p:sp>
          <p:nvSpPr>
            <p:cNvPr id="11" name="Rectangle 10"/>
            <p:cNvSpPr/>
            <p:nvPr/>
          </p:nvSpPr>
          <p:spPr>
            <a:xfrm>
              <a:off x="4412899" y="1911352"/>
              <a:ext cx="4146901" cy="401412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mkfig_deBreuck_v4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69" t="30926" r="23785" b="15458"/>
            <a:stretch/>
          </p:blipFill>
          <p:spPr>
            <a:xfrm rot="5400000">
              <a:off x="4560860" y="1774133"/>
              <a:ext cx="4014122" cy="4288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4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DC9E1F"/>
                </a:solidFill>
              </a:rPr>
              <a:t>Metallicity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0270" y="1639386"/>
            <a:ext cx="4102099" cy="27426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Can further constrain [NII]/[CII] ratio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This ratio is used as a new probe of metallicity (Nagao+12)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Find gas metallicity close to solar: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00500"/>
            <a:ext cx="1981200" cy="330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63210" y="4760153"/>
            <a:ext cx="3791652" cy="762000"/>
            <a:chOff x="766238" y="5029200"/>
            <a:chExt cx="3791652" cy="762000"/>
          </a:xfrm>
        </p:grpSpPr>
        <p:sp>
          <p:nvSpPr>
            <p:cNvPr id="9" name="Alternate Process 8"/>
            <p:cNvSpPr/>
            <p:nvPr/>
          </p:nvSpPr>
          <p:spPr>
            <a:xfrm>
              <a:off x="766238" y="5029200"/>
              <a:ext cx="3776131" cy="762000"/>
            </a:xfrm>
            <a:prstGeom prst="flowChartAlternateProcess">
              <a:avLst/>
            </a:prstGeom>
            <a:solidFill>
              <a:srgbClr val="7F7F7F"/>
            </a:solidFill>
            <a:ln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768746" y="5048755"/>
              <a:ext cx="3789144" cy="7170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 </a:t>
              </a:r>
              <a:r>
                <a:rPr lang="en-US" sz="2000" dirty="0">
                  <a:solidFill>
                    <a:srgbClr val="DC9E1F"/>
                  </a:solidFill>
                </a:rPr>
                <a:t>=&gt; </a:t>
              </a:r>
              <a:r>
                <a:rPr lang="en-US" sz="2000" dirty="0"/>
                <a:t>Highly enriched material already  	spread over several </a:t>
              </a:r>
              <a:r>
                <a:rPr lang="en-US" sz="2000" dirty="0" err="1"/>
                <a:t>kpc</a:t>
              </a:r>
              <a:endParaRPr lang="en-US" sz="2000" dirty="0" smtClean="0"/>
            </a:p>
            <a:p>
              <a:pPr algn="just"/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31269" y="1549401"/>
            <a:ext cx="4299301" cy="4223674"/>
            <a:chOff x="4412899" y="1911351"/>
            <a:chExt cx="4299301" cy="4014123"/>
          </a:xfrm>
        </p:grpSpPr>
        <p:sp>
          <p:nvSpPr>
            <p:cNvPr id="14" name="Rectangle 13"/>
            <p:cNvSpPr/>
            <p:nvPr/>
          </p:nvSpPr>
          <p:spPr>
            <a:xfrm>
              <a:off x="4412899" y="1911352"/>
              <a:ext cx="4146901" cy="401412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mkfig_deBreuck_v4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69" t="30926" r="23785" b="15458"/>
            <a:stretch/>
          </p:blipFill>
          <p:spPr>
            <a:xfrm rot="5400000">
              <a:off x="4560860" y="1774133"/>
              <a:ext cx="4014122" cy="4288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7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64136" y="6052494"/>
            <a:ext cx="2746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Wagg+12, Carilli+13, Carniani+13 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rgbClr val="DC9E1F"/>
                </a:solidFill>
              </a:rPr>
              <a:t>Next step…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0270" y="1069893"/>
            <a:ext cx="8417181" cy="13713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dirty="0" smtClean="0"/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2976" y="1133393"/>
            <a:ext cx="8407400" cy="887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Symbol" charset="0"/>
              <a:buChar char=""/>
            </a:pPr>
            <a:r>
              <a:rPr lang="en-US" sz="1800" dirty="0" smtClean="0"/>
              <a:t>Exploiting ALMA to trace less extreme systems (much less massive and much lower SFR)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390992" y="1786203"/>
            <a:ext cx="8466459" cy="4237919"/>
            <a:chOff x="390992" y="1767203"/>
            <a:chExt cx="8466459" cy="4237919"/>
          </a:xfrm>
        </p:grpSpPr>
        <p:sp>
          <p:nvSpPr>
            <p:cNvPr id="18" name="Rectangle 17"/>
            <p:cNvSpPr/>
            <p:nvPr/>
          </p:nvSpPr>
          <p:spPr>
            <a:xfrm>
              <a:off x="390992" y="1767203"/>
              <a:ext cx="8466459" cy="42379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gal_system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92" y="1791643"/>
              <a:ext cx="8466459" cy="421347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887283" y="5315171"/>
            <a:ext cx="820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z ~ 4.7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40586" y="2163041"/>
            <a:ext cx="556538" cy="646331"/>
            <a:chOff x="4036330" y="2594841"/>
            <a:chExt cx="556538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4036330" y="2594841"/>
              <a:ext cx="556538" cy="646331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    1’’</a:t>
              </a:r>
            </a:p>
            <a:p>
              <a:endParaRPr lang="en-GB" sz="1200" dirty="0"/>
            </a:p>
            <a:p>
              <a:r>
                <a:rPr lang="en-GB" sz="1200" dirty="0" smtClean="0"/>
                <a:t>6.6kpc</a:t>
              </a:r>
              <a:endParaRPr lang="en-GB" sz="12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26176" y="2905230"/>
              <a:ext cx="370948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275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390992" y="1775254"/>
            <a:ext cx="8466459" cy="4237919"/>
            <a:chOff x="390992" y="1767203"/>
            <a:chExt cx="8466459" cy="4237919"/>
          </a:xfrm>
        </p:grpSpPr>
        <p:sp>
          <p:nvSpPr>
            <p:cNvPr id="94" name="Rectangle 93"/>
            <p:cNvSpPr/>
            <p:nvPr/>
          </p:nvSpPr>
          <p:spPr>
            <a:xfrm>
              <a:off x="390992" y="1767203"/>
              <a:ext cx="8466459" cy="4237919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5" name="Picture 94" descr="gal_system.pdf"/>
            <p:cNvPicPr>
              <a:picLocks noChangeAspect="1"/>
            </p:cNvPicPr>
            <p:nvPr/>
          </p:nvPicPr>
          <p:blipFill>
            <a:blip r:embed="rId3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92" y="1791643"/>
              <a:ext cx="8466459" cy="4213479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rgbClr val="DC9E1F"/>
                </a:solidFill>
              </a:rPr>
              <a:t>Next step…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3755376" y="1062639"/>
            <a:ext cx="1959624" cy="546822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[CII] velocity map</a:t>
            </a:r>
          </a:p>
          <a:p>
            <a:pPr marL="0" indent="0">
              <a:buFont typeface="Arial" pitchFamily="34" charset="0"/>
              <a:buNone/>
            </a:pPr>
            <a:endParaRPr lang="en-US" sz="1000" dirty="0" smtClean="0"/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0992" y="1698362"/>
            <a:ext cx="8587908" cy="4403712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carilli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39" y="2365692"/>
            <a:ext cx="3417636" cy="3004647"/>
          </a:xfrm>
          <a:prstGeom prst="rect">
            <a:avLst/>
          </a:prstGeom>
          <a:ln w="28575" cmpd="sng">
            <a:solidFill>
              <a:srgbClr val="DC9E1F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663992" y="1062639"/>
            <a:ext cx="2664000" cy="2357880"/>
            <a:chOff x="663992" y="1062639"/>
            <a:chExt cx="2664000" cy="2357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8" name="Picture 67" descr="carilli2c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92" y="1062639"/>
              <a:ext cx="2664000" cy="2357880"/>
            </a:xfrm>
            <a:prstGeom prst="rect">
              <a:avLst/>
            </a:prstGeom>
            <a:ln w="12700" cmpd="sng">
              <a:solidFill>
                <a:srgbClr val="DC9E1F"/>
              </a:solidFill>
            </a:ln>
          </p:spPr>
        </p:pic>
        <p:sp>
          <p:nvSpPr>
            <p:cNvPr id="69" name="TextBox 68"/>
            <p:cNvSpPr txBox="1"/>
            <p:nvPr/>
          </p:nvSpPr>
          <p:spPr>
            <a:xfrm>
              <a:off x="1294869" y="1528489"/>
              <a:ext cx="1672253" cy="369332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SFR ~ 20 M</a:t>
              </a:r>
              <a:r>
                <a:rPr lang="en-US" baseline="-25000" dirty="0" smtClean="0">
                  <a:solidFill>
                    <a:prstClr val="black"/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yr</a:t>
              </a:r>
              <a:r>
                <a:rPr lang="en-US" baseline="30000" dirty="0" smtClean="0">
                  <a:solidFill>
                    <a:prstClr val="black"/>
                  </a:solidFill>
                  <a:latin typeface="Calibri"/>
                </a:rPr>
                <a:t>-1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11248" y="1026097"/>
            <a:ext cx="2664000" cy="2376000"/>
            <a:chOff x="6111248" y="1026097"/>
            <a:chExt cx="2664000" cy="237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0" name="Picture 69" descr="carilli1b.png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248" y="1026097"/>
              <a:ext cx="2664000" cy="2376000"/>
            </a:xfrm>
            <a:prstGeom prst="rect">
              <a:avLst/>
            </a:prstGeom>
            <a:ln w="12700" cmpd="sng">
              <a:solidFill>
                <a:srgbClr val="DC9E1F"/>
              </a:solidFill>
            </a:ln>
          </p:spPr>
        </p:pic>
        <p:sp>
          <p:nvSpPr>
            <p:cNvPr id="71" name="TextBox 70"/>
            <p:cNvSpPr txBox="1"/>
            <p:nvPr/>
          </p:nvSpPr>
          <p:spPr>
            <a:xfrm>
              <a:off x="6628222" y="1528489"/>
              <a:ext cx="1906178" cy="369332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SFR ~ 3000 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baseline="-25000" dirty="0">
                  <a:solidFill>
                    <a:prstClr val="black"/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yr</a:t>
              </a:r>
              <a:r>
                <a:rPr lang="en-US" baseline="30000" dirty="0" smtClean="0">
                  <a:solidFill>
                    <a:prstClr val="black"/>
                  </a:solidFill>
                  <a:latin typeface="Calibri"/>
                </a:rPr>
                <a:t>-1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7517" y="3871727"/>
            <a:ext cx="2719387" cy="2376000"/>
            <a:chOff x="667517" y="3871727"/>
            <a:chExt cx="2719387" cy="237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2" name="Picture 71" descr="carilli2a.png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17" y="3871727"/>
              <a:ext cx="2664000" cy="2376000"/>
            </a:xfrm>
            <a:prstGeom prst="rect">
              <a:avLst/>
            </a:prstGeom>
            <a:ln w="12700" cmpd="sng">
              <a:solidFill>
                <a:srgbClr val="DC9E1F"/>
              </a:solidFill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1294869" y="4431220"/>
              <a:ext cx="2092035" cy="369332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SFR ~ 3000 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baseline="-25000" dirty="0">
                  <a:solidFill>
                    <a:prstClr val="black"/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yr</a:t>
              </a:r>
              <a:r>
                <a:rPr lang="en-US" baseline="30000" dirty="0" smtClean="0">
                  <a:solidFill>
                    <a:prstClr val="black"/>
                  </a:solidFill>
                  <a:latin typeface="Calibri"/>
                </a:rPr>
                <a:t>-1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11248" y="3895048"/>
            <a:ext cx="2664000" cy="2353668"/>
            <a:chOff x="6111248" y="3895048"/>
            <a:chExt cx="2664000" cy="2353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4" name="Picture 73" descr="carilli2d.png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248" y="3895048"/>
              <a:ext cx="2664000" cy="2353668"/>
            </a:xfrm>
            <a:prstGeom prst="rect">
              <a:avLst/>
            </a:prstGeom>
            <a:ln w="12700" cmpd="sng">
              <a:solidFill>
                <a:srgbClr val="DC9E1F"/>
              </a:solidFill>
            </a:ln>
          </p:spPr>
        </p:pic>
        <p:sp>
          <p:nvSpPr>
            <p:cNvPr id="75" name="TextBox 74"/>
            <p:cNvSpPr txBox="1"/>
            <p:nvPr/>
          </p:nvSpPr>
          <p:spPr>
            <a:xfrm>
              <a:off x="6862147" y="4431220"/>
              <a:ext cx="1672253" cy="369332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SFR ~ 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70 M</a:t>
              </a:r>
              <a:r>
                <a:rPr lang="en-US" baseline="-25000" dirty="0">
                  <a:solidFill>
                    <a:prstClr val="black"/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yr</a:t>
              </a:r>
              <a:r>
                <a:rPr lang="en-US" baseline="30000" dirty="0" smtClean="0">
                  <a:solidFill>
                    <a:prstClr val="black"/>
                  </a:solidFill>
                  <a:latin typeface="Calibri"/>
                </a:rPr>
                <a:t>-1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8" name="Freeform 87"/>
          <p:cNvSpPr/>
          <p:nvPr/>
        </p:nvSpPr>
        <p:spPr>
          <a:xfrm>
            <a:off x="3141967" y="2441222"/>
            <a:ext cx="1587405" cy="1193751"/>
          </a:xfrm>
          <a:custGeom>
            <a:avLst/>
            <a:gdLst>
              <a:gd name="connsiteX0" fmla="*/ 0 w 1401295"/>
              <a:gd name="connsiteY0" fmla="*/ 0 h 1116769"/>
              <a:gd name="connsiteX1" fmla="*/ 908652 w 1401295"/>
              <a:gd name="connsiteY1" fmla="*/ 470795 h 1116769"/>
              <a:gd name="connsiteX2" fmla="*/ 1401295 w 1401295"/>
              <a:gd name="connsiteY2" fmla="*/ 1116769 h 1116769"/>
              <a:gd name="connsiteX3" fmla="*/ 1401295 w 1401295"/>
              <a:gd name="connsiteY3" fmla="*/ 1116769 h 111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1295" h="1116769">
                <a:moveTo>
                  <a:pt x="0" y="0"/>
                </a:moveTo>
                <a:cubicBezTo>
                  <a:pt x="337551" y="142333"/>
                  <a:pt x="675103" y="284667"/>
                  <a:pt x="908652" y="470795"/>
                </a:cubicBezTo>
                <a:cubicBezTo>
                  <a:pt x="1142201" y="656923"/>
                  <a:pt x="1401295" y="1116769"/>
                  <a:pt x="1401295" y="1116769"/>
                </a:cubicBezTo>
                <a:lnTo>
                  <a:pt x="1401295" y="1116769"/>
                </a:lnTo>
              </a:path>
            </a:pathLst>
          </a:custGeom>
          <a:ln w="38100" cmpd="sng">
            <a:solidFill>
              <a:srgbClr val="DC9E1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 88"/>
          <p:cNvSpPr/>
          <p:nvPr/>
        </p:nvSpPr>
        <p:spPr>
          <a:xfrm>
            <a:off x="5353386" y="2945204"/>
            <a:ext cx="755386" cy="314194"/>
          </a:xfrm>
          <a:custGeom>
            <a:avLst/>
            <a:gdLst>
              <a:gd name="connsiteX0" fmla="*/ 755386 w 755386"/>
              <a:gd name="connsiteY0" fmla="*/ 0 h 314194"/>
              <a:gd name="connsiteX1" fmla="*/ 426958 w 755386"/>
              <a:gd name="connsiteY1" fmla="*/ 295615 h 314194"/>
              <a:gd name="connsiteX2" fmla="*/ 0 w 755386"/>
              <a:gd name="connsiteY2" fmla="*/ 284666 h 314194"/>
              <a:gd name="connsiteX3" fmla="*/ 0 w 755386"/>
              <a:gd name="connsiteY3" fmla="*/ 284666 h 31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386" h="314194">
                <a:moveTo>
                  <a:pt x="755386" y="0"/>
                </a:moveTo>
                <a:cubicBezTo>
                  <a:pt x="654121" y="124085"/>
                  <a:pt x="552856" y="248171"/>
                  <a:pt x="426958" y="295615"/>
                </a:cubicBezTo>
                <a:cubicBezTo>
                  <a:pt x="301060" y="343059"/>
                  <a:pt x="0" y="284666"/>
                  <a:pt x="0" y="284666"/>
                </a:cubicBezTo>
                <a:lnTo>
                  <a:pt x="0" y="284666"/>
                </a:lnTo>
              </a:path>
            </a:pathLst>
          </a:custGeom>
          <a:ln w="38100" cmpd="sng">
            <a:solidFill>
              <a:srgbClr val="DC9E1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>
            <a:off x="3218600" y="4127665"/>
            <a:ext cx="1269924" cy="350359"/>
          </a:xfrm>
          <a:custGeom>
            <a:avLst/>
            <a:gdLst>
              <a:gd name="connsiteX0" fmla="*/ 0 w 1269924"/>
              <a:gd name="connsiteY0" fmla="*/ 350359 h 350359"/>
              <a:gd name="connsiteX1" fmla="*/ 514539 w 1269924"/>
              <a:gd name="connsiteY1" fmla="*/ 87589 h 350359"/>
              <a:gd name="connsiteX2" fmla="*/ 1269924 w 1269924"/>
              <a:gd name="connsiteY2" fmla="*/ 0 h 350359"/>
              <a:gd name="connsiteX3" fmla="*/ 1269924 w 1269924"/>
              <a:gd name="connsiteY3" fmla="*/ 0 h 35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924" h="350359">
                <a:moveTo>
                  <a:pt x="0" y="350359"/>
                </a:moveTo>
                <a:cubicBezTo>
                  <a:pt x="151442" y="248170"/>
                  <a:pt x="302885" y="145982"/>
                  <a:pt x="514539" y="87589"/>
                </a:cubicBezTo>
                <a:cubicBezTo>
                  <a:pt x="726193" y="29196"/>
                  <a:pt x="1269924" y="0"/>
                  <a:pt x="1269924" y="0"/>
                </a:cubicBezTo>
                <a:lnTo>
                  <a:pt x="1269924" y="0"/>
                </a:lnTo>
              </a:path>
            </a:pathLst>
          </a:custGeom>
          <a:ln w="38100" cmpd="sng">
            <a:solidFill>
              <a:srgbClr val="DC9E1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reeform 90"/>
          <p:cNvSpPr/>
          <p:nvPr/>
        </p:nvSpPr>
        <p:spPr>
          <a:xfrm>
            <a:off x="4871691" y="4394809"/>
            <a:ext cx="1248029" cy="291240"/>
          </a:xfrm>
          <a:custGeom>
            <a:avLst/>
            <a:gdLst>
              <a:gd name="connsiteX0" fmla="*/ 1248029 w 1248029"/>
              <a:gd name="connsiteY0" fmla="*/ 50368 h 291240"/>
              <a:gd name="connsiteX1" fmla="*/ 558329 w 1248029"/>
              <a:gd name="connsiteY1" fmla="*/ 17522 h 291240"/>
              <a:gd name="connsiteX2" fmla="*/ 0 w 1248029"/>
              <a:gd name="connsiteY2" fmla="*/ 291240 h 291240"/>
              <a:gd name="connsiteX3" fmla="*/ 0 w 1248029"/>
              <a:gd name="connsiteY3" fmla="*/ 291240 h 29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8029" h="291240">
                <a:moveTo>
                  <a:pt x="1248029" y="50368"/>
                </a:moveTo>
                <a:cubicBezTo>
                  <a:pt x="1007181" y="13872"/>
                  <a:pt x="766334" y="-22623"/>
                  <a:pt x="558329" y="17522"/>
                </a:cubicBezTo>
                <a:cubicBezTo>
                  <a:pt x="350324" y="57667"/>
                  <a:pt x="0" y="291240"/>
                  <a:pt x="0" y="291240"/>
                </a:cubicBezTo>
                <a:lnTo>
                  <a:pt x="0" y="291240"/>
                </a:lnTo>
              </a:path>
            </a:pathLst>
          </a:custGeom>
          <a:ln w="38100" cmpd="sng">
            <a:solidFill>
              <a:srgbClr val="DC9E1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6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</p:spPr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</p:spPr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90992" y="1786203"/>
            <a:ext cx="8466459" cy="4237919"/>
            <a:chOff x="390992" y="1767203"/>
            <a:chExt cx="8466459" cy="4237919"/>
          </a:xfrm>
        </p:grpSpPr>
        <p:sp>
          <p:nvSpPr>
            <p:cNvPr id="25" name="Rectangle 24"/>
            <p:cNvSpPr/>
            <p:nvPr/>
          </p:nvSpPr>
          <p:spPr>
            <a:xfrm>
              <a:off x="390992" y="1767203"/>
              <a:ext cx="8466459" cy="42379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 descr="gal_system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92" y="1791643"/>
              <a:ext cx="8466459" cy="4213479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rgbClr val="DC9E1F"/>
                </a:solidFill>
              </a:rPr>
              <a:t>Next step…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96707" y="121355"/>
            <a:ext cx="3394933" cy="3710694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090812" y="4510870"/>
            <a:ext cx="1124022" cy="765527"/>
          </a:xfrm>
          <a:prstGeom prst="straightConnector1">
            <a:avLst/>
          </a:prstGeom>
          <a:ln w="38100" cmpd="sng">
            <a:solidFill>
              <a:srgbClr val="DC9E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50823" y="4119283"/>
            <a:ext cx="1468641" cy="64633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Similar results for Ly</a:t>
            </a:r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-2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00093" y="5643122"/>
            <a:ext cx="7771528" cy="960878"/>
            <a:chOff x="762873" y="5670110"/>
            <a:chExt cx="7771528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Alternate Process 51"/>
            <p:cNvSpPr/>
            <p:nvPr/>
          </p:nvSpPr>
          <p:spPr>
            <a:xfrm>
              <a:off x="762873" y="5670110"/>
              <a:ext cx="7771528" cy="762000"/>
            </a:xfrm>
            <a:prstGeom prst="flowChartAlternateProcess">
              <a:avLst/>
            </a:prstGeom>
            <a:solidFill>
              <a:srgbClr val="7F7F7F"/>
            </a:solidFill>
            <a:ln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6711" y="5674605"/>
              <a:ext cx="7661072" cy="633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30000"/>
                </a:lnSpc>
                <a:buClr>
                  <a:schemeClr val="tx2"/>
                </a:buClr>
                <a:buFont typeface="Symbol" charset="0"/>
                <a:buChar char=""/>
              </a:pPr>
              <a:r>
                <a:rPr lang="en-US" dirty="0" smtClean="0"/>
                <a:t>Never seen so far in other galaxies at high-z (but previous studies high M &amp; high SFR)</a:t>
              </a:r>
            </a:p>
            <a:p>
              <a:pPr marL="285750" indent="-285750">
                <a:lnSpc>
                  <a:spcPct val="130000"/>
                </a:lnSpc>
                <a:buClr>
                  <a:schemeClr val="tx2"/>
                </a:buClr>
                <a:buFont typeface="Symbol" charset="0"/>
                <a:buChar char=""/>
              </a:pPr>
              <a:r>
                <a:rPr lang="en-US" dirty="0" smtClean="0"/>
                <a:t>Never seen in local galaxies 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591640" y="189926"/>
            <a:ext cx="2234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  <a:latin typeface="+mj-lt"/>
              </a:rPr>
              <a:t>[R.J. Williams et al. (2014)]</a:t>
            </a:r>
            <a:endParaRPr lang="en-US" sz="1600" i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107" y="177226"/>
            <a:ext cx="3331433" cy="357702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752308" y="2206245"/>
            <a:ext cx="53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[CII]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35175" y="350999"/>
            <a:ext cx="52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endParaRPr lang="en-US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10596" y="3262716"/>
            <a:ext cx="897705" cy="416052"/>
          </a:xfrm>
          <a:prstGeom prst="straightConnector1">
            <a:avLst/>
          </a:prstGeom>
          <a:ln w="38100" cmpd="sng">
            <a:solidFill>
              <a:srgbClr val="DC9E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163852" y="3207090"/>
            <a:ext cx="568935" cy="471678"/>
          </a:xfrm>
          <a:prstGeom prst="straightConnector1">
            <a:avLst/>
          </a:prstGeom>
          <a:ln w="38100" cmpd="sng">
            <a:solidFill>
              <a:srgbClr val="DC9E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0" y="6356350"/>
            <a:ext cx="1524000" cy="365125"/>
          </a:xfrm>
        </p:spPr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</p:spPr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90992" y="1786203"/>
            <a:ext cx="8466459" cy="4237919"/>
            <a:chOff x="390992" y="1767203"/>
            <a:chExt cx="8466459" cy="4237919"/>
          </a:xfrm>
        </p:grpSpPr>
        <p:sp>
          <p:nvSpPr>
            <p:cNvPr id="25" name="Rectangle 24"/>
            <p:cNvSpPr/>
            <p:nvPr/>
          </p:nvSpPr>
          <p:spPr>
            <a:xfrm>
              <a:off x="390992" y="1767203"/>
              <a:ext cx="8466459" cy="42379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 descr="gal_system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92" y="1791643"/>
              <a:ext cx="8466459" cy="4213479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rgbClr val="DC9E1F"/>
                </a:solidFill>
              </a:rPr>
              <a:t>Next step…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96707" y="121355"/>
            <a:ext cx="3394933" cy="3710694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090812" y="4510870"/>
            <a:ext cx="1124022" cy="765527"/>
          </a:xfrm>
          <a:prstGeom prst="straightConnector1">
            <a:avLst/>
          </a:prstGeom>
          <a:ln w="38100" cmpd="sng">
            <a:solidFill>
              <a:srgbClr val="DC9E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50823" y="4119283"/>
            <a:ext cx="1468641" cy="64633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Similar results for Ly</a:t>
            </a:r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-2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1640" y="189926"/>
            <a:ext cx="2234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  <a:latin typeface="+mj-lt"/>
              </a:rPr>
              <a:t>[R.J. Williams et al. (2014)]</a:t>
            </a:r>
            <a:endParaRPr lang="en-US" sz="1600" i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107" y="177226"/>
            <a:ext cx="3331433" cy="357702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752308" y="2206245"/>
            <a:ext cx="53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[CII]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35175" y="350999"/>
            <a:ext cx="52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endParaRPr lang="en-US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10596" y="3262716"/>
            <a:ext cx="897705" cy="416052"/>
          </a:xfrm>
          <a:prstGeom prst="straightConnector1">
            <a:avLst/>
          </a:prstGeom>
          <a:ln w="38100" cmpd="sng">
            <a:solidFill>
              <a:srgbClr val="DC9E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163852" y="3207090"/>
            <a:ext cx="568935" cy="471678"/>
          </a:xfrm>
          <a:prstGeom prst="straightConnector1">
            <a:avLst/>
          </a:prstGeom>
          <a:ln w="38100" cmpd="sng">
            <a:solidFill>
              <a:srgbClr val="DC9E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09600" y="5489032"/>
            <a:ext cx="8039100" cy="1191161"/>
            <a:chOff x="762873" y="5631951"/>
            <a:chExt cx="7783825" cy="800159"/>
          </a:xfrm>
        </p:grpSpPr>
        <p:sp>
          <p:nvSpPr>
            <p:cNvPr id="23" name="Alternate Process 22"/>
            <p:cNvSpPr/>
            <p:nvPr/>
          </p:nvSpPr>
          <p:spPr>
            <a:xfrm>
              <a:off x="762873" y="5670110"/>
              <a:ext cx="7771528" cy="762000"/>
            </a:xfrm>
            <a:prstGeom prst="flowChartAlternateProcess">
              <a:avLst/>
            </a:prstGeom>
            <a:solidFill>
              <a:srgbClr val="7F7F7F"/>
            </a:solidFill>
            <a:ln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7382" y="5631951"/>
              <a:ext cx="7599316" cy="778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30000"/>
                </a:lnSpc>
                <a:buClr>
                  <a:schemeClr val="tx2"/>
                </a:buClr>
                <a:buFont typeface="Symbol" charset="0"/>
                <a:buChar char=""/>
              </a:pPr>
              <a:r>
                <a:rPr lang="en-US" dirty="0"/>
                <a:t>Q</a:t>
              </a:r>
              <a:r>
                <a:rPr lang="en-US" dirty="0" smtClean="0"/>
                <a:t>uite peculiar distribution of ionized (</a:t>
              </a:r>
              <a:r>
                <a:rPr lang="en-US" dirty="0" err="1" smtClean="0"/>
                <a:t>Ly</a:t>
              </a:r>
              <a:r>
                <a:rPr lang="en-US" dirty="0" err="1" smtClean="0">
                  <a:latin typeface="Symbol" charset="2"/>
                  <a:cs typeface="Symbol" charset="2"/>
                </a:rPr>
                <a:t>a</a:t>
              </a:r>
              <a:r>
                <a:rPr lang="en-US" dirty="0" smtClean="0"/>
                <a:t>) and neutral ([CII]) gas in high-z galaxies</a:t>
              </a:r>
            </a:p>
            <a:p>
              <a:pPr>
                <a:lnSpc>
                  <a:spcPct val="130000"/>
                </a:lnSpc>
                <a:buClr>
                  <a:schemeClr val="tx2"/>
                </a:buClr>
              </a:pPr>
              <a:r>
                <a:rPr lang="en-US" dirty="0"/>
                <a:t> </a:t>
              </a:r>
              <a:r>
                <a:rPr lang="en-US" dirty="0" smtClean="0"/>
                <a:t>    	 (also observed at even higher redshift -&gt; see </a:t>
              </a:r>
              <a:r>
                <a:rPr lang="en-US" dirty="0" err="1" smtClean="0">
                  <a:solidFill>
                    <a:srgbClr val="FFFF00"/>
                  </a:solidFill>
                </a:rPr>
                <a:t>Maiolino’s</a:t>
              </a:r>
              <a:r>
                <a:rPr lang="en-US" dirty="0" smtClean="0">
                  <a:solidFill>
                    <a:srgbClr val="FFFF00"/>
                  </a:solidFill>
                </a:rPr>
                <a:t> talk tomorrow</a:t>
              </a:r>
              <a:r>
                <a:rPr lang="en-US" dirty="0" smtClean="0"/>
                <a:t>)</a:t>
              </a:r>
            </a:p>
            <a:p>
              <a:pPr marL="285750" indent="-285750">
                <a:lnSpc>
                  <a:spcPct val="130000"/>
                </a:lnSpc>
                <a:buClr>
                  <a:schemeClr val="tx2"/>
                </a:buClr>
                <a:buFont typeface="Symbol" charset="0"/>
                <a:buChar char=""/>
              </a:pPr>
              <a:r>
                <a:rPr lang="en-US" dirty="0"/>
                <a:t>B</a:t>
              </a:r>
              <a:r>
                <a:rPr lang="en-US" dirty="0" smtClean="0"/>
                <a:t>ut expected by recent simulations of primeval galaxies (Vallini+13)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522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4685"/>
            <a:ext cx="8229600" cy="1600200"/>
          </a:xfrm>
        </p:spPr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ALESS73.1 (z = 4.76)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9400" y="2176970"/>
            <a:ext cx="4457700" cy="297923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SMG </a:t>
            </a:r>
            <a:r>
              <a:rPr lang="en-US" sz="2000" dirty="0"/>
              <a:t>at z = 4.76 with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SFR </a:t>
            </a:r>
            <a:r>
              <a:rPr lang="en-US" sz="2000" dirty="0">
                <a:solidFill>
                  <a:srgbClr val="FFFF00"/>
                </a:solidFill>
              </a:rPr>
              <a:t>~ 1000 M</a:t>
            </a:r>
            <a:r>
              <a:rPr lang="en-US" sz="2000" baseline="-25000" dirty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000" dirty="0">
                <a:solidFill>
                  <a:srgbClr val="FFFF00"/>
                </a:solidFill>
              </a:rPr>
              <a:t>yr</a:t>
            </a:r>
            <a:r>
              <a:rPr lang="en-US" sz="2000" baseline="30000" dirty="0">
                <a:solidFill>
                  <a:srgbClr val="FFFF00"/>
                </a:solidFill>
              </a:rPr>
              <a:t>-</a:t>
            </a:r>
            <a:r>
              <a:rPr lang="en-US" sz="2000" baseline="30000" dirty="0" smtClean="0">
                <a:solidFill>
                  <a:srgbClr val="FFFF00"/>
                </a:solidFill>
              </a:rPr>
              <a:t>1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baseline="30000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/>
              <a:t>Identified with AGN detected in the optical (unresolved) and x-ray, [Coppin+09].</a:t>
            </a:r>
          </a:p>
          <a:p>
            <a:pPr>
              <a:lnSpc>
                <a:spcPct val="110000"/>
              </a:lnSpc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DC9E1F"/>
                </a:solidFill>
              </a:rPr>
              <a:t>       </a:t>
            </a:r>
            <a:endParaRPr lang="en-US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793619" y="5554843"/>
            <a:ext cx="2829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+mj-lt"/>
              </a:rPr>
              <a:t>HST image: Grogin+11, Koekemoer+11 </a:t>
            </a:r>
            <a:endParaRPr lang="en-US" sz="1400" i="1" dirty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37100" y="1531757"/>
            <a:ext cx="4406900" cy="3972286"/>
            <a:chOff x="4808868" y="1742714"/>
            <a:chExt cx="4246232" cy="3762431"/>
          </a:xfrm>
        </p:grpSpPr>
        <p:sp>
          <p:nvSpPr>
            <p:cNvPr id="9" name="Rectangle 8"/>
            <p:cNvSpPr/>
            <p:nvPr/>
          </p:nvSpPr>
          <p:spPr>
            <a:xfrm>
              <a:off x="4957362" y="1881677"/>
              <a:ext cx="3940906" cy="36234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 descr="LESS73_HST+CII.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61" b="7570"/>
            <a:stretch/>
          </p:blipFill>
          <p:spPr>
            <a:xfrm>
              <a:off x="4808868" y="1742714"/>
              <a:ext cx="4246232" cy="376243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30250" y="4152902"/>
              <a:ext cx="72254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ALMA</a:t>
              </a:r>
            </a:p>
            <a:p>
              <a:r>
                <a:rPr lang="en-US" sz="1600" dirty="0" smtClean="0"/>
                <a:t>beam</a:t>
              </a:r>
              <a:endParaRPr lang="en-US" sz="1600"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4305300" y="3289300"/>
            <a:ext cx="2578100" cy="8890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9171"/>
            <a:ext cx="8229600" cy="1600200"/>
          </a:xfrm>
        </p:spPr>
        <p:txBody>
          <a:bodyPr/>
          <a:lstStyle/>
          <a:p>
            <a:r>
              <a:rPr lang="en-US" sz="4400" dirty="0" smtClean="0">
                <a:solidFill>
                  <a:srgbClr val="DC9E1F"/>
                </a:solidFill>
              </a:rPr>
              <a:t>Conclusions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216094" y="1445050"/>
            <a:ext cx="8550086" cy="4774071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</a:pPr>
            <a:r>
              <a:rPr lang="en-US" sz="2000" dirty="0" smtClean="0"/>
              <a:t>New spatially resolved ALMA [CII] observations of z=4.7555 submm galaxy ALESS 73.1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Find [CII] emission consistent with a regular, but highly turbulent, rotating disk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High </a:t>
            </a:r>
            <a:r>
              <a:rPr lang="en-US" sz="2000" dirty="0"/>
              <a:t>SFR </a:t>
            </a:r>
            <a:r>
              <a:rPr lang="en-US" sz="2000" dirty="0" smtClean="0"/>
              <a:t>(~1000M</a:t>
            </a:r>
            <a:r>
              <a:rPr lang="en-US" sz="20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000" dirty="0"/>
              <a:t>yr</a:t>
            </a:r>
            <a:r>
              <a:rPr lang="en-US" sz="2000" baseline="30000" dirty="0"/>
              <a:t>-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) and </a:t>
            </a:r>
            <a:r>
              <a:rPr lang="en-US" sz="2000" dirty="0"/>
              <a:t>l</a:t>
            </a:r>
            <a:r>
              <a:rPr lang="en-US" sz="2000" dirty="0" smtClean="0"/>
              <a:t>ow derived stellar mass </a:t>
            </a:r>
            <a:r>
              <a:rPr lang="en-GB" sz="2000" dirty="0" smtClean="0"/>
              <a:t>suggests </a:t>
            </a:r>
            <a:r>
              <a:rPr lang="en-GB" sz="2000" dirty="0"/>
              <a:t>we are observing first major burst of star </a:t>
            </a:r>
            <a:r>
              <a:rPr lang="en-GB" sz="2000" dirty="0" smtClean="0"/>
              <a:t>formation</a:t>
            </a:r>
            <a:endParaRPr lang="en-GB" sz="2000" baseline="-25000" dirty="0" smtClean="0">
              <a:latin typeface="Wingdings"/>
              <a:ea typeface="Wingdings"/>
              <a:cs typeface="Wingding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2000" baseline="-25000" dirty="0">
                <a:latin typeface="Wingdings"/>
                <a:ea typeface="Wingdings"/>
                <a:cs typeface="Wingdings"/>
              </a:rPr>
              <a:t>	</a:t>
            </a:r>
            <a:endParaRPr lang="en-US" sz="2000" dirty="0" smtClean="0"/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Demonstrates ALMA’s potential to extend dynamical analysis out to such early epochs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Future to observe galaxies with lower SFRs, more representative of population and trace different star formation environments</a:t>
            </a:r>
          </a:p>
        </p:txBody>
      </p:sp>
    </p:spTree>
    <p:extLst>
      <p:ext uri="{BB962C8B-B14F-4D97-AF65-F5344CB8AC3E}">
        <p14:creationId xmlns:p14="http://schemas.microsoft.com/office/powerpoint/2010/main" val="13961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737100" y="1531757"/>
            <a:ext cx="4406900" cy="3972286"/>
            <a:chOff x="4808868" y="1742714"/>
            <a:chExt cx="4246232" cy="3762431"/>
          </a:xfrm>
        </p:grpSpPr>
        <p:sp>
          <p:nvSpPr>
            <p:cNvPr id="29" name="Rectangle 28"/>
            <p:cNvSpPr/>
            <p:nvPr/>
          </p:nvSpPr>
          <p:spPr>
            <a:xfrm>
              <a:off x="4957362" y="1881677"/>
              <a:ext cx="3940906" cy="36234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 descr="LESS73_HST+CII.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61" b="7570"/>
            <a:stretch/>
          </p:blipFill>
          <p:spPr>
            <a:xfrm>
              <a:off x="4808868" y="1742714"/>
              <a:ext cx="4246232" cy="376243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830250" y="4152902"/>
              <a:ext cx="72254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ALMA</a:t>
              </a:r>
            </a:p>
            <a:p>
              <a:r>
                <a:rPr lang="en-US" sz="1600" dirty="0" smtClean="0"/>
                <a:t>beam</a:t>
              </a:r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4685"/>
            <a:ext cx="8229600" cy="1600200"/>
          </a:xfrm>
        </p:spPr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ALESS73.1 (z = 4.76)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0342" y="1544457"/>
            <a:ext cx="4376758" cy="178088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/>
              <a:t>New ALMA (cycle 0, 23 antennae) observation which spatially resolves [CII] </a:t>
            </a:r>
            <a:r>
              <a:rPr lang="en-US" sz="1800" dirty="0" smtClean="0">
                <a:latin typeface="Symbol" charset="2"/>
                <a:cs typeface="Symbol" charset="2"/>
              </a:rPr>
              <a:t>l</a:t>
            </a:r>
            <a:r>
              <a:rPr lang="en-US" sz="1800" dirty="0" smtClean="0"/>
              <a:t>157.74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/>
              <a:t>m emission around ALESS73.1 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High spatial resolution: </a:t>
            </a:r>
            <a:r>
              <a:rPr lang="en-US" sz="1800" dirty="0" smtClean="0">
                <a:solidFill>
                  <a:srgbClr val="FFFF00"/>
                </a:solidFill>
              </a:rPr>
              <a:t>beam 0.5” x 0.39’’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0342" y="3325342"/>
            <a:ext cx="3328381" cy="2419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US" sz="1800" b="1" dirty="0" smtClean="0"/>
              <a:t>Our </a:t>
            </a:r>
            <a:r>
              <a:rPr lang="en-US" sz="1800" dirty="0" smtClean="0"/>
              <a:t>ALMA 330GHz continuum </a:t>
            </a:r>
            <a:r>
              <a:rPr lang="en-US" sz="1800" dirty="0"/>
              <a:t>emission </a:t>
            </a:r>
            <a:r>
              <a:rPr lang="en-US" sz="1800" dirty="0" smtClean="0"/>
              <a:t>is marginally resolved [Gilli+14].</a:t>
            </a:r>
            <a:endParaRPr lang="en-US" sz="800" dirty="0"/>
          </a:p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US" sz="1800" dirty="0" smtClean="0"/>
              <a:t>In contrast </a:t>
            </a:r>
            <a:r>
              <a:rPr lang="en-US" sz="1800" b="1" dirty="0" smtClean="0"/>
              <a:t>[CII] disk </a:t>
            </a:r>
            <a:r>
              <a:rPr lang="en-US" sz="1800" dirty="0" smtClean="0"/>
              <a:t>which extends to both sides </a:t>
            </a:r>
            <a:r>
              <a:rPr lang="en-US" sz="1800" dirty="0" smtClean="0">
                <a:solidFill>
                  <a:srgbClr val="FFFF00"/>
                </a:solidFill>
              </a:rPr>
              <a:t>(~4.4 </a:t>
            </a:r>
            <a:r>
              <a:rPr lang="en-US" sz="1800" dirty="0" err="1" smtClean="0">
                <a:solidFill>
                  <a:srgbClr val="FFFF00"/>
                </a:solidFill>
              </a:rPr>
              <a:t>kpc</a:t>
            </a:r>
            <a:r>
              <a:rPr lang="en-US" sz="1800" dirty="0" smtClean="0">
                <a:solidFill>
                  <a:srgbClr val="FFFF00"/>
                </a:solidFill>
              </a:rPr>
              <a:t>) </a:t>
            </a:r>
            <a:r>
              <a:rPr lang="en-US" sz="1800" dirty="0" smtClean="0">
                <a:solidFill>
                  <a:schemeClr val="tx2"/>
                </a:solidFill>
              </a:rPr>
              <a:t>[</a:t>
            </a:r>
            <a:r>
              <a:rPr lang="en-US" sz="1800" dirty="0">
                <a:solidFill>
                  <a:schemeClr val="tx2"/>
                </a:solidFill>
              </a:rPr>
              <a:t>C. De Breuck et al., A&amp;A, 2014 (submitted</a:t>
            </a:r>
            <a:r>
              <a:rPr lang="en-US" sz="1800" dirty="0" smtClean="0">
                <a:solidFill>
                  <a:schemeClr val="tx2"/>
                </a:solidFill>
              </a:rPr>
              <a:t>)]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3274577" y="3483882"/>
            <a:ext cx="414146" cy="859518"/>
          </a:xfrm>
          <a:prstGeom prst="rightBrace">
            <a:avLst>
              <a:gd name="adj1" fmla="val 15000"/>
              <a:gd name="adj2" fmla="val 50000"/>
            </a:avLst>
          </a:prstGeom>
          <a:noFill/>
          <a:ln>
            <a:solidFill>
              <a:srgbClr val="DC9E1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688723" y="3606800"/>
            <a:ext cx="3220077" cy="1206500"/>
          </a:xfrm>
          <a:prstGeom prst="straightConnector1">
            <a:avLst/>
          </a:prstGeom>
          <a:ln w="38100" cmpd="sng">
            <a:solidFill>
              <a:srgbClr val="DC9E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3650783" y="3338042"/>
            <a:ext cx="1240430" cy="1073573"/>
          </a:xfrm>
          <a:prstGeom prst="rect">
            <a:avLst/>
          </a:prstGeom>
          <a:solidFill>
            <a:schemeClr val="bg1">
              <a:lumMod val="85000"/>
              <a:lumOff val="15000"/>
              <a:alpha val="29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Indicate a compact galaxy: </a:t>
            </a:r>
          </a:p>
          <a:p>
            <a:pPr marL="0" indent="0">
              <a:buNone/>
            </a:pPr>
            <a:r>
              <a:rPr lang="en-US" sz="1800" dirty="0" smtClean="0"/>
              <a:t>~1.9 kpc</a:t>
            </a:r>
            <a:endParaRPr lang="en-US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70400" y="3338042"/>
            <a:ext cx="2438400" cy="536787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793619" y="5554843"/>
            <a:ext cx="2829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+mj-lt"/>
              </a:rPr>
              <a:t>HST image: Grogin+11, Koekemoer+11 </a:t>
            </a:r>
            <a:endParaRPr lang="en-US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44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1501247"/>
            <a:ext cx="4089400" cy="4420838"/>
            <a:chOff x="0" y="1515227"/>
            <a:chExt cx="4696888" cy="4796207"/>
          </a:xfrm>
        </p:grpSpPr>
        <p:sp>
          <p:nvSpPr>
            <p:cNvPr id="16" name="Rectangle 15"/>
            <p:cNvSpPr/>
            <p:nvPr/>
          </p:nvSpPr>
          <p:spPr>
            <a:xfrm>
              <a:off x="0" y="1515227"/>
              <a:ext cx="4582588" cy="460617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LESS_CII_NII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14546"/>
              <a:ext cx="4696888" cy="4696888"/>
            </a:xfrm>
            <a:prstGeom prst="rect">
              <a:avLst/>
            </a:prstGeom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987774" y="1614546"/>
            <a:ext cx="3892550" cy="39845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smtClean="0"/>
              <a:t>Gas emission detected: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2000" dirty="0" smtClean="0"/>
              <a:t>	 [CII] 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2000" dirty="0" smtClean="0"/>
              <a:t>	 [NII] 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CO</a:t>
            </a:r>
          </a:p>
          <a:p>
            <a:pPr lvl="1">
              <a:lnSpc>
                <a:spcPct val="110000"/>
              </a:lnSpc>
              <a:buFont typeface="Symbol" charset="0"/>
              <a:buChar char=""/>
            </a:pPr>
            <a:r>
              <a:rPr lang="en-US" sz="2000" dirty="0" smtClean="0"/>
              <a:t> all redshifts are consistent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Observations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2534" y="49286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478250" y="2292278"/>
            <a:ext cx="2236750" cy="285822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153626" y="2908300"/>
            <a:ext cx="2561374" cy="69850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53626" y="3263900"/>
            <a:ext cx="2561374" cy="148590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60271" y="2584678"/>
            <a:ext cx="2042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+mj-lt"/>
              </a:rPr>
              <a:t>Coppin +09,+10, Biggs+11, Wardlow+11,De Breuck+11, Nagao+12, Gilli+14</a:t>
            </a:r>
            <a:endParaRPr lang="en-US" sz="1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60271" y="2161112"/>
            <a:ext cx="909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  <a:latin typeface="+mj-lt"/>
              </a:rPr>
              <a:t>This work</a:t>
            </a:r>
            <a:endParaRPr lang="en-US" sz="1400" i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56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09600" y="1501247"/>
            <a:ext cx="4089400" cy="4420838"/>
            <a:chOff x="0" y="1515227"/>
            <a:chExt cx="4696888" cy="4796207"/>
          </a:xfrm>
        </p:grpSpPr>
        <p:sp>
          <p:nvSpPr>
            <p:cNvPr id="17" name="Rectangle 16"/>
            <p:cNvSpPr/>
            <p:nvPr/>
          </p:nvSpPr>
          <p:spPr>
            <a:xfrm>
              <a:off x="0" y="1515227"/>
              <a:ext cx="4582588" cy="460617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LESS_CII_NII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14546"/>
              <a:ext cx="4696888" cy="4696888"/>
            </a:xfrm>
            <a:prstGeom prst="rect">
              <a:avLst/>
            </a:prstGeom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987774" y="1614546"/>
            <a:ext cx="3892550" cy="39845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smtClean="0"/>
              <a:t>Gas emission detected: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 [CII] 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2000" dirty="0" smtClean="0"/>
              <a:t>	 [NII] 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CO</a:t>
            </a:r>
          </a:p>
          <a:p>
            <a:pPr lvl="1">
              <a:lnSpc>
                <a:spcPct val="110000"/>
              </a:lnSpc>
              <a:buFont typeface="Symbol" charset="0"/>
              <a:buChar char=""/>
            </a:pPr>
            <a:r>
              <a:rPr lang="en-US" sz="2000" dirty="0" smtClean="0"/>
              <a:t> all redshifts are consistent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New high S/N ALMA observation =&gt; can kinematically model the [CII] emission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Observations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2534" y="49286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153626" y="2908300"/>
            <a:ext cx="2561374" cy="698500"/>
          </a:xfrm>
          <a:prstGeom prst="straightConnector1">
            <a:avLst/>
          </a:prstGeom>
          <a:ln w="38100" cmpd="sng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53626" y="3263900"/>
            <a:ext cx="2561374" cy="1485900"/>
          </a:xfrm>
          <a:prstGeom prst="straightConnector1">
            <a:avLst/>
          </a:prstGeom>
          <a:ln w="38100" cmpd="sng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60271" y="2584678"/>
            <a:ext cx="2042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+mj-lt"/>
              </a:rPr>
              <a:t>Coppin +09,+10, Biggs+11, Wardlow+11,De Breuck+11, Nagao+12, Gilli+14</a:t>
            </a:r>
            <a:endParaRPr lang="en-US" sz="1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60271" y="2161112"/>
            <a:ext cx="909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FFFF00"/>
                </a:solidFill>
                <a:latin typeface="+mj-lt"/>
              </a:rPr>
              <a:t>This work</a:t>
            </a:r>
            <a:endParaRPr lang="en-US" sz="1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01247"/>
            <a:ext cx="3989883" cy="1547754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478250" y="2292278"/>
            <a:ext cx="2236750" cy="285822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2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2534" y="49286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LESS7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117" y="707439"/>
            <a:ext cx="9044483" cy="50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39800" y="1946702"/>
            <a:ext cx="7594600" cy="2374900"/>
            <a:chOff x="930049" y="1619256"/>
            <a:chExt cx="7594600" cy="2374900"/>
          </a:xfrm>
        </p:grpSpPr>
        <p:sp>
          <p:nvSpPr>
            <p:cNvPr id="10" name="Rectangle 9"/>
            <p:cNvSpPr/>
            <p:nvPr/>
          </p:nvSpPr>
          <p:spPr>
            <a:xfrm>
              <a:off x="930049" y="1657356"/>
              <a:ext cx="7439251" cy="233680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vel_model_corrected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149" y="1619256"/>
              <a:ext cx="7556500" cy="2336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DC9E1F"/>
                </a:solidFill>
              </a:rPr>
              <a:t>Velocity Model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497601"/>
            <a:ext cx="8418162" cy="1858749"/>
          </a:xfrm>
        </p:spPr>
        <p:txBody>
          <a:bodyPr>
            <a:noAutofit/>
          </a:bodyPr>
          <a:lstStyle/>
          <a:p>
            <a:r>
              <a:rPr lang="en-US" sz="1800" dirty="0" smtClean="0"/>
              <a:t>Field is</a:t>
            </a:r>
            <a:r>
              <a:rPr lang="en-US" sz="1800" dirty="0" smtClean="0">
                <a:solidFill>
                  <a:srgbClr val="FFFF00"/>
                </a:solidFill>
              </a:rPr>
              <a:t> dominated by rotation</a:t>
            </a:r>
            <a:r>
              <a:rPr lang="en-US" sz="1800" dirty="0"/>
              <a:t> </a:t>
            </a:r>
            <a:r>
              <a:rPr lang="en-US" sz="1800" dirty="0" smtClean="0"/>
              <a:t>with no indications of major merging</a:t>
            </a:r>
          </a:p>
          <a:p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De-projected velocity 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63965" y="4101153"/>
            <a:ext cx="2383135" cy="31389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(Beam size: 0.5’’ x 0.39” PA: 91</a:t>
            </a:r>
            <a:r>
              <a:rPr lang="en-US" sz="1400" b="1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°</a:t>
            </a:r>
            <a:r>
              <a:rPr lang="en-US" sz="1400" dirty="0" smtClean="0">
                <a:solidFill>
                  <a:schemeClr val="bg1"/>
                </a:solidFill>
                <a:ea typeface="Lucida Grande"/>
                <a:cs typeface="Lucida Grande"/>
              </a:rPr>
              <a:t>)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9938" y="1468438"/>
            <a:ext cx="7759700" cy="70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800" dirty="0" smtClean="0"/>
              <a:t>Fit velocity field with dynamical model assuming a circularly rotating thin disk</a:t>
            </a:r>
            <a:endParaRPr lang="en-US" sz="18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5911850"/>
            <a:ext cx="2540000" cy="304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38049" y="5056459"/>
            <a:ext cx="6831589" cy="646331"/>
            <a:chOff x="1438049" y="4900457"/>
            <a:chExt cx="6831589" cy="646331"/>
          </a:xfrm>
        </p:grpSpPr>
        <p:sp>
          <p:nvSpPr>
            <p:cNvPr id="14" name="Alternate Process 13"/>
            <p:cNvSpPr/>
            <p:nvPr/>
          </p:nvSpPr>
          <p:spPr>
            <a:xfrm>
              <a:off x="1438049" y="4905006"/>
              <a:ext cx="6831589" cy="619494"/>
            </a:xfrm>
            <a:prstGeom prst="flowChartAlternateProcess">
              <a:avLst/>
            </a:prstGeom>
            <a:solidFill>
              <a:srgbClr val="7F7F7F"/>
            </a:solidFill>
            <a:ln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38049" y="4900457"/>
              <a:ext cx="66391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=</a:t>
              </a:r>
              <a:r>
                <a:rPr lang="en-US" dirty="0">
                  <a:solidFill>
                    <a:schemeClr val="tx2"/>
                  </a:solidFill>
                </a:rPr>
                <a:t>&gt; </a:t>
              </a:r>
              <a:r>
                <a:rPr lang="en-US" dirty="0">
                  <a:solidFill>
                    <a:srgbClr val="FFFF00"/>
                  </a:solidFill>
                </a:rPr>
                <a:t>SFR ~ 1000 M</a:t>
              </a:r>
              <a:r>
                <a:rPr lang="en-US" baseline="-25000" dirty="0">
                  <a:solidFill>
                    <a:srgbClr val="FFFF00"/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r>
                <a:rPr lang="en-US" dirty="0">
                  <a:solidFill>
                    <a:srgbClr val="FFFF00"/>
                  </a:solidFill>
                </a:rPr>
                <a:t>yr</a:t>
              </a:r>
              <a:r>
                <a:rPr lang="en-US" baseline="30000" dirty="0">
                  <a:solidFill>
                    <a:srgbClr val="FFFF00"/>
                  </a:solidFill>
                </a:rPr>
                <a:t>-1 </a:t>
              </a:r>
              <a:r>
                <a:rPr lang="en-US" dirty="0">
                  <a:solidFill>
                    <a:srgbClr val="FFFF00"/>
                  </a:solidFill>
                </a:rPr>
                <a:t>(!!!) </a:t>
              </a:r>
              <a:r>
                <a:rPr lang="en-US" dirty="0"/>
                <a:t>does </a:t>
              </a:r>
              <a:r>
                <a:rPr lang="en-US" u="sng" dirty="0"/>
                <a:t>not</a:t>
              </a:r>
              <a:r>
                <a:rPr lang="en-US" dirty="0"/>
                <a:t> seem to be triggered by major dynamical </a:t>
              </a:r>
              <a:r>
                <a:rPr lang="en-US" dirty="0" smtClean="0"/>
                <a:t>	disturbance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26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DC9E1F"/>
                </a:solidFill>
              </a:rPr>
              <a:t>Velocity Model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600" y="1955801"/>
            <a:ext cx="4038600" cy="3289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PV </a:t>
            </a:r>
            <a:r>
              <a:rPr lang="en-US" sz="2000" dirty="0"/>
              <a:t>diagram </a:t>
            </a:r>
            <a:r>
              <a:rPr lang="en-US" sz="2000" dirty="0" smtClean="0"/>
              <a:t>shows that luminosity is not constant.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Suggests disk is gas-loaded or preferentially heated on one side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 smtClean="0"/>
              <a:t>Need higher spatial resolution to determine reliable flux distribution.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35299" y="1417638"/>
            <a:ext cx="4030918" cy="4400549"/>
            <a:chOff x="4742807" y="1955801"/>
            <a:chExt cx="4030918" cy="4400549"/>
          </a:xfrm>
        </p:grpSpPr>
        <p:sp>
          <p:nvSpPr>
            <p:cNvPr id="10" name="Rectangle 9"/>
            <p:cNvSpPr/>
            <p:nvPr/>
          </p:nvSpPr>
          <p:spPr>
            <a:xfrm>
              <a:off x="4749800" y="1981201"/>
              <a:ext cx="4020171" cy="437514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DC9E1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test_cont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807" y="1955801"/>
              <a:ext cx="4030918" cy="4356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61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DC9E1F"/>
                </a:solidFill>
              </a:rPr>
              <a:t>Velocity Dispersion</a:t>
            </a:r>
            <a:endParaRPr lang="en-US" sz="4400" dirty="0">
              <a:solidFill>
                <a:srgbClr val="DC9E1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ESO Garching: Mar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63417"/>
            <a:ext cx="3822700" cy="41198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Calculate intrinsic velocity dispersion by removing beam smearing effects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/>
              <a:t> Find: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V/</a:t>
            </a:r>
            <a:r>
              <a:rPr lang="en-US" sz="2000" b="1" dirty="0" smtClean="0">
                <a:latin typeface="Symbol" charset="2"/>
                <a:cs typeface="Symbol" charset="2"/>
              </a:rPr>
              <a:t>s </a:t>
            </a:r>
            <a:r>
              <a:rPr lang="en-US" sz="2000" b="1" dirty="0" smtClean="0">
                <a:cs typeface="Symbol" charset="2"/>
              </a:rPr>
              <a:t>= 3.1</a:t>
            </a:r>
            <a:r>
              <a:rPr lang="en-US" sz="2000" dirty="0" smtClean="0">
                <a:cs typeface="Symbol" charset="2"/>
              </a:rPr>
              <a:t> ± 1.0 </a:t>
            </a:r>
          </a:p>
          <a:p>
            <a:pPr marL="0" indent="0">
              <a:buNone/>
            </a:pPr>
            <a:endParaRPr lang="en-US" sz="2000" dirty="0">
              <a:latin typeface="Symbol" charset="2"/>
              <a:cs typeface="Symbol" charset="2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25810" y="4275712"/>
            <a:ext cx="3031614" cy="9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charset="0"/>
              <a:buChar char=""/>
            </a:pPr>
            <a:r>
              <a:rPr lang="en-US" sz="2000" b="1" dirty="0" smtClean="0"/>
              <a:t>implies a highly turbulent rotating disk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24" y="1731962"/>
            <a:ext cx="4351368" cy="3487738"/>
          </a:xfrm>
          <a:prstGeom prst="rect">
            <a:avLst/>
          </a:prstGeom>
          <a:ln w="28575" cmpd="sng">
            <a:solidFill>
              <a:srgbClr val="DC9E1F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715000" y="4381500"/>
            <a:ext cx="1720850" cy="381000"/>
          </a:xfrm>
          <a:prstGeom prst="rect">
            <a:avLst/>
          </a:prstGeom>
          <a:ln w="38100" cmpd="sng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Symbol" charset="2"/>
                <a:cs typeface="Symbol" charset="2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= </a:t>
            </a:r>
            <a:r>
              <a:rPr lang="en-US" sz="2000" b="1" dirty="0" smtClean="0">
                <a:solidFill>
                  <a:schemeClr val="bg1"/>
                </a:solidFill>
                <a:cs typeface="Symbol" charset="2"/>
              </a:rPr>
              <a:t>40±10 km/s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6177</TotalTime>
  <Words>2472</Words>
  <Application>Microsoft Macintosh PowerPoint</Application>
  <PresentationFormat>On-screen Show (4:3)</PresentationFormat>
  <Paragraphs>310</Paragraphs>
  <Slides>20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Horizon</vt:lpstr>
      <vt:lpstr>ALMA reveals a rotating [CII] disk in a gas rich galaxy at z = 4.76</vt:lpstr>
      <vt:lpstr>ALESS73.1 (z = 4.76)</vt:lpstr>
      <vt:lpstr>ALESS73.1 (z = 4.76)</vt:lpstr>
      <vt:lpstr>Observations</vt:lpstr>
      <vt:lpstr>Observations</vt:lpstr>
      <vt:lpstr>PowerPoint Presentation</vt:lpstr>
      <vt:lpstr>Velocity Model</vt:lpstr>
      <vt:lpstr>Velocity Model</vt:lpstr>
      <vt:lpstr>Velocity Dispersion</vt:lpstr>
      <vt:lpstr>Dynamical Mass</vt:lpstr>
      <vt:lpstr>Continuum Emission</vt:lpstr>
      <vt:lpstr>Gas Disk</vt:lpstr>
      <vt:lpstr>Gas Disk</vt:lpstr>
      <vt:lpstr>Metallicity</vt:lpstr>
      <vt:lpstr>Metallicity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Garching Talk</dc:title>
  <dc:subject/>
  <dc:creator>Rebecca Williams</dc:creator>
  <cp:keywords/>
  <dc:description/>
  <cp:lastModifiedBy>Rebecca Williams</cp:lastModifiedBy>
  <cp:revision>373</cp:revision>
  <dcterms:created xsi:type="dcterms:W3CDTF">2014-01-13T17:15:10Z</dcterms:created>
  <dcterms:modified xsi:type="dcterms:W3CDTF">2014-03-13T11:19:35Z</dcterms:modified>
  <cp:category/>
</cp:coreProperties>
</file>