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85" r:id="rId3"/>
    <p:sldId id="257" r:id="rId4"/>
    <p:sldId id="264" r:id="rId5"/>
    <p:sldId id="258" r:id="rId6"/>
    <p:sldId id="259" r:id="rId7"/>
    <p:sldId id="277" r:id="rId8"/>
    <p:sldId id="278" r:id="rId9"/>
    <p:sldId id="267" r:id="rId10"/>
    <p:sldId id="286" r:id="rId11"/>
    <p:sldId id="281" r:id="rId12"/>
    <p:sldId id="287" r:id="rId13"/>
    <p:sldId id="260" r:id="rId14"/>
    <p:sldId id="261" r:id="rId15"/>
    <p:sldId id="280" r:id="rId16"/>
    <p:sldId id="262" r:id="rId17"/>
    <p:sldId id="266" r:id="rId18"/>
    <p:sldId id="268" r:id="rId19"/>
    <p:sldId id="272" r:id="rId20"/>
    <p:sldId id="271" r:id="rId21"/>
    <p:sldId id="284" r:id="rId22"/>
    <p:sldId id="283" r:id="rId23"/>
    <p:sldId id="273" r:id="rId24"/>
    <p:sldId id="27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048" y="-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A423E-A713-7F48-ADBC-780BD3355845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8D767-6BB6-9145-A893-7C1E4B733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3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implementation of IFUs here in Sydney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C603E-801B-BB47-B326-48596ED0BD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59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do we care?? Gal surveys are awesome.</a:t>
            </a:r>
            <a:r>
              <a:rPr lang="en-US" baseline="0" dirty="0" smtClean="0"/>
              <a:t> The biggest surveys (2df, </a:t>
            </a:r>
            <a:r>
              <a:rPr lang="en-US" baseline="0" dirty="0" err="1" smtClean="0"/>
              <a:t>sdss</a:t>
            </a:r>
            <a:r>
              <a:rPr lang="en-US" baseline="0" dirty="0" smtClean="0"/>
              <a:t>) were performed using multi-object spectroscopy of tens (hundreds!) of thousands of galaxies. These vast samples </a:t>
            </a:r>
            <a:r>
              <a:rPr lang="en-US" baseline="0" dirty="0" err="1" smtClean="0"/>
              <a:t>revolutionised</a:t>
            </a:r>
            <a:r>
              <a:rPr lang="en-US" baseline="0" dirty="0" smtClean="0"/>
              <a:t> our ideas of galaxy formation and evolution entirely. Global handle on distribution of galaxy properties – for example luminosity functions,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galaxies are complex systems, in the case of single </a:t>
            </a:r>
            <a:r>
              <a:rPr lang="en-US" baseline="0" dirty="0" err="1" smtClean="0"/>
              <a:t>fibre</a:t>
            </a:r>
            <a:r>
              <a:rPr lang="en-US" baseline="0" dirty="0" smtClean="0"/>
              <a:t> surveys you’re reducing the entire galaxy to a set of representative numbers. By definition we’re reducing the complexity, by necessity, to something </a:t>
            </a:r>
            <a:r>
              <a:rPr lang="en-US" baseline="0" dirty="0" err="1" smtClean="0"/>
              <a:t>managable</a:t>
            </a:r>
            <a:r>
              <a:rPr lang="en-US" baseline="0" dirty="0" smtClean="0"/>
              <a:t>, and crucially, observable!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All </a:t>
            </a:r>
            <a:r>
              <a:rPr lang="en-US" baseline="0" dirty="0" err="1" smtClean="0"/>
              <a:t>sdss</a:t>
            </a:r>
            <a:r>
              <a:rPr lang="en-US" baseline="0" dirty="0" smtClean="0"/>
              <a:t> gals which are not morphologically well behaved, each with it’s own unique morphology etc. it’s difficult to know where to place your single </a:t>
            </a:r>
            <a:r>
              <a:rPr lang="en-US" baseline="0" dirty="0" err="1" smtClean="0"/>
              <a:t>fibre</a:t>
            </a:r>
            <a:r>
              <a:rPr lang="en-US" baseline="0" dirty="0" smtClean="0"/>
              <a:t> to observe these objects.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 going to start talking about aperture effects! But clearly by attempting to re-coup the info we’re missing from single </a:t>
            </a:r>
            <a:r>
              <a:rPr lang="en-US" baseline="0" dirty="0" err="1" smtClean="0"/>
              <a:t>fibre</a:t>
            </a:r>
            <a:r>
              <a:rPr lang="en-US" baseline="0" dirty="0" smtClean="0"/>
              <a:t> surveys using IFS we can once again redefine how we think about galaxies.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4F9A7-E307-C547-9ED0-B9F7B951C5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45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SHOULD HAVE 10 MINS LEFT.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C603E-801B-BB47-B326-48596ED0BD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73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A3CC-5513-DF4E-A4DF-12139A2B8A31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851A-4E33-D344-98BD-71D6E2B9A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7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A3CC-5513-DF4E-A4DF-12139A2B8A31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851A-4E33-D344-98BD-71D6E2B9A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34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A3CC-5513-DF4E-A4DF-12139A2B8A31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851A-4E33-D344-98BD-71D6E2B9A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00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A3CC-5513-DF4E-A4DF-12139A2B8A31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851A-4E33-D344-98BD-71D6E2B9A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97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A3CC-5513-DF4E-A4DF-12139A2B8A31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851A-4E33-D344-98BD-71D6E2B9A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37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A3CC-5513-DF4E-A4DF-12139A2B8A31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851A-4E33-D344-98BD-71D6E2B9A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02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A3CC-5513-DF4E-A4DF-12139A2B8A31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851A-4E33-D344-98BD-71D6E2B9A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64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A3CC-5513-DF4E-A4DF-12139A2B8A31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851A-4E33-D344-98BD-71D6E2B9A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95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A3CC-5513-DF4E-A4DF-12139A2B8A31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851A-4E33-D344-98BD-71D6E2B9A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73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A3CC-5513-DF4E-A4DF-12139A2B8A31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851A-4E33-D344-98BD-71D6E2B9A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40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A3CC-5513-DF4E-A4DF-12139A2B8A31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851A-4E33-D344-98BD-71D6E2B9A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59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5A3CC-5513-DF4E-A4DF-12139A2B8A31}" type="datetimeFigureOut">
              <a:rPr lang="en-US" smtClean="0"/>
              <a:t>11/18/13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0851A-4E33-D344-98BD-71D6E2B9A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2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hyperlink" Target="mailto:scroom@physics.usyd.edu.au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hyperlink" Target="mailto:scroom@physics.usyd.edu.a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 dirty="0" smtClean="0"/>
              <a:t>Stellar Kinematics with SAMI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09900"/>
            <a:ext cx="6400800" cy="1752600"/>
          </a:xfrm>
        </p:spPr>
        <p:txBody>
          <a:bodyPr/>
          <a:lstStyle/>
          <a:p>
            <a:r>
              <a:rPr lang="en-US" dirty="0" smtClean="0"/>
              <a:t>Lisa Fogarty</a:t>
            </a:r>
          </a:p>
          <a:p>
            <a:r>
              <a:rPr lang="en-US" dirty="0" smtClean="0"/>
              <a:t>CAASTRO/University of Sydney</a:t>
            </a:r>
            <a:endParaRPr lang="en-US" dirty="0"/>
          </a:p>
        </p:txBody>
      </p:sp>
      <p:pic>
        <p:nvPicPr>
          <p:cNvPr id="4" name="Picture 3" descr="SAMI-Survey-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36" y="5503685"/>
            <a:ext cx="3908164" cy="13543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horizontal_withAR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9034"/>
            <a:ext cx="35941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7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ell85_chand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06" y="-738673"/>
            <a:ext cx="10932510" cy="8199383"/>
          </a:xfrm>
          <a:prstGeom prst="rect">
            <a:avLst/>
          </a:prstGeom>
          <a:ln w="38100" cmpd="sng">
            <a:solidFill>
              <a:srgbClr val="FFFF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3623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The Science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425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SAMI Pilot Survey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3 galaxy clusters.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Abell</a:t>
            </a:r>
            <a:r>
              <a:rPr lang="en-US" dirty="0" smtClean="0">
                <a:solidFill>
                  <a:srgbClr val="FFFFFF"/>
                </a:solidFill>
              </a:rPr>
              <a:t> 85, </a:t>
            </a:r>
            <a:r>
              <a:rPr lang="en-US" dirty="0" err="1" smtClean="0">
                <a:solidFill>
                  <a:srgbClr val="FFFFFF"/>
                </a:solidFill>
              </a:rPr>
              <a:t>Abell</a:t>
            </a:r>
            <a:r>
              <a:rPr lang="en-US" dirty="0" smtClean="0">
                <a:solidFill>
                  <a:srgbClr val="FFFFFF"/>
                </a:solidFill>
              </a:rPr>
              <a:t> 168, </a:t>
            </a:r>
            <a:r>
              <a:rPr lang="en-US" dirty="0" err="1" smtClean="0">
                <a:solidFill>
                  <a:srgbClr val="FFFFFF"/>
                </a:solidFill>
              </a:rPr>
              <a:t>Abell</a:t>
            </a:r>
            <a:r>
              <a:rPr lang="en-US" dirty="0" smtClean="0">
                <a:solidFill>
                  <a:srgbClr val="FFFFFF"/>
                </a:solidFill>
              </a:rPr>
              <a:t> 2399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106 galaxies in 10 nights.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80 ETGs (non-spirals!)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Investigate stellar kinematics in clusters</a:t>
            </a:r>
          </a:p>
          <a:p>
            <a:pPr lvl="1"/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Particularly interested in internal kinematics of ETGs.</a:t>
            </a:r>
          </a:p>
        </p:txBody>
      </p:sp>
    </p:spTree>
    <p:extLst>
      <p:ext uri="{BB962C8B-B14F-4D97-AF65-F5344CB8AC3E}">
        <p14:creationId xmlns:p14="http://schemas.microsoft.com/office/powerpoint/2010/main" val="422532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4114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000" dirty="0" smtClean="0">
                <a:solidFill>
                  <a:srgbClr val="FF0000"/>
                </a:solidFill>
              </a:rPr>
              <a:t>Slow Rotators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 smtClean="0"/>
              <a:t>- Low angular momentum</a:t>
            </a:r>
          </a:p>
          <a:p>
            <a:pPr marL="0" indent="0">
              <a:buNone/>
            </a:pPr>
            <a:endParaRPr lang="en-US" sz="2400" dirty="0" smtClean="0"/>
          </a:p>
          <a:p>
            <a:pPr>
              <a:buFontTx/>
              <a:buChar char="-"/>
            </a:pPr>
            <a:r>
              <a:rPr lang="en-US" sz="2400" dirty="0" smtClean="0"/>
              <a:t>High mass</a:t>
            </a:r>
          </a:p>
          <a:p>
            <a:pPr>
              <a:buFontTx/>
              <a:buChar char="-"/>
            </a:pPr>
            <a:r>
              <a:rPr lang="en-US" sz="2400" dirty="0" smtClean="0"/>
              <a:t>Have KDCs</a:t>
            </a:r>
          </a:p>
          <a:p>
            <a:pPr>
              <a:buFontTx/>
              <a:buChar char="-"/>
            </a:pPr>
            <a:r>
              <a:rPr lang="en-US" sz="2400" dirty="0" smtClean="0"/>
              <a:t>Misaligned</a:t>
            </a:r>
          </a:p>
          <a:p>
            <a:pPr>
              <a:buFontTx/>
              <a:buChar char="-"/>
            </a:pPr>
            <a:r>
              <a:rPr lang="en-US" sz="2400" dirty="0" smtClean="0"/>
              <a:t>Mildly </a:t>
            </a:r>
            <a:r>
              <a:rPr lang="en-US" sz="2400" dirty="0" err="1" smtClean="0"/>
              <a:t>Triaxial</a:t>
            </a:r>
            <a:endParaRPr lang="en-US" sz="2400" dirty="0" smtClean="0"/>
          </a:p>
          <a:p>
            <a:pPr>
              <a:buFontTx/>
              <a:buChar char="-"/>
            </a:pPr>
            <a:r>
              <a:rPr lang="en-US" sz="2400" dirty="0" smtClean="0"/>
              <a:t>15%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0" y="1676400"/>
            <a:ext cx="4114800" cy="4893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dirty="0" smtClean="0">
                <a:solidFill>
                  <a:srgbClr val="0000FF"/>
                </a:solidFill>
                <a:latin typeface="Century Gothic"/>
                <a:cs typeface="Century Gothic"/>
              </a:rPr>
              <a:t>Fast Rotators</a:t>
            </a:r>
          </a:p>
          <a:p>
            <a:pPr marL="0" indent="0" algn="ctr">
              <a:buFont typeface="Arial"/>
              <a:buNone/>
            </a:pPr>
            <a:endParaRPr lang="en-US" dirty="0" smtClean="0">
              <a:latin typeface="Century Gothic"/>
              <a:cs typeface="Century Gothic"/>
            </a:endParaRPr>
          </a:p>
          <a:p>
            <a:pPr marL="0" indent="0">
              <a:buFont typeface="Arial"/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- High angular momentum</a:t>
            </a:r>
          </a:p>
          <a:p>
            <a:pPr marL="0" indent="0">
              <a:buFont typeface="Arial"/>
              <a:buNone/>
            </a:pPr>
            <a:endParaRPr lang="en-US" sz="2400" dirty="0" smtClean="0">
              <a:latin typeface="Century Gothic"/>
              <a:cs typeface="Century Gothic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Century Gothic"/>
                <a:cs typeface="Century Gothic"/>
              </a:rPr>
              <a:t>Lower mass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Century Gothic"/>
                <a:cs typeface="Century Gothic"/>
              </a:rPr>
              <a:t>Regular rotation</a:t>
            </a:r>
          </a:p>
          <a:p>
            <a:pPr>
              <a:buFontTx/>
              <a:buChar char="-"/>
            </a:pPr>
            <a:r>
              <a:rPr lang="en-US" sz="2400" dirty="0">
                <a:latin typeface="Century Gothic"/>
                <a:cs typeface="Century Gothic"/>
              </a:rPr>
              <a:t>A</a:t>
            </a:r>
            <a:r>
              <a:rPr lang="en-US" sz="2400" dirty="0" smtClean="0">
                <a:latin typeface="Century Gothic"/>
                <a:cs typeface="Century Gothic"/>
              </a:rPr>
              <a:t>ligned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Century Gothic"/>
                <a:cs typeface="Century Gothic"/>
              </a:rPr>
              <a:t>Axisymmetric (could contain disks and bars)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Century Gothic"/>
                <a:cs typeface="Century Gothic"/>
              </a:rPr>
              <a:t>85%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1636" y="3505200"/>
            <a:ext cx="5914224" cy="954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Century Gothic"/>
                <a:cs typeface="Century Gothic"/>
              </a:rPr>
              <a:t>By and large they look the same!</a:t>
            </a:r>
          </a:p>
          <a:p>
            <a:pPr algn="ctr"/>
            <a:r>
              <a:rPr lang="en-US" sz="2800" dirty="0" smtClean="0">
                <a:latin typeface="Century Gothic"/>
                <a:cs typeface="Century Gothic"/>
              </a:rPr>
              <a:t>How to they form?</a:t>
            </a:r>
            <a:endParaRPr 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64352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Krajnovic2011_Atlas3D_Paper2_Velocity_Maps.jpg"/>
          <p:cNvPicPr>
            <a:picLocks noChangeAspect="1"/>
          </p:cNvPicPr>
          <p:nvPr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9" t="11787" r="13100" b="10945"/>
          <a:stretch>
            <a:fillRect/>
          </a:stretch>
        </p:blipFill>
        <p:spPr bwMode="auto">
          <a:xfrm rot="5400000">
            <a:off x="1048561" y="-1682924"/>
            <a:ext cx="7061533" cy="1029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4387"/>
            <a:ext cx="8229600" cy="1143000"/>
          </a:xfrm>
        </p:spPr>
        <p:txBody>
          <a:bodyPr/>
          <a:lstStyle/>
          <a:p>
            <a:r>
              <a:rPr lang="en-US" dirty="0" smtClean="0"/>
              <a:t>Kinematic Morphology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90197" y="6366764"/>
            <a:ext cx="3011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Gill Sans Light"/>
                <a:cs typeface="Gill Sans Light"/>
              </a:rPr>
              <a:t>Krajnovic</a:t>
            </a:r>
            <a:r>
              <a:rPr lang="en-US" sz="2800" dirty="0" smtClean="0">
                <a:latin typeface="Gill Sans Light"/>
                <a:cs typeface="Gill Sans Light"/>
              </a:rPr>
              <a:t> et al. 2011</a:t>
            </a:r>
            <a:endParaRPr lang="en-US" sz="2800" dirty="0"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872" y="1261536"/>
            <a:ext cx="4296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Gill Sans Light"/>
                <a:cs typeface="Gill Sans Light"/>
              </a:rPr>
              <a:t>Large IFS sample: ATLAS-3D</a:t>
            </a:r>
            <a:endParaRPr lang="en-US" sz="2800" dirty="0">
              <a:latin typeface="Gill Sans Light"/>
              <a:cs typeface="Gill Sans Ligh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7200" y="2026143"/>
            <a:ext cx="6519547" cy="4529394"/>
            <a:chOff x="457200" y="2026143"/>
            <a:chExt cx="6519547" cy="4529394"/>
          </a:xfrm>
        </p:grpSpPr>
        <p:pic>
          <p:nvPicPr>
            <p:cNvPr id="8" name="Picture 7" descr="emsellem11_srfr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3288" y="2026143"/>
              <a:ext cx="5183459" cy="434062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7200" y="6032317"/>
              <a:ext cx="30737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latin typeface="Gill Sans Light"/>
                  <a:cs typeface="Gill Sans Light"/>
                </a:rPr>
                <a:t>Emsellem</a:t>
              </a:r>
              <a:r>
                <a:rPr lang="en-US" sz="2800" dirty="0" smtClean="0">
                  <a:latin typeface="Gill Sans Light"/>
                  <a:cs typeface="Gill Sans Light"/>
                </a:rPr>
                <a:t> et al. 2011</a:t>
              </a:r>
              <a:endParaRPr lang="en-US" sz="2800" dirty="0"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316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52305" y="6252309"/>
            <a:ext cx="3156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Gill Sans Light"/>
                <a:cs typeface="Gill Sans Light"/>
              </a:rPr>
              <a:t>Cappellari</a:t>
            </a:r>
            <a:r>
              <a:rPr lang="en-US" sz="2800" dirty="0" smtClean="0">
                <a:latin typeface="Gill Sans Light"/>
                <a:cs typeface="Gill Sans Light"/>
              </a:rPr>
              <a:t> et al. 2011</a:t>
            </a:r>
            <a:endParaRPr lang="en-US" sz="2800" dirty="0">
              <a:latin typeface="Gill Sans Light"/>
              <a:cs typeface="Gill Sans Light"/>
            </a:endParaRPr>
          </a:p>
        </p:txBody>
      </p:sp>
      <p:pic>
        <p:nvPicPr>
          <p:cNvPr id="6" name="Picture 5" descr="cappellari11_frs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06" y="1596239"/>
            <a:ext cx="6299103" cy="452662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738533" y="4792129"/>
            <a:ext cx="330246" cy="3386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738533" y="4030130"/>
            <a:ext cx="330246" cy="2540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05846" y="3911599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FR</a:t>
            </a:r>
            <a:endParaRPr lang="en-US" sz="2400" dirty="0">
              <a:latin typeface="Gill Sans Light"/>
              <a:cs typeface="Gill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05846" y="4707452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Light"/>
                <a:cs typeface="Gill Sans Light"/>
              </a:rPr>
              <a:t>S</a:t>
            </a:r>
            <a:r>
              <a:rPr lang="en-US" sz="2400" dirty="0" smtClean="0">
                <a:latin typeface="Gill Sans Light"/>
                <a:cs typeface="Gill Sans Light"/>
              </a:rPr>
              <a:t>R</a:t>
            </a:r>
            <a:endParaRPr lang="en-US" sz="2400" dirty="0">
              <a:latin typeface="Gill Sans Light"/>
              <a:cs typeface="Gill Sans Light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1911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Kinematic Morphology-Density Relation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409059" y="5578069"/>
            <a:ext cx="6568994" cy="7648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953917" y="5775361"/>
            <a:ext cx="1429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entury Gothic"/>
                <a:cs typeface="Century Gothic"/>
              </a:rPr>
              <a:t>Density</a:t>
            </a:r>
            <a:endParaRPr lang="en-US" sz="2800" dirty="0">
              <a:latin typeface="Century Gothic"/>
              <a:cs typeface="Century Gothic"/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-1312227" y="3520497"/>
            <a:ext cx="5380836" cy="7955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507497" y="1583503"/>
            <a:ext cx="0" cy="4149906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16200000">
            <a:off x="-296019" y="3345282"/>
            <a:ext cx="2931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entury Gothic"/>
                <a:cs typeface="Century Gothic"/>
              </a:rPr>
              <a:t>Galaxy Fraction</a:t>
            </a:r>
            <a:endParaRPr lang="en-US" sz="2800" dirty="0">
              <a:latin typeface="Century Gothic"/>
              <a:cs typeface="Century Gothic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489926" y="5733409"/>
            <a:ext cx="5834275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828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81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Kinematic Morphology-Density Relation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64132" y="3943568"/>
            <a:ext cx="31826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Gill Sans Light"/>
                <a:cs typeface="Gill Sans Light"/>
              </a:rPr>
              <a:t>Abell</a:t>
            </a:r>
            <a:r>
              <a:rPr lang="en-US" sz="2800" dirty="0" smtClean="0">
                <a:latin typeface="Gill Sans Light"/>
                <a:cs typeface="Gill Sans Light"/>
              </a:rPr>
              <a:t> 1689:</a:t>
            </a:r>
          </a:p>
          <a:p>
            <a:r>
              <a:rPr lang="en-US" sz="2800" dirty="0" err="1" smtClean="0">
                <a:latin typeface="Gill Sans Light"/>
                <a:cs typeface="Gill Sans Light"/>
              </a:rPr>
              <a:t>D’Eugenio</a:t>
            </a:r>
            <a:r>
              <a:rPr lang="en-US" sz="2800" dirty="0" smtClean="0">
                <a:latin typeface="Gill Sans Light"/>
                <a:cs typeface="Gill Sans Light"/>
              </a:rPr>
              <a:t> et al. 2013</a:t>
            </a:r>
            <a:endParaRPr lang="en-US" sz="2800" dirty="0">
              <a:latin typeface="Gill Sans Light"/>
              <a:cs typeface="Gill Sans Light"/>
            </a:endParaRPr>
          </a:p>
        </p:txBody>
      </p:sp>
      <p:pic>
        <p:nvPicPr>
          <p:cNvPr id="9" name="Picture 8" descr="Houghton2013_fig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2334"/>
          <a:stretch/>
        </p:blipFill>
        <p:spPr>
          <a:xfrm>
            <a:off x="609600" y="1401529"/>
            <a:ext cx="4308226" cy="52626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50324" y="4992946"/>
            <a:ext cx="861298" cy="131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79520" y="6464950"/>
            <a:ext cx="99257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Density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341" y="3512681"/>
            <a:ext cx="4810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Century Gothic"/>
                <a:cs typeface="Century Gothic"/>
              </a:rPr>
              <a:t>f</a:t>
            </a:r>
            <a:r>
              <a:rPr lang="en-US" sz="2200" baseline="-25000" dirty="0" err="1" smtClean="0">
                <a:latin typeface="Century Gothic"/>
                <a:cs typeface="Century Gothic"/>
              </a:rPr>
              <a:t>SR</a:t>
            </a:r>
            <a:endParaRPr lang="en-US" sz="2200" baseline="-25000" dirty="0">
              <a:latin typeface="Century Gothic"/>
              <a:cs typeface="Century Gothic"/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175176" y="3013855"/>
            <a:ext cx="861298" cy="131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149754" y="5755965"/>
            <a:ext cx="861298" cy="131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64132" y="5367028"/>
            <a:ext cx="31750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Gill Sans Light"/>
                <a:cs typeface="Gill Sans Light"/>
              </a:rPr>
              <a:t>Coma: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Houghton et al. 2013</a:t>
            </a:r>
            <a:endParaRPr lang="en-US" sz="28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624994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SAMI Stellar Kinematics</a:t>
            </a:r>
            <a:endParaRPr lang="en-US" dirty="0"/>
          </a:p>
        </p:txBody>
      </p:sp>
      <p:pic>
        <p:nvPicPr>
          <p:cNvPr id="4" name="Picture 3" descr="all_etgs_mosaic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t="8352" r="9475" b="8452"/>
          <a:stretch/>
        </p:blipFill>
        <p:spPr>
          <a:xfrm>
            <a:off x="111981" y="1462146"/>
            <a:ext cx="8903499" cy="53002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0543" y="6091534"/>
            <a:ext cx="3362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/>
                <a:cs typeface="Century Gothic"/>
              </a:rPr>
              <a:t>Fogarty et al. in prep.</a:t>
            </a:r>
            <a:endParaRPr lang="en-US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33093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5880"/>
            <a:ext cx="8229600" cy="1143000"/>
          </a:xfrm>
        </p:spPr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pic>
        <p:nvPicPr>
          <p:cNvPr id="4" name="Picture 3" descr="lambdaR_clust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84" y="714280"/>
            <a:ext cx="8407400" cy="601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2492" y="278811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</a:t>
            </a:r>
            <a:r>
              <a:rPr lang="en-US" baseline="-25000" dirty="0" err="1" smtClean="0"/>
              <a:t>SR</a:t>
            </a:r>
            <a:r>
              <a:rPr lang="en-US" dirty="0" smtClean="0"/>
              <a:t>=25%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85620" y="278811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</a:t>
            </a:r>
            <a:r>
              <a:rPr lang="en-US" baseline="-25000" dirty="0" err="1" smtClean="0"/>
              <a:t>SR</a:t>
            </a:r>
            <a:r>
              <a:rPr lang="en-US" dirty="0" smtClean="0"/>
              <a:t>=17%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22492" y="569765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</a:t>
            </a:r>
            <a:r>
              <a:rPr lang="en-US" baseline="-25000" dirty="0" err="1" smtClean="0"/>
              <a:t>SR</a:t>
            </a:r>
            <a:r>
              <a:rPr lang="en-US" dirty="0" smtClean="0"/>
              <a:t>=13%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85620" y="569765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</a:t>
            </a:r>
            <a:r>
              <a:rPr lang="en-US" baseline="-25000" dirty="0" err="1" smtClean="0"/>
              <a:t>SR</a:t>
            </a:r>
            <a:r>
              <a:rPr lang="en-US" dirty="0" smtClean="0"/>
              <a:t>=18%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28353" y="6442196"/>
            <a:ext cx="123112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Century Gothic"/>
                <a:cs typeface="Century Gothic"/>
              </a:rPr>
              <a:t>Ellipticity</a:t>
            </a:r>
            <a:endParaRPr lang="en-US" sz="2000" dirty="0"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2493" y="3330253"/>
            <a:ext cx="616976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Century Gothic"/>
                <a:cs typeface="Century Gothic"/>
              </a:rPr>
              <a:t>λ</a:t>
            </a:r>
            <a:r>
              <a:rPr lang="en-US" sz="2400" baseline="-25000" dirty="0" err="1" smtClean="0">
                <a:latin typeface="Century Gothic"/>
                <a:cs typeface="Century Gothic"/>
              </a:rPr>
              <a:t>R</a:t>
            </a:r>
            <a:endParaRPr lang="en-US" sz="2400" baseline="-25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8320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Morphology-Density Relation</a:t>
            </a:r>
            <a:endParaRPr lang="en-US" dirty="0"/>
          </a:p>
        </p:txBody>
      </p:sp>
      <p:pic>
        <p:nvPicPr>
          <p:cNvPr id="5" name="Picture 4" descr="morph_den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7183" r="8610" b="3029"/>
          <a:stretch/>
        </p:blipFill>
        <p:spPr>
          <a:xfrm>
            <a:off x="457199" y="1905000"/>
            <a:ext cx="8573193" cy="396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341" y="3487025"/>
            <a:ext cx="4810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Century Gothic"/>
                <a:cs typeface="Century Gothic"/>
              </a:rPr>
              <a:t>f</a:t>
            </a:r>
            <a:r>
              <a:rPr lang="en-US" sz="2200" baseline="-25000" dirty="0" err="1" smtClean="0">
                <a:latin typeface="Century Gothic"/>
                <a:cs typeface="Century Gothic"/>
              </a:rPr>
              <a:t>SR</a:t>
            </a:r>
            <a:endParaRPr lang="en-US" sz="2200" baseline="-25000" dirty="0"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41657" y="5895098"/>
            <a:ext cx="11628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Century Gothic"/>
                <a:cs typeface="Century Gothic"/>
              </a:rPr>
              <a:t>Density</a:t>
            </a:r>
            <a:endParaRPr lang="en-US" sz="2200" dirty="0">
              <a:latin typeface="Century Gothic"/>
              <a:cs typeface="Century Gothic"/>
            </a:endParaRPr>
          </a:p>
        </p:txBody>
      </p:sp>
      <p:sp>
        <p:nvSpPr>
          <p:cNvPr id="3" name="Oval 2"/>
          <p:cNvSpPr/>
          <p:nvPr/>
        </p:nvSpPr>
        <p:spPr>
          <a:xfrm>
            <a:off x="6959599" y="2658533"/>
            <a:ext cx="1879600" cy="3539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369732" y="2658533"/>
            <a:ext cx="1879600" cy="3539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6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On-Sky Distribution</a:t>
            </a:r>
            <a:endParaRPr lang="en-US" dirty="0"/>
          </a:p>
        </p:txBody>
      </p:sp>
      <p:pic>
        <p:nvPicPr>
          <p:cNvPr id="4" name="Picture 3" descr="onsk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5800"/>
            <a:ext cx="9144000" cy="2938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837" y="1654637"/>
            <a:ext cx="10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entury Gothic"/>
                <a:cs typeface="Century Gothic"/>
              </a:rPr>
              <a:t>Abell</a:t>
            </a:r>
            <a:r>
              <a:rPr lang="en-US" dirty="0" smtClean="0">
                <a:latin typeface="Century Gothic"/>
                <a:cs typeface="Century Gothic"/>
              </a:rPr>
              <a:t> 85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5783" y="1654637"/>
            <a:ext cx="1330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entury Gothic"/>
                <a:cs typeface="Century Gothic"/>
              </a:rPr>
              <a:t>Abell</a:t>
            </a:r>
            <a:r>
              <a:rPr lang="en-US" dirty="0" smtClean="0">
                <a:latin typeface="Century Gothic"/>
                <a:cs typeface="Century Gothic"/>
              </a:rPr>
              <a:t> 2399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0935" y="1654637"/>
            <a:ext cx="120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entury Gothic"/>
                <a:cs typeface="Century Gothic"/>
              </a:rPr>
              <a:t>Abell</a:t>
            </a:r>
            <a:r>
              <a:rPr lang="en-US" dirty="0" smtClean="0">
                <a:latin typeface="Century Gothic"/>
                <a:cs typeface="Century Gothic"/>
              </a:rPr>
              <a:t> 168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6138" y="5017067"/>
            <a:ext cx="181661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Cluster Merger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9433" y="5017067"/>
            <a:ext cx="12772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BCGs=FRs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933" y="1654637"/>
            <a:ext cx="3234267" cy="39671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31466" y="1563603"/>
            <a:ext cx="2912534" cy="39671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33258" y="5017067"/>
            <a:ext cx="17522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SRs in Outskirts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3205" y="5592732"/>
            <a:ext cx="217277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entury Gothic"/>
                <a:cs typeface="Century Gothic"/>
              </a:rPr>
              <a:t>Brough</a:t>
            </a:r>
            <a:r>
              <a:rPr lang="en-US" dirty="0" smtClean="0">
                <a:latin typeface="Century Gothic"/>
                <a:cs typeface="Century Gothic"/>
              </a:rPr>
              <a:t> et al. 2011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Jimmy et al. 2013</a:t>
            </a:r>
            <a:endParaRPr lang="en-U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71945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6" grpId="0" animBg="1"/>
      <p:bldP spid="10" grpId="0" animBg="1"/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i_moun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300" y="-118533"/>
            <a:ext cx="10693400" cy="71289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7"/>
            <a:ext cx="8229600" cy="1537229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The SAMI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Galaxy Survey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7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85_SAMIclas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118" y="-685799"/>
            <a:ext cx="9671050" cy="8294578"/>
          </a:xfrm>
          <a:prstGeom prst="rect">
            <a:avLst/>
          </a:prstGeom>
        </p:spPr>
      </p:pic>
      <p:pic>
        <p:nvPicPr>
          <p:cNvPr id="5" name="Picture 4" descr="A85_cha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822" y="-684829"/>
            <a:ext cx="9669918" cy="829360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9332" y="-233355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rgbClr val="FFFFFF"/>
                </a:solidFill>
              </a:rPr>
              <a:t>Abell</a:t>
            </a:r>
            <a:r>
              <a:rPr lang="en-US" dirty="0" smtClean="0">
                <a:solidFill>
                  <a:srgbClr val="FFFFFF"/>
                </a:solidFill>
              </a:rPr>
              <a:t> 85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95497" y="6390105"/>
            <a:ext cx="4848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Images created by Matt </a:t>
            </a:r>
            <a:r>
              <a:rPr lang="en-US" sz="24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Owers</a:t>
            </a:r>
            <a:endParaRPr 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0845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85_SAMIclas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118" y="-685799"/>
            <a:ext cx="9671050" cy="8294578"/>
          </a:xfrm>
          <a:prstGeom prst="rect">
            <a:avLst/>
          </a:prstGeom>
        </p:spPr>
      </p:pic>
      <p:pic>
        <p:nvPicPr>
          <p:cNvPr id="5" name="Picture 4" descr="A85_chan.pdf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822" y="-684829"/>
            <a:ext cx="9669918" cy="82936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35467" y="-694269"/>
            <a:ext cx="9549563" cy="8263465"/>
          </a:xfrm>
          <a:prstGeom prst="rect">
            <a:avLst/>
          </a:prstGeom>
          <a:solidFill>
            <a:schemeClr val="dk1">
              <a:alpha val="42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9332" y="-233355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Conclusions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95497" y="6390105"/>
            <a:ext cx="4848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Images created by Matt </a:t>
            </a:r>
            <a:r>
              <a:rPr lang="en-US" sz="24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Owers</a:t>
            </a:r>
            <a:endParaRPr 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Overall </a:t>
            </a:r>
            <a:r>
              <a:rPr lang="en-US" dirty="0" err="1" smtClean="0">
                <a:solidFill>
                  <a:srgbClr val="FFFFFF"/>
                </a:solidFill>
              </a:rPr>
              <a:t>f</a:t>
            </a:r>
            <a:r>
              <a:rPr lang="en-US" baseline="-25000" dirty="0" err="1" smtClean="0">
                <a:solidFill>
                  <a:srgbClr val="FFFFFF"/>
                </a:solidFill>
              </a:rPr>
              <a:t>SR</a:t>
            </a:r>
            <a:r>
              <a:rPr lang="en-US" dirty="0" smtClean="0">
                <a:solidFill>
                  <a:srgbClr val="FFFFFF"/>
                </a:solidFill>
              </a:rPr>
              <a:t> remains roughly constant.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We see SRs on the outskirts of clusters!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Some evidence to connect these to in-falling groups.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Groups important formation regions for SRs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Comparison </a:t>
            </a:r>
            <a:r>
              <a:rPr lang="en-US" smtClean="0">
                <a:solidFill>
                  <a:srgbClr val="FFFFFF"/>
                </a:solidFill>
              </a:rPr>
              <a:t>with simulations.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7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mi_concept.png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474397" cy="63328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SAMI Associate Membership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Associate membership status available.</a:t>
            </a:r>
          </a:p>
          <a:p>
            <a:endParaRPr lang="en-US" dirty="0"/>
          </a:p>
          <a:p>
            <a:r>
              <a:rPr lang="en-US" dirty="0" smtClean="0"/>
              <a:t>Propose a specific project.</a:t>
            </a:r>
          </a:p>
          <a:p>
            <a:r>
              <a:rPr lang="en-US" dirty="0" smtClean="0"/>
              <a:t>Access to SAMI data for that project.</a:t>
            </a:r>
          </a:p>
          <a:p>
            <a:endParaRPr lang="en-US" dirty="0" smtClean="0"/>
          </a:p>
          <a:p>
            <a:r>
              <a:rPr lang="en-US" dirty="0" smtClean="0"/>
              <a:t>Contact: </a:t>
            </a:r>
            <a:r>
              <a:rPr lang="en-US" dirty="0" smtClean="0">
                <a:hlinkClick r:id="rId3"/>
              </a:rPr>
              <a:t>scroom@physics.usyd.edu.au</a:t>
            </a:r>
            <a:endParaRPr lang="en-US" dirty="0" smtClean="0"/>
          </a:p>
          <a:p>
            <a:r>
              <a:rPr lang="en-US" dirty="0" smtClean="0"/>
              <a:t>OR come and talk to me this week!</a:t>
            </a:r>
          </a:p>
        </p:txBody>
      </p:sp>
    </p:spTree>
    <p:extLst>
      <p:ext uri="{BB962C8B-B14F-4D97-AF65-F5344CB8AC3E}">
        <p14:creationId xmlns:p14="http://schemas.microsoft.com/office/powerpoint/2010/main" val="139352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78" y="-1357691"/>
            <a:ext cx="7162800" cy="934658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ETG Dichotomy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896" y="2634734"/>
            <a:ext cx="1256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  <a:latin typeface="Century Gothic"/>
                <a:cs typeface="Century Gothic"/>
              </a:rPr>
              <a:t>NGC3608</a:t>
            </a:r>
            <a:endParaRPr lang="en-GB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66583" y="1747726"/>
            <a:ext cx="1256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  <a:latin typeface="Century Gothic"/>
                <a:cs typeface="Century Gothic"/>
              </a:rPr>
              <a:t>NGC3607</a:t>
            </a:r>
            <a:endParaRPr lang="en-GB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5614930"/>
            <a:ext cx="9144000" cy="70813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</a:rPr>
              <a:t>Both galaxies have similar shapes, </a:t>
            </a:r>
            <a:r>
              <a:rPr lang="en-US" dirty="0" err="1" smtClean="0">
                <a:solidFill>
                  <a:srgbClr val="FFFFFF"/>
                </a:solidFill>
              </a:rPr>
              <a:t>colours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Sersic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n</a:t>
            </a:r>
            <a:r>
              <a:rPr lang="en-US" dirty="0" smtClean="0">
                <a:solidFill>
                  <a:srgbClr val="FFFFFF"/>
                </a:solidFill>
              </a:rPr>
              <a:t>, etc.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70933" y="6172197"/>
            <a:ext cx="4792133" cy="70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Thanks to </a:t>
            </a:r>
            <a:r>
              <a:rPr lang="en-US" sz="2000" dirty="0" err="1" smtClean="0">
                <a:solidFill>
                  <a:srgbClr val="FFFFFF"/>
                </a:solidFill>
              </a:rPr>
              <a:t>Nic</a:t>
            </a:r>
            <a:r>
              <a:rPr lang="en-US" sz="2000" dirty="0" smtClean="0">
                <a:solidFill>
                  <a:srgbClr val="FFFFFF"/>
                </a:solidFill>
              </a:rPr>
              <a:t> Scott for the slide!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78" y="-1357691"/>
            <a:ext cx="7162800" cy="934658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ETG Dichotomy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896" y="2634734"/>
            <a:ext cx="1256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  <a:latin typeface="Century Gothic"/>
                <a:cs typeface="Century Gothic"/>
              </a:rPr>
              <a:t>NGC3608</a:t>
            </a:r>
            <a:endParaRPr lang="en-GB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66583" y="1747726"/>
            <a:ext cx="1256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  <a:latin typeface="Century Gothic"/>
                <a:cs typeface="Century Gothic"/>
              </a:rPr>
              <a:t>NGC3607</a:t>
            </a:r>
            <a:endParaRPr lang="en-GB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87866" y="5613406"/>
            <a:ext cx="7620000" cy="708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 smtClean="0">
                <a:solidFill>
                  <a:srgbClr val="FFFFFF"/>
                </a:solidFill>
              </a:rPr>
              <a:t>But their kinematics tell a different story.</a:t>
            </a:r>
            <a:endParaRPr lang="en-US" sz="250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934852">
            <a:off x="116964" y="2469958"/>
            <a:ext cx="2308212" cy="231775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904800">
            <a:off x="5638131" y="1796995"/>
            <a:ext cx="2311400" cy="2311400"/>
          </a:xfrm>
          <a:prstGeom prst="rect">
            <a:avLst/>
          </a:prstGeom>
          <a:noFill/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70933" y="6172197"/>
            <a:ext cx="4792133" cy="70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Thanks to </a:t>
            </a:r>
            <a:r>
              <a:rPr lang="en-US" sz="2000" dirty="0" err="1" smtClean="0">
                <a:solidFill>
                  <a:srgbClr val="FFFFFF"/>
                </a:solidFill>
              </a:rPr>
              <a:t>Nic</a:t>
            </a:r>
            <a:r>
              <a:rPr lang="en-US" sz="2000" dirty="0" smtClean="0">
                <a:solidFill>
                  <a:srgbClr val="FFFFFF"/>
                </a:solidFill>
              </a:rPr>
              <a:t> Scott for the slide!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4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ami_conce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891" y="912890"/>
            <a:ext cx="5880519" cy="439446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69010" y="186268"/>
            <a:ext cx="7772400" cy="5933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l"/>
            <a:r>
              <a:rPr lang="en-US" dirty="0" smtClean="0">
                <a:solidFill>
                  <a:srgbClr val="FF0000"/>
                </a:solidFill>
              </a:rPr>
              <a:t>SAMI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ydney-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AO 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ulti-object 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ntegral field spectrograph</a:t>
            </a:r>
          </a:p>
        </p:txBody>
      </p:sp>
    </p:spTree>
    <p:extLst>
      <p:ext uri="{BB962C8B-B14F-4D97-AF65-F5344CB8AC3E}">
        <p14:creationId xmlns:p14="http://schemas.microsoft.com/office/powerpoint/2010/main" val="369620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dFzcone_big.gif"/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634"/>
            <a:ext cx="9144000" cy="54578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72265" y="1494122"/>
            <a:ext cx="4086563" cy="4116171"/>
            <a:chOff x="2472265" y="2035978"/>
            <a:chExt cx="4086563" cy="4116171"/>
          </a:xfrm>
        </p:grpSpPr>
        <p:pic>
          <p:nvPicPr>
            <p:cNvPr id="5" name="Picture 23" descr="kauffmann_AG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7920" y="2035978"/>
              <a:ext cx="3810000" cy="364807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2472265" y="5693049"/>
              <a:ext cx="4086563" cy="45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dirty="0">
                  <a:latin typeface="Gill Sans Light"/>
                  <a:cs typeface="Gill Sans Light"/>
                </a:rPr>
                <a:t>Kauffmann et al. (2005)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87397" y="2276139"/>
            <a:ext cx="2003425" cy="1910152"/>
            <a:chOff x="3231486" y="2817995"/>
            <a:chExt cx="2003425" cy="1910152"/>
          </a:xfrm>
        </p:grpSpPr>
        <p:sp>
          <p:nvSpPr>
            <p:cNvPr id="7" name="Oval 28"/>
            <p:cNvSpPr>
              <a:spLocks noChangeArrowheads="1"/>
            </p:cNvSpPr>
            <p:nvPr/>
          </p:nvSpPr>
          <p:spPr bwMode="auto">
            <a:xfrm>
              <a:off x="5087274" y="4628135"/>
              <a:ext cx="98425" cy="10001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8" name="Oval 29"/>
            <p:cNvSpPr>
              <a:spLocks noChangeArrowheads="1"/>
            </p:cNvSpPr>
            <p:nvPr/>
          </p:nvSpPr>
          <p:spPr bwMode="auto">
            <a:xfrm>
              <a:off x="3231486" y="2817995"/>
              <a:ext cx="98425" cy="10001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9" name="Oval 30"/>
            <p:cNvSpPr>
              <a:spLocks noChangeArrowheads="1"/>
            </p:cNvSpPr>
            <p:nvPr/>
          </p:nvSpPr>
          <p:spPr bwMode="auto">
            <a:xfrm>
              <a:off x="5136486" y="2867207"/>
              <a:ext cx="98425" cy="10001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10" name="Oval 31"/>
            <p:cNvSpPr>
              <a:spLocks noChangeArrowheads="1"/>
            </p:cNvSpPr>
            <p:nvPr/>
          </p:nvSpPr>
          <p:spPr bwMode="auto">
            <a:xfrm>
              <a:off x="3280699" y="4610282"/>
              <a:ext cx="96838" cy="10001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558828" y="6288455"/>
            <a:ext cx="2372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Gill Sans Light"/>
                <a:cs typeface="Gill Sans Light"/>
              </a:rPr>
              <a:t>Colless</a:t>
            </a:r>
            <a:r>
              <a:rPr lang="en-US" sz="2400" dirty="0" smtClean="0">
                <a:latin typeface="Gill Sans Light"/>
                <a:cs typeface="Gill Sans Light"/>
              </a:rPr>
              <a:t> et al. 2001</a:t>
            </a:r>
            <a:endParaRPr lang="en-US" sz="2400" dirty="0">
              <a:latin typeface="Gill Sans Light"/>
              <a:cs typeface="Gill Sans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81867" y="681567"/>
            <a:ext cx="2895600" cy="2111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896534" y="2425363"/>
            <a:ext cx="5442516" cy="95410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Gill Sans Light"/>
                <a:cs typeface="Gill Sans Light"/>
              </a:rPr>
              <a:t>IDEAL: Integral Field Spectroscopy of </a:t>
            </a:r>
          </a:p>
          <a:p>
            <a:pPr algn="ctr"/>
            <a:r>
              <a:rPr lang="en-US" sz="2800" dirty="0" smtClean="0">
                <a:latin typeface="Gill Sans Light"/>
                <a:cs typeface="Gill Sans Light"/>
              </a:rPr>
              <a:t>a large sample of galaxies!</a:t>
            </a:r>
            <a:endParaRPr lang="en-US" sz="2800" dirty="0">
              <a:latin typeface="Gill Sans Light"/>
              <a:cs typeface="Gill Sans Light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Why Multi-IFS?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92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MIgroupP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529" y="-119055"/>
            <a:ext cx="11737090" cy="70167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6" y="16692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The SAMI Galaxy Survey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SAMI-Survey-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51" y="5528786"/>
            <a:ext cx="3908164" cy="13543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91020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MIgroupPic.jpg"/>
          <p:cNvPicPr>
            <a:picLocks noChangeAspect="1"/>
          </p:cNvPicPr>
          <p:nvPr/>
        </p:nvPicPr>
        <p:blipFill>
          <a:blip r:embed="rId2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529" y="-119055"/>
            <a:ext cx="11737090" cy="7016739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55855" y="1600200"/>
            <a:ext cx="8736477" cy="197988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Physics of galaxy transformations.</a:t>
            </a:r>
          </a:p>
          <a:p>
            <a:r>
              <a:rPr lang="en-US" dirty="0" smtClean="0"/>
              <a:t>Gas Flows in galaxy evolution.</a:t>
            </a:r>
          </a:p>
          <a:p>
            <a:r>
              <a:rPr lang="en-US" dirty="0" smtClean="0"/>
              <a:t>Build up of mass and angular momentum.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855" y="3726779"/>
            <a:ext cx="7781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Century Gothic"/>
                <a:cs typeface="Century Gothic"/>
              </a:rPr>
              <a:t>3400 galaxies.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Century Gothic"/>
                <a:cs typeface="Century Gothic"/>
              </a:rPr>
              <a:t>3 years – awarded 151-181 nights on AAT!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Century Gothic"/>
                <a:cs typeface="Century Gothic"/>
              </a:rPr>
              <a:t>Already underway! ~650 galaxies already!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6" y="16692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The SAMI Galaxy Survey</a:t>
            </a:r>
            <a:endParaRPr lang="en-US" dirty="0"/>
          </a:p>
        </p:txBody>
      </p:sp>
      <p:pic>
        <p:nvPicPr>
          <p:cNvPr id="12" name="Picture 11" descr="SAMI-Survey-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51" y="5528786"/>
            <a:ext cx="3908164" cy="13543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72412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047"/>
            <a:ext cx="8229600" cy="1143000"/>
          </a:xfrm>
        </p:spPr>
        <p:txBody>
          <a:bodyPr/>
          <a:lstStyle/>
          <a:p>
            <a:r>
              <a:rPr lang="en-US" dirty="0" smtClean="0"/>
              <a:t>Target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736" y="1600200"/>
            <a:ext cx="6451600" cy="2599267"/>
          </a:xfrm>
        </p:spPr>
        <p:txBody>
          <a:bodyPr>
            <a:noAutofit/>
          </a:bodyPr>
          <a:lstStyle/>
          <a:p>
            <a:r>
              <a:rPr lang="en-US" sz="2400" dirty="0" smtClean="0"/>
              <a:t>Environment Considerations.</a:t>
            </a:r>
            <a:endParaRPr lang="en-US" sz="2400" dirty="0"/>
          </a:p>
          <a:p>
            <a:r>
              <a:rPr lang="en-US" sz="2400" dirty="0" smtClean="0"/>
              <a:t>Field and Group: GAMA.</a:t>
            </a:r>
          </a:p>
          <a:p>
            <a:pPr lvl="1"/>
            <a:r>
              <a:rPr lang="en-US" sz="2000" dirty="0" err="1" smtClean="0">
                <a:latin typeface="Century Gothic"/>
                <a:cs typeface="Century Gothic"/>
              </a:rPr>
              <a:t>Steller</a:t>
            </a:r>
            <a:r>
              <a:rPr lang="en-US" sz="2000" dirty="0" smtClean="0">
                <a:latin typeface="Century Gothic"/>
                <a:cs typeface="Century Gothic"/>
              </a:rPr>
              <a:t> Mass cut, staggered with redshift</a:t>
            </a:r>
            <a:endParaRPr lang="en-US" sz="2000" dirty="0">
              <a:latin typeface="Century Gothic"/>
              <a:cs typeface="Century Gothic"/>
            </a:endParaRPr>
          </a:p>
          <a:p>
            <a:r>
              <a:rPr lang="en-US" sz="2400" dirty="0" smtClean="0"/>
              <a:t>Clusters: 8 Clusters from SDSS and VST.</a:t>
            </a:r>
          </a:p>
          <a:p>
            <a:pPr lvl="1"/>
            <a:r>
              <a:rPr lang="en-US" sz="2000" dirty="0" smtClean="0">
                <a:latin typeface="Century Gothic"/>
                <a:cs typeface="Century Gothic"/>
              </a:rPr>
              <a:t>Selection currently incomplete</a:t>
            </a:r>
            <a:endParaRPr lang="en-US" sz="2000" dirty="0">
              <a:latin typeface="Century Gothic"/>
              <a:cs typeface="Century Gothic"/>
            </a:endParaRPr>
          </a:p>
        </p:txBody>
      </p:sp>
      <p:pic>
        <p:nvPicPr>
          <p:cNvPr id="5" name="Picture 4" descr="RAvsDECSAMI_GAMAfield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06607"/>
            <a:ext cx="4492563" cy="34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2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vsMstarSAMI_GAMAfields.pdf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8302" r="3552" b="7824"/>
          <a:stretch/>
        </p:blipFill>
        <p:spPr>
          <a:xfrm>
            <a:off x="-72997" y="642365"/>
            <a:ext cx="8978768" cy="65027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047"/>
            <a:ext cx="8229600" cy="1143000"/>
          </a:xfrm>
        </p:spPr>
        <p:txBody>
          <a:bodyPr/>
          <a:lstStyle/>
          <a:p>
            <a:r>
              <a:rPr lang="en-US" dirty="0" smtClean="0"/>
              <a:t>Target Selection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70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mi_concept.png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474397" cy="63328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SAMI Associate Membership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Associate membership status available.</a:t>
            </a:r>
          </a:p>
          <a:p>
            <a:endParaRPr lang="en-US" dirty="0"/>
          </a:p>
          <a:p>
            <a:r>
              <a:rPr lang="en-US" dirty="0" smtClean="0"/>
              <a:t>Propose a specific project.</a:t>
            </a:r>
          </a:p>
          <a:p>
            <a:r>
              <a:rPr lang="en-US" dirty="0" smtClean="0"/>
              <a:t>Access to SAMI data for that project.</a:t>
            </a:r>
          </a:p>
          <a:p>
            <a:endParaRPr lang="en-US" dirty="0" smtClean="0"/>
          </a:p>
          <a:p>
            <a:r>
              <a:rPr lang="en-US" dirty="0" smtClean="0"/>
              <a:t>Contact: </a:t>
            </a:r>
            <a:r>
              <a:rPr lang="en-US" dirty="0" smtClean="0">
                <a:hlinkClick r:id="rId3"/>
              </a:rPr>
              <a:t>scroom@physics.usyd.edu.au</a:t>
            </a:r>
            <a:endParaRPr lang="en-US" dirty="0" smtClean="0"/>
          </a:p>
          <a:p>
            <a:r>
              <a:rPr lang="en-US" dirty="0" smtClean="0"/>
              <a:t>OR come and talk to me this week!</a:t>
            </a:r>
          </a:p>
        </p:txBody>
      </p:sp>
    </p:spTree>
    <p:extLst>
      <p:ext uri="{BB962C8B-B14F-4D97-AF65-F5344CB8AC3E}">
        <p14:creationId xmlns:p14="http://schemas.microsoft.com/office/powerpoint/2010/main" val="1537764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3034</TotalTime>
  <Words>709</Words>
  <Application>Microsoft Macintosh PowerPoint</Application>
  <PresentationFormat>On-screen Show (4:3)</PresentationFormat>
  <Paragraphs>152</Paragraphs>
  <Slides>24</Slides>
  <Notes>3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Stellar Kinematics with SAMI</vt:lpstr>
      <vt:lpstr>The SAMI Galaxy Survey</vt:lpstr>
      <vt:lpstr>PowerPoint Presentation</vt:lpstr>
      <vt:lpstr>Why Multi-IFS?</vt:lpstr>
      <vt:lpstr>The SAMI Galaxy Survey</vt:lpstr>
      <vt:lpstr>The SAMI Galaxy Survey</vt:lpstr>
      <vt:lpstr>Target Selection</vt:lpstr>
      <vt:lpstr>Target Selection</vt:lpstr>
      <vt:lpstr>SAMI Associate Membership</vt:lpstr>
      <vt:lpstr>The Science</vt:lpstr>
      <vt:lpstr>The SAMI Pilot Survey</vt:lpstr>
      <vt:lpstr>Kinematic Classification</vt:lpstr>
      <vt:lpstr>Kinematic Morphology</vt:lpstr>
      <vt:lpstr>Kinematic Morphology-Density Relation</vt:lpstr>
      <vt:lpstr>Kinematic Morphology-Density Relation</vt:lpstr>
      <vt:lpstr>SAMI Stellar Kinematics</vt:lpstr>
      <vt:lpstr>Classification</vt:lpstr>
      <vt:lpstr>Morphology-Density Relation</vt:lpstr>
      <vt:lpstr>On-Sky Distribution</vt:lpstr>
      <vt:lpstr>Abell 85</vt:lpstr>
      <vt:lpstr>Conclusions</vt:lpstr>
      <vt:lpstr>SAMI Associate Membership</vt:lpstr>
      <vt:lpstr>ETG Dichotomy</vt:lpstr>
      <vt:lpstr>ETG Dichotomy</vt:lpstr>
    </vt:vector>
  </TitlesOfParts>
  <Company>Physics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Fogarty</dc:creator>
  <cp:lastModifiedBy>Lisa Fogarty</cp:lastModifiedBy>
  <cp:revision>83</cp:revision>
  <dcterms:created xsi:type="dcterms:W3CDTF">2013-11-13T00:25:48Z</dcterms:created>
  <dcterms:modified xsi:type="dcterms:W3CDTF">2013-11-18T11:30:18Z</dcterms:modified>
</cp:coreProperties>
</file>