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1" r:id="rId2"/>
    <p:sldId id="303" r:id="rId3"/>
    <p:sldId id="263" r:id="rId4"/>
    <p:sldId id="304" r:id="rId5"/>
    <p:sldId id="307" r:id="rId6"/>
    <p:sldId id="268" r:id="rId7"/>
    <p:sldId id="269" r:id="rId8"/>
    <p:sldId id="270" r:id="rId9"/>
    <p:sldId id="265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4" r:id="rId23"/>
    <p:sldId id="285" r:id="rId24"/>
    <p:sldId id="286" r:id="rId25"/>
    <p:sldId id="309" r:id="rId26"/>
    <p:sldId id="310" r:id="rId27"/>
    <p:sldId id="296" r:id="rId28"/>
    <p:sldId id="308" r:id="rId29"/>
    <p:sldId id="31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1" autoAdjust="0"/>
    <p:restoredTop sz="94737" autoAdjust="0"/>
  </p:normalViewPr>
  <p:slideViewPr>
    <p:cSldViewPr snapToGrid="0" snapToObjects="1">
      <p:cViewPr>
        <p:scale>
          <a:sx n="90" d="100"/>
          <a:sy n="90" d="100"/>
        </p:scale>
        <p:origin x="-4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05310-7BBF-164F-ABB0-5AA009AEF59E}" type="datetimeFigureOut">
              <a:rPr lang="en-US" smtClean="0"/>
              <a:t>7/2/12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4DECC-D3AB-BB4F-8BE9-7B898856C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5443B4-8DC1-E243-8A5D-2CD696C9AEF9}" type="slidenum">
              <a:rPr lang="fi-FI"/>
              <a:pPr/>
              <a:t>2</a:t>
            </a:fld>
            <a:endParaRPr lang="fi-FI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676FCC-759F-7642-98AC-E5290A83EFEB}" type="slidenum">
              <a:rPr lang="fi-FI"/>
              <a:pPr/>
              <a:t>4</a:t>
            </a:fld>
            <a:endParaRPr lang="fi-FI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676FCC-759F-7642-98AC-E5290A83EFEB}" type="slidenum">
              <a:rPr lang="fi-FI"/>
              <a:pPr/>
              <a:t>5</a:t>
            </a:fld>
            <a:endParaRPr lang="fi-FI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0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0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4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4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0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7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2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7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7C48F-7837-B54B-B3AA-3A88658344A1}" type="datetimeFigureOut">
              <a:rPr lang="en-US" smtClean="0"/>
              <a:t>7/2/12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9CE3F-FCA2-D441-9932-8838F3121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0797"/>
            <a:ext cx="8229600" cy="195450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PROBING THE </a:t>
            </a:r>
            <a:r>
              <a:rPr lang="en-US" sz="3600" dirty="0" smtClean="0">
                <a:solidFill>
                  <a:srgbClr val="FF0000"/>
                </a:solidFill>
              </a:rPr>
              <a:t>END OF THE REIONIZATION EPOCH </a:t>
            </a:r>
            <a:r>
              <a:rPr lang="el-GR" sz="3600" dirty="0" smtClean="0">
                <a:solidFill>
                  <a:srgbClr val="FF0000"/>
                </a:solidFill>
              </a:rPr>
              <a:t>WIT</a:t>
            </a:r>
            <a:r>
              <a:rPr lang="it-IT" sz="3600" dirty="0" smtClean="0">
                <a:solidFill>
                  <a:srgbClr val="FF0000"/>
                </a:solidFill>
              </a:rPr>
              <a:t>H THE MOST DISTANT </a:t>
            </a:r>
            <a:r>
              <a:rPr lang="el-GR" sz="3600" dirty="0" smtClean="0">
                <a:solidFill>
                  <a:srgbClr val="FF0000"/>
                </a:solidFill>
              </a:rPr>
              <a:t>GALAXIES </a:t>
            </a:r>
            <a:r>
              <a:rPr lang="el-GR" dirty="0"/>
              <a:t/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257" y="1843762"/>
            <a:ext cx="7109749" cy="41505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  Laura Pentericci </a:t>
            </a:r>
          </a:p>
          <a:p>
            <a:pPr marL="0" indent="0">
              <a:buNone/>
            </a:pPr>
            <a:r>
              <a:rPr lang="en-US" dirty="0" smtClean="0"/>
              <a:t>                        </a:t>
            </a:r>
            <a:r>
              <a:rPr lang="en-US" sz="2300" dirty="0" smtClean="0"/>
              <a:t>INAF -</a:t>
            </a:r>
            <a:r>
              <a:rPr lang="en-US" sz="2300" dirty="0" err="1" smtClean="0"/>
              <a:t>Osservatorio</a:t>
            </a:r>
            <a:r>
              <a:rPr lang="en-US" sz="2300" dirty="0" smtClean="0"/>
              <a:t> </a:t>
            </a:r>
            <a:r>
              <a:rPr lang="en-US" sz="2300" dirty="0" err="1" smtClean="0"/>
              <a:t>Astronomico</a:t>
            </a:r>
            <a:r>
              <a:rPr lang="en-US" sz="2300" dirty="0" smtClean="0"/>
              <a:t> di Roma</a:t>
            </a:r>
          </a:p>
          <a:p>
            <a:pPr marL="0" indent="0">
              <a:buNone/>
            </a:pPr>
            <a:r>
              <a:rPr lang="en-US" dirty="0" smtClean="0"/>
              <a:t>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in collaboration with</a:t>
            </a:r>
          </a:p>
          <a:p>
            <a:pPr marL="0" indent="0">
              <a:buNone/>
            </a:pPr>
            <a:r>
              <a:rPr lang="en-US" dirty="0" smtClean="0"/>
              <a:t>      A. Fontana A. </a:t>
            </a:r>
            <a:r>
              <a:rPr lang="en-US" dirty="0" err="1" smtClean="0"/>
              <a:t>Grazian</a:t>
            </a:r>
            <a:r>
              <a:rPr lang="en-US" dirty="0" smtClean="0"/>
              <a:t> M. </a:t>
            </a:r>
            <a:r>
              <a:rPr lang="en-US" dirty="0" err="1" smtClean="0"/>
              <a:t>Castellano</a:t>
            </a:r>
            <a:r>
              <a:rPr lang="en-US" dirty="0" smtClean="0"/>
              <a:t> E. </a:t>
            </a:r>
            <a:r>
              <a:rPr lang="en-US" dirty="0" err="1" smtClean="0"/>
              <a:t>Vanzella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545" y="6165021"/>
            <a:ext cx="594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EWASS “30 years of Italian participation to ESO  2</a:t>
            </a:r>
            <a:r>
              <a:rPr lang="en-US" baseline="30000" dirty="0" smtClean="0"/>
              <a:t>nd</a:t>
            </a:r>
            <a:r>
              <a:rPr lang="en-US" dirty="0" smtClean="0"/>
              <a:t> July  2012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38" y="2933660"/>
            <a:ext cx="9525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38" y="3044965"/>
            <a:ext cx="1143000" cy="57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31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2" y="654572"/>
            <a:ext cx="6923673" cy="3932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35" y="4290095"/>
            <a:ext cx="4191666" cy="2221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33" y="5152922"/>
            <a:ext cx="4464093" cy="119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52" y="372255"/>
            <a:ext cx="754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pitals"/>
                <a:cs typeface="Capitals"/>
              </a:rPr>
              <a:t>Samples of z=z candidates in the GOODS-SOUTH field</a:t>
            </a:r>
            <a:endParaRPr lang="en-US" sz="2000" dirty="0">
              <a:solidFill>
                <a:srgbClr val="FF0000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892" y="651199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STACK OF ALL CANDIDATES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9171" y="6260143"/>
            <a:ext cx="38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deep optical data are required to get rid of interlopers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0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129"/>
            <a:ext cx="4376693" cy="2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3390455"/>
            <a:ext cx="4767307" cy="3257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44" y="1351129"/>
            <a:ext cx="4511756" cy="2143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181" y="381096"/>
            <a:ext cx="8504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z∼7 candidates with Hawk-I:  BDF4 and NTTDF field</a:t>
            </a:r>
          </a:p>
        </p:txBody>
      </p:sp>
    </p:spTree>
    <p:extLst>
      <p:ext uri="{BB962C8B-B14F-4D97-AF65-F5344CB8AC3E}">
        <p14:creationId xmlns:p14="http://schemas.microsoft.com/office/powerpoint/2010/main" val="145995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781762" y="3656870"/>
            <a:ext cx="1932345" cy="112771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22040" y="2609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smtClean="0"/>
              <a:t>Our Hawk-I survey was designed from the beginning to allow efficient spectroscopic follow-up: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2176" y="1421833"/>
            <a:ext cx="3452129" cy="1200329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nl-NL" b="1" dirty="0"/>
              <a:t>VLT </a:t>
            </a:r>
            <a:r>
              <a:rPr lang="nl-NL" b="1" dirty="0" err="1"/>
              <a:t>Ultradeep</a:t>
            </a:r>
            <a:r>
              <a:rPr lang="nl-NL" b="1" dirty="0"/>
              <a:t> </a:t>
            </a:r>
            <a:r>
              <a:rPr lang="nl-NL" b="1" dirty="0" err="1"/>
              <a:t>spectroscopy</a:t>
            </a:r>
            <a:endParaRPr lang="nl-NL" b="1" dirty="0"/>
          </a:p>
          <a:p>
            <a:r>
              <a:rPr lang="en-US" b="1" dirty="0"/>
              <a:t>20 targets in 3 fields </a:t>
            </a:r>
          </a:p>
          <a:p>
            <a:r>
              <a:rPr lang="en-US" b="1" dirty="0"/>
              <a:t>45hr with red-enhanced FORS2</a:t>
            </a:r>
          </a:p>
          <a:p>
            <a:r>
              <a:rPr lang="en-US" b="1" dirty="0"/>
              <a:t>(15hr/target)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369" y="900073"/>
            <a:ext cx="3963236" cy="3979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5" y="3744832"/>
            <a:ext cx="7152102" cy="3036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8259" y="3902444"/>
            <a:ext cx="173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EXTENDED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MORPHOLOGY!!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2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12" y="524879"/>
            <a:ext cx="7812261" cy="759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99" y="902485"/>
            <a:ext cx="7883074" cy="3989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6444" y="5158615"/>
            <a:ext cx="7691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Emission lines show typical asymmetry expected for </a:t>
            </a:r>
            <a:r>
              <a:rPr lang="en-US" dirty="0" smtClean="0"/>
              <a:t>Ly</a:t>
            </a:r>
            <a:r>
              <a:rPr lang="en-US" dirty="0"/>
              <a:t>α</a:t>
            </a:r>
          </a:p>
          <a:p>
            <a:r>
              <a:rPr lang="pl-PL" dirty="0"/>
              <a:t> EW =50-60Å </a:t>
            </a:r>
          </a:p>
          <a:p>
            <a:r>
              <a:rPr lang="pl-PL" dirty="0" smtClean="0"/>
              <a:t> </a:t>
            </a:r>
            <a:r>
              <a:rPr lang="pl-PL" dirty="0"/>
              <a:t>L ∼ 10</a:t>
            </a:r>
            <a:r>
              <a:rPr lang="pl-PL" baseline="30000" dirty="0"/>
              <a:t>42 </a:t>
            </a:r>
            <a:r>
              <a:rPr lang="pl-PL" dirty="0"/>
              <a:t>erg/s/cm</a:t>
            </a:r>
            <a:r>
              <a:rPr lang="pl-PL" baseline="30000" dirty="0"/>
              <a:t>2   </a:t>
            </a:r>
            <a:endParaRPr lang="pl-PL" baseline="30000" dirty="0" smtClean="0"/>
          </a:p>
          <a:p>
            <a:r>
              <a:rPr lang="pl-PL" dirty="0" smtClean="0"/>
              <a:t> SFR (</a:t>
            </a:r>
            <a:r>
              <a:rPr lang="pl-PL" dirty="0" err="1" smtClean="0"/>
              <a:t>Ly</a:t>
            </a:r>
            <a:r>
              <a:rPr lang="en-US" dirty="0" smtClean="0"/>
              <a:t>α</a:t>
            </a:r>
            <a:r>
              <a:rPr lang="pl-PL" dirty="0" smtClean="0"/>
              <a:t>) ∼ </a:t>
            </a:r>
            <a:r>
              <a:rPr lang="pl-PL" dirty="0"/>
              <a:t>5-10 M</a:t>
            </a:r>
            <a:r>
              <a:rPr lang="pl-PL" sz="1200" b="1" dirty="0"/>
              <a:t>⦿</a:t>
            </a:r>
            <a:r>
              <a:rPr lang="pl-PL" dirty="0"/>
              <a:t> /</a:t>
            </a:r>
            <a:r>
              <a:rPr lang="pl-PL" dirty="0" err="1"/>
              <a:t>yr</a:t>
            </a:r>
            <a:r>
              <a:rPr lang="pl-P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0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02" y="0"/>
            <a:ext cx="3835362" cy="5335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220" y="212105"/>
            <a:ext cx="4572000" cy="5078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Two z∼7 galaxies in the BDF4 field </a:t>
            </a:r>
          </a:p>
          <a:p>
            <a:endParaRPr lang="en-US" dirty="0"/>
          </a:p>
          <a:p>
            <a:r>
              <a:rPr lang="en-US" dirty="0"/>
              <a:t>Separated by 4.4Mpc (proper)</a:t>
            </a:r>
          </a:p>
          <a:p>
            <a:endParaRPr lang="en-US" dirty="0"/>
          </a:p>
          <a:p>
            <a:r>
              <a:rPr lang="en-US" dirty="0"/>
              <a:t>Apparently these galaxies are not luminous enough to produce their surrounding HII </a:t>
            </a:r>
            <a:r>
              <a:rPr lang="en-US" dirty="0" smtClean="0"/>
              <a:t>bubbles</a:t>
            </a:r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intrinsic </a:t>
            </a:r>
            <a:r>
              <a:rPr lang="en-US" dirty="0"/>
              <a:t>SFR is </a:t>
            </a:r>
            <a:r>
              <a:rPr lang="en-US" dirty="0" smtClean="0"/>
              <a:t>much higher </a:t>
            </a:r>
            <a:r>
              <a:rPr lang="en-US" dirty="0"/>
              <a:t>than </a:t>
            </a:r>
            <a:r>
              <a:rPr lang="en-US" dirty="0" smtClean="0"/>
              <a:t>what we </a:t>
            </a:r>
            <a:r>
              <a:rPr lang="en-US" dirty="0"/>
              <a:t>measure (e.g. if suppressed  by dust)</a:t>
            </a:r>
          </a:p>
          <a:p>
            <a:r>
              <a:rPr lang="en-US" dirty="0" smtClean="0"/>
              <a:t>BUT</a:t>
            </a:r>
            <a:r>
              <a:rPr lang="en-US" dirty="0"/>
              <a:t>...no evidence for dust. Possible evidence for a very steep UV slope, from limits  in H and K band (HAWKI data).  Deeper WFC3 images are needed to determine the slopes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2. There are surrounding fainter galaxies</a:t>
            </a:r>
          </a:p>
          <a:p>
            <a:r>
              <a:rPr lang="en-US" dirty="0"/>
              <a:t> </a:t>
            </a:r>
            <a:r>
              <a:rPr lang="en-US" dirty="0" smtClean="0"/>
              <a:t>that contribute to the </a:t>
            </a:r>
            <a:r>
              <a:rPr lang="en-US" dirty="0" err="1" smtClean="0"/>
              <a:t>reionization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(clustering enhancement e.g. )</a:t>
            </a:r>
            <a:endParaRPr lang="en-US" dirty="0"/>
          </a:p>
        </p:txBody>
      </p:sp>
      <p:pic>
        <p:nvPicPr>
          <p:cNvPr id="4" name="Picture 3" descr="number_lbgs_70arcsec.eps"/>
          <p:cNvPicPr>
            <a:picLocks noChangeAspect="1"/>
          </p:cNvPicPr>
          <p:nvPr/>
        </p:nvPicPr>
        <p:blipFill>
          <a:blip r:embed="rId3">
            <a:clrChange>
              <a:clrFrom>
                <a:srgbClr val="D0CDBE"/>
              </a:clrFrom>
              <a:clrTo>
                <a:srgbClr val="D0CDBE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12" y="1135528"/>
            <a:ext cx="4509409" cy="44823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0" y="5722470"/>
            <a:ext cx="8827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number of fainter galaxies around BDF521 and BDF3299 that surround an HST like</a:t>
            </a:r>
          </a:p>
          <a:p>
            <a:r>
              <a:rPr lang="en-US" dirty="0" smtClean="0"/>
              <a:t> field of view and would contribute to ionizing the HII bubble where our galaxies reside </a:t>
            </a:r>
          </a:p>
          <a:p>
            <a:r>
              <a:rPr lang="en-US" dirty="0" smtClean="0"/>
              <a:t>(semi-analytical models of  P. </a:t>
            </a:r>
            <a:r>
              <a:rPr lang="en-US" dirty="0" err="1" smtClean="0"/>
              <a:t>Dayal</a:t>
            </a:r>
            <a:r>
              <a:rPr lang="en-US" dirty="0" smtClean="0"/>
              <a:t>).  Deep HST exposures would be needed to detect them </a:t>
            </a:r>
          </a:p>
          <a:p>
            <a:r>
              <a:rPr lang="en-US" dirty="0" smtClean="0"/>
              <a:t>(or wait for JWST)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4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748" y="228502"/>
            <a:ext cx="4331252" cy="3009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075" y="3051038"/>
            <a:ext cx="3791925" cy="37824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909" y="1733294"/>
            <a:ext cx="4572000" cy="5078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Targets: 20 high quality candidates</a:t>
            </a:r>
          </a:p>
          <a:p>
            <a:endParaRPr lang="en-US" b="1" dirty="0"/>
          </a:p>
          <a:p>
            <a:r>
              <a:rPr lang="en-US" b="1" dirty="0"/>
              <a:t>5 confirmed redshifts    6.7&lt;z&lt;7.1 </a:t>
            </a:r>
          </a:p>
          <a:p>
            <a:endParaRPr lang="en-US" b="1" dirty="0"/>
          </a:p>
          <a:p>
            <a:r>
              <a:rPr lang="en-US" b="1" dirty="0"/>
              <a:t>Only 2 with EW&gt;50Å</a:t>
            </a:r>
          </a:p>
          <a:p>
            <a:endParaRPr lang="en-US" b="1" dirty="0"/>
          </a:p>
          <a:p>
            <a:r>
              <a:rPr lang="en-US" b="1" dirty="0"/>
              <a:t>1 confirmed interloper at lower    redshift (z=5.8) </a:t>
            </a:r>
          </a:p>
          <a:p>
            <a:endParaRPr lang="en-US" b="1" dirty="0"/>
          </a:p>
          <a:p>
            <a:r>
              <a:rPr lang="en-US" b="1" dirty="0"/>
              <a:t> In addition, many </a:t>
            </a:r>
            <a:r>
              <a:rPr lang="en-US" b="1" dirty="0" err="1"/>
              <a:t>i</a:t>
            </a:r>
            <a:r>
              <a:rPr lang="en-US" b="1" dirty="0"/>
              <a:t>-dropout used as slit fillers were confirmed at z~6, including several faint continuum-only objects  (with Lyman break)→ interloper rate is below 20</a:t>
            </a:r>
            <a:r>
              <a:rPr lang="en-US" b="1" dirty="0" smtClean="0"/>
              <a:t>%</a:t>
            </a:r>
          </a:p>
          <a:p>
            <a:endParaRPr lang="en-US" b="1" dirty="0"/>
          </a:p>
          <a:p>
            <a:r>
              <a:rPr lang="en-US" b="1" dirty="0" smtClean="0"/>
              <a:t>(Pentericci et al. 2011)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909" y="2300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Final sample: combination of 3 fields GOODS-S + NTTDF +BDF4</a:t>
            </a:r>
          </a:p>
        </p:txBody>
      </p:sp>
    </p:spTree>
    <p:extLst>
      <p:ext uri="{BB962C8B-B14F-4D97-AF65-F5344CB8AC3E}">
        <p14:creationId xmlns:p14="http://schemas.microsoft.com/office/powerpoint/2010/main" val="152538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09" y="1660454"/>
            <a:ext cx="6850576" cy="350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955" y="301502"/>
            <a:ext cx="7856989" cy="830997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First indications </a:t>
            </a:r>
            <a:r>
              <a:rPr lang="en-US" sz="2400" dirty="0" smtClean="0">
                <a:solidFill>
                  <a:srgbClr val="FF0000"/>
                </a:solidFill>
              </a:rPr>
              <a:t>for  </a:t>
            </a:r>
            <a:r>
              <a:rPr lang="en-US" sz="2400" dirty="0">
                <a:solidFill>
                  <a:srgbClr val="FF0000"/>
                </a:solidFill>
              </a:rPr>
              <a:t>a decline in the fraction of Ly</a:t>
            </a:r>
            <a:r>
              <a:rPr lang="en-US" sz="2400" b="1" dirty="0">
                <a:solidFill>
                  <a:srgbClr val="FF0000"/>
                </a:solidFill>
              </a:rPr>
              <a:t>α</a:t>
            </a:r>
            <a:r>
              <a:rPr lang="en-US" sz="2400" dirty="0">
                <a:solidFill>
                  <a:srgbClr val="FF0000"/>
                </a:solidFill>
              </a:rPr>
              <a:t> emitters 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in </a:t>
            </a:r>
            <a:r>
              <a:rPr lang="en-US" sz="2400" dirty="0">
                <a:solidFill>
                  <a:srgbClr val="FF0000"/>
                </a:solidFill>
              </a:rPr>
              <a:t>LBGs at redshift above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334" y="5344434"/>
            <a:ext cx="2292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(Pentericci et al. 2011)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8683" y="2080255"/>
            <a:ext cx="13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Stark lower z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51823" y="2555621"/>
            <a:ext cx="822960" cy="82296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84995" y="32471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51823" y="2449587"/>
            <a:ext cx="1388025" cy="73191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02767" y="2449587"/>
            <a:ext cx="1823723" cy="51751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84995" y="311581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872806" y="4313794"/>
            <a:ext cx="822960" cy="1280998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90984" y="564807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observations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91477" y="1323968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Stark’ s high z predictions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891477" y="1817486"/>
            <a:ext cx="378095" cy="738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79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725" y="220797"/>
            <a:ext cx="695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Estimating the probability of detecting so few Lyα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811" y="793647"/>
            <a:ext cx="7577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Assumptions:</a:t>
            </a:r>
          </a:p>
          <a:p>
            <a:r>
              <a:rPr lang="en-US" sz="2000" i="1" dirty="0" smtClean="0"/>
              <a:t>1) All</a:t>
            </a:r>
            <a:r>
              <a:rPr lang="en-US" sz="2000" dirty="0" smtClean="0"/>
              <a:t> </a:t>
            </a:r>
            <a:r>
              <a:rPr lang="en-US" sz="2000" dirty="0"/>
              <a:t>z-drops are at z~7 </a:t>
            </a:r>
            <a:r>
              <a:rPr lang="en-US" sz="2000" dirty="0" smtClean="0"/>
              <a:t>/ </a:t>
            </a:r>
            <a:r>
              <a:rPr lang="en-US" sz="2000" dirty="0"/>
              <a:t>20% of </a:t>
            </a:r>
            <a:r>
              <a:rPr lang="en-US" sz="2000" dirty="0" err="1"/>
              <a:t>undetections</a:t>
            </a:r>
            <a:r>
              <a:rPr lang="en-US" sz="2000" dirty="0"/>
              <a:t> are </a:t>
            </a:r>
            <a:r>
              <a:rPr lang="en-US" sz="2000" dirty="0" smtClean="0"/>
              <a:t>interlopers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5393" y="1582475"/>
            <a:ext cx="7115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2)  Redshift distribution of z-drops as  given by simulations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062" y="2256699"/>
            <a:ext cx="3433998" cy="34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725" y="220797"/>
            <a:ext cx="6952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Estimating the probability of detecting so few Lyα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811" y="793647"/>
            <a:ext cx="7577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Assumptions:</a:t>
            </a:r>
          </a:p>
          <a:p>
            <a:r>
              <a:rPr lang="en-US" sz="2000" i="1" dirty="0" smtClean="0"/>
              <a:t>1) All</a:t>
            </a:r>
            <a:r>
              <a:rPr lang="en-US" sz="2000" dirty="0" smtClean="0"/>
              <a:t> </a:t>
            </a:r>
            <a:r>
              <a:rPr lang="en-US" sz="2000" dirty="0"/>
              <a:t>z-drops are at z~7 </a:t>
            </a:r>
            <a:r>
              <a:rPr lang="en-US" sz="2000" dirty="0" smtClean="0"/>
              <a:t>/ </a:t>
            </a:r>
            <a:r>
              <a:rPr lang="en-US" sz="2000" dirty="0"/>
              <a:t>20% of </a:t>
            </a:r>
            <a:r>
              <a:rPr lang="en-US" sz="2000" dirty="0" err="1"/>
              <a:t>undetections</a:t>
            </a:r>
            <a:r>
              <a:rPr lang="en-US" sz="2000" dirty="0"/>
              <a:t> are </a:t>
            </a:r>
            <a:r>
              <a:rPr lang="en-US" sz="2000" dirty="0" smtClean="0"/>
              <a:t>interlopers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5393" y="1582475"/>
            <a:ext cx="7115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2)  Redshift distribution of z-drops as  given by simulations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93" y="1982585"/>
            <a:ext cx="8579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3) Distribution  of Lyα EW does not change from z=6 to z=7 and is determined from Stark et al. (2010) + </a:t>
            </a:r>
            <a:r>
              <a:rPr lang="en-US" sz="2000" dirty="0" err="1"/>
              <a:t>Vanzella</a:t>
            </a:r>
            <a:r>
              <a:rPr lang="en-US" sz="2000" dirty="0"/>
              <a:t> et al (2009) sample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0" y="3212353"/>
            <a:ext cx="3610815" cy="2307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92" y="3212353"/>
            <a:ext cx="4588608" cy="2132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09061" y="387572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➡</a:t>
            </a:r>
          </a:p>
        </p:txBody>
      </p:sp>
    </p:spTree>
    <p:extLst>
      <p:ext uri="{BB962C8B-B14F-4D97-AF65-F5344CB8AC3E}">
        <p14:creationId xmlns:p14="http://schemas.microsoft.com/office/powerpoint/2010/main" val="312140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5294" y="5582966"/>
            <a:ext cx="4138706" cy="120032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Very  low probability of detecting so few mission lines (1-6% depending on  the assumptions (solid curve=no interlopers;  dashed curve=20% Interlopers)</a:t>
            </a:r>
          </a:p>
        </p:txBody>
      </p:sp>
    </p:spTree>
    <p:extLst>
      <p:ext uri="{BB962C8B-B14F-4D97-AF65-F5344CB8AC3E}">
        <p14:creationId xmlns:p14="http://schemas.microsoft.com/office/powerpoint/2010/main" val="128141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1111797"/>
            <a:ext cx="8501760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298400" y="1111797"/>
            <a:ext cx="1918080" cy="2678681"/>
          </a:xfrm>
          <a:prstGeom prst="rect">
            <a:avLst/>
          </a:prstGeom>
          <a:noFill/>
          <a:ln w="54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248160" y="1111797"/>
            <a:ext cx="2378880" cy="2678681"/>
          </a:xfrm>
          <a:prstGeom prst="rect">
            <a:avLst/>
          </a:prstGeom>
          <a:noFill/>
          <a:ln w="5472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88000" y="1100276"/>
            <a:ext cx="3068640" cy="2720446"/>
          </a:xfrm>
          <a:prstGeom prst="rect">
            <a:avLst/>
          </a:prstGeom>
          <a:noFill/>
          <a:ln w="5472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604961" y="3850965"/>
            <a:ext cx="1440" cy="766160"/>
          </a:xfrm>
          <a:prstGeom prst="line">
            <a:avLst/>
          </a:prstGeom>
          <a:noFill/>
          <a:ln w="5472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5186880" y="3850965"/>
            <a:ext cx="1440" cy="766160"/>
          </a:xfrm>
          <a:prstGeom prst="line">
            <a:avLst/>
          </a:prstGeom>
          <a:noFill/>
          <a:ln w="54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7482240" y="3850965"/>
            <a:ext cx="1440" cy="766160"/>
          </a:xfrm>
          <a:prstGeom prst="line">
            <a:avLst/>
          </a:prstGeom>
          <a:noFill/>
          <a:ln w="5472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16800" y="4653711"/>
            <a:ext cx="3895200" cy="193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06457" tIns="65638" rIns="106457" bIns="6563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 u="sng" dirty="0" err="1"/>
              <a:t>Dark</a:t>
            </a:r>
            <a:r>
              <a:rPr lang="fi-FI" u="sng" dirty="0"/>
              <a:t> </a:t>
            </a:r>
            <a:r>
              <a:rPr lang="fi-FI" u="sng" dirty="0" err="1"/>
              <a:t>Ages</a:t>
            </a:r>
            <a:r>
              <a:rPr lang="fi-FI" dirty="0"/>
              <a:t>: </a:t>
            </a:r>
            <a:r>
              <a:rPr lang="fi-FI" dirty="0" err="1"/>
              <a:t>Universe</a:t>
            </a:r>
            <a:r>
              <a:rPr lang="fi-FI" dirty="0"/>
              <a:t> is </a:t>
            </a:r>
            <a:r>
              <a:rPr lang="fi-FI" dirty="0" err="1"/>
              <a:t>mostly</a:t>
            </a:r>
            <a:r>
              <a:rPr lang="fi-FI" dirty="0"/>
              <a:t> </a:t>
            </a:r>
            <a:r>
              <a:rPr lang="fi-FI" dirty="0" err="1"/>
              <a:t>neutral</a:t>
            </a:r>
            <a:endParaRPr lang="fi-FI" dirty="0"/>
          </a:p>
          <a:p>
            <a:endParaRPr lang="fi-FI" dirty="0"/>
          </a:p>
          <a:p>
            <a:r>
              <a:rPr lang="fi-FI" dirty="0" err="1"/>
              <a:t>Future</a:t>
            </a:r>
            <a:r>
              <a:rPr lang="fi-FI" dirty="0"/>
              <a:t> </a:t>
            </a:r>
            <a:r>
              <a:rPr lang="fi-FI" dirty="0" err="1"/>
              <a:t>observations</a:t>
            </a:r>
            <a:r>
              <a:rPr lang="fi-FI" dirty="0" smtClean="0"/>
              <a:t>: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redshifted</a:t>
            </a:r>
            <a:r>
              <a:rPr lang="fi-FI" dirty="0"/>
              <a:t> HI </a:t>
            </a:r>
            <a:r>
              <a:rPr lang="fi-FI" dirty="0" err="1"/>
              <a:t>spin-flip</a:t>
            </a:r>
            <a:r>
              <a:rPr lang="fi-FI" dirty="0"/>
              <a:t> emission (radio)</a:t>
            </a:r>
          </a:p>
          <a:p>
            <a:r>
              <a:rPr lang="fi-FI" dirty="0"/>
              <a:t>-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PopIII</a:t>
            </a:r>
            <a:r>
              <a:rPr lang="fi-FI" dirty="0"/>
              <a:t> </a:t>
            </a:r>
            <a:r>
              <a:rPr lang="fi-FI" dirty="0" err="1"/>
              <a:t>dominated</a:t>
            </a:r>
            <a:r>
              <a:rPr lang="fi-FI" dirty="0"/>
              <a:t> </a:t>
            </a:r>
            <a:r>
              <a:rPr lang="fi-FI" dirty="0" err="1"/>
              <a:t>galaxies</a:t>
            </a:r>
            <a:r>
              <a:rPr lang="fi-FI" dirty="0"/>
              <a:t> (JWST, EELT)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180321" y="4671851"/>
            <a:ext cx="2576160" cy="1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457" tIns="65638" rIns="106457" bIns="65638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 u="sng"/>
              <a:t>Reionization</a:t>
            </a:r>
            <a:r>
              <a:rPr lang="fi-FI"/>
              <a:t> Epoch:</a:t>
            </a:r>
          </a:p>
          <a:p>
            <a:endParaRPr lang="fi-FI"/>
          </a:p>
          <a:p>
            <a:r>
              <a:rPr lang="fi-FI"/>
              <a:t>Star forming galaxies </a:t>
            </a:r>
          </a:p>
          <a:p>
            <a:r>
              <a:rPr lang="fi-FI"/>
              <a:t>now observable from</a:t>
            </a:r>
          </a:p>
          <a:p>
            <a:r>
              <a:rPr lang="fi-FI"/>
              <a:t>ground (VLT, SUBARU)</a:t>
            </a:r>
          </a:p>
          <a:p>
            <a:r>
              <a:rPr lang="fi-FI"/>
              <a:t>and space (WFC3@HST)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592320" y="4679052"/>
            <a:ext cx="2155680" cy="90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457" tIns="65638" rIns="106457" bIns="65638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/>
              <a:t>The </a:t>
            </a:r>
            <a:r>
              <a:rPr lang="fi-FI" u="sng"/>
              <a:t>ionized Universe</a:t>
            </a:r>
          </a:p>
          <a:p>
            <a:r>
              <a:rPr lang="fi-FI"/>
              <a:t>we know well (?)  </a:t>
            </a:r>
          </a:p>
          <a:p>
            <a:endParaRPr lang="fi-FI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2047680" y="135375"/>
            <a:ext cx="5204160" cy="5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06457" tIns="65638" rIns="106457" bIns="6563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 sz="2500" dirty="0">
                <a:solidFill>
                  <a:srgbClr val="FF0000"/>
                </a:solidFill>
              </a:rPr>
              <a:t>A </a:t>
            </a:r>
            <a:r>
              <a:rPr lang="fi-FI" sz="2500" dirty="0" err="1">
                <a:solidFill>
                  <a:srgbClr val="FF0000"/>
                </a:solidFill>
              </a:rPr>
              <a:t>schematic</a:t>
            </a:r>
            <a:r>
              <a:rPr lang="fi-FI" sz="2500" dirty="0">
                <a:solidFill>
                  <a:srgbClr val="FF0000"/>
                </a:solidFill>
              </a:rPr>
              <a:t> </a:t>
            </a:r>
            <a:r>
              <a:rPr lang="fi-FI" sz="2500" dirty="0" err="1">
                <a:solidFill>
                  <a:srgbClr val="FF0000"/>
                </a:solidFill>
              </a:rPr>
              <a:t>view</a:t>
            </a:r>
            <a:r>
              <a:rPr lang="fi-FI" sz="2500" dirty="0">
                <a:solidFill>
                  <a:srgbClr val="FF0000"/>
                </a:solidFill>
              </a:rPr>
              <a:t> of </a:t>
            </a:r>
            <a:r>
              <a:rPr lang="fi-FI" sz="2500" dirty="0" err="1">
                <a:solidFill>
                  <a:srgbClr val="FF0000"/>
                </a:solidFill>
              </a:rPr>
              <a:t>cosmic</a:t>
            </a:r>
            <a:r>
              <a:rPr lang="fi-FI" sz="2500" dirty="0">
                <a:solidFill>
                  <a:srgbClr val="FF0000"/>
                </a:solidFill>
              </a:rPr>
              <a:t> </a:t>
            </a:r>
            <a:r>
              <a:rPr lang="fi-FI" sz="2500" dirty="0" err="1">
                <a:solidFill>
                  <a:srgbClr val="FF0000"/>
                </a:solidFill>
              </a:rPr>
              <a:t>history</a:t>
            </a:r>
            <a:endParaRPr lang="fi-FI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12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9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05" y="1957293"/>
            <a:ext cx="4739543" cy="2783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48" y="1957293"/>
            <a:ext cx="3082318" cy="3025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7343" y="510272"/>
            <a:ext cx="5074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Is Lyα quenched by neutral hydrogen??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940" y="5177117"/>
            <a:ext cx="819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amplitude of the drop seems to be more pronounced</a:t>
            </a:r>
          </a:p>
          <a:p>
            <a:r>
              <a:rPr lang="en-US" dirty="0"/>
              <a:t>for fainter galaxies that for brighter ones (although samples</a:t>
            </a:r>
          </a:p>
          <a:p>
            <a:r>
              <a:rPr lang="en-US" dirty="0"/>
              <a:t> of fainter galaxies  is considerably  smaller) </a:t>
            </a:r>
          </a:p>
          <a:p>
            <a:r>
              <a:rPr lang="en-US" dirty="0"/>
              <a:t> --&gt; this might suggests that </a:t>
            </a:r>
            <a:r>
              <a:rPr lang="en-US" dirty="0" err="1"/>
              <a:t>reionization</a:t>
            </a:r>
            <a:r>
              <a:rPr lang="en-US" dirty="0"/>
              <a:t> proceeded inside-out</a:t>
            </a:r>
          </a:p>
        </p:txBody>
      </p:sp>
    </p:spTree>
    <p:extLst>
      <p:ext uri="{BB962C8B-B14F-4D97-AF65-F5344CB8AC3E}">
        <p14:creationId xmlns:p14="http://schemas.microsoft.com/office/powerpoint/2010/main" val="403506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8605" y="6100064"/>
            <a:ext cx="2281185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HI</a:t>
            </a:r>
            <a:r>
              <a:rPr lang="en-US" sz="2800" dirty="0"/>
              <a:t> </a:t>
            </a:r>
            <a:r>
              <a:rPr lang="en-US" sz="2800" dirty="0" smtClean="0"/>
              <a:t>= 0.6 @z=</a:t>
            </a:r>
            <a:r>
              <a:rPr lang="en-US" sz="2800" dirty="0"/>
              <a:t>7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3318109"/>
            <a:ext cx="49561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6553" y="183450"/>
            <a:ext cx="666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Setting constraints on the neutral hydrogen fraction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383" y="747889"/>
            <a:ext cx="7659443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employ he models developed by </a:t>
            </a:r>
            <a:r>
              <a:rPr lang="en-US" dirty="0" err="1" smtClean="0"/>
              <a:t>Dijkstra</a:t>
            </a:r>
            <a:r>
              <a:rPr lang="en-US" dirty="0" smtClean="0"/>
              <a:t> &amp; </a:t>
            </a:r>
            <a:r>
              <a:rPr lang="en-US" dirty="0" err="1" smtClean="0"/>
              <a:t>Whyite</a:t>
            </a:r>
            <a:r>
              <a:rPr lang="en-US" dirty="0" smtClean="0"/>
              <a:t> (010) which couple large </a:t>
            </a:r>
          </a:p>
          <a:p>
            <a:r>
              <a:rPr lang="en-US" dirty="0"/>
              <a:t>s</a:t>
            </a:r>
            <a:r>
              <a:rPr lang="en-US" dirty="0" smtClean="0"/>
              <a:t>cale semi-numeric simulations of </a:t>
            </a:r>
            <a:r>
              <a:rPr lang="en-US" dirty="0" err="1" smtClean="0"/>
              <a:t>reionzation</a:t>
            </a:r>
            <a:r>
              <a:rPr lang="en-US" dirty="0" smtClean="0"/>
              <a:t> with galaxies outflows,</a:t>
            </a:r>
          </a:p>
          <a:p>
            <a:r>
              <a:rPr lang="en-US" dirty="0" smtClean="0"/>
              <a:t>Assumptions – the Universe is completely ionized by z=6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- the escape fraction of </a:t>
            </a:r>
            <a:r>
              <a:rPr lang="en-US" dirty="0" err="1" smtClean="0"/>
              <a:t>LyC</a:t>
            </a:r>
            <a:r>
              <a:rPr lang="en-US" dirty="0" smtClean="0"/>
              <a:t> photons remains unchanged</a:t>
            </a:r>
          </a:p>
          <a:p>
            <a:r>
              <a:rPr lang="en-US" dirty="0" smtClean="0"/>
              <a:t>                        - the EW distribution at z=6 is modeled as an exponential function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that matches that of Stark et al 2010)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- the halos of detected LBGs have 10</a:t>
            </a:r>
            <a:r>
              <a:rPr lang="en-US" baseline="30000" dirty="0" smtClean="0"/>
              <a:t>10 </a:t>
            </a:r>
            <a:r>
              <a:rPr lang="en-US" dirty="0" smtClean="0"/>
              <a:t>M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halo</a:t>
            </a:r>
            <a:r>
              <a:rPr lang="en-US" dirty="0" smtClean="0"/>
              <a:t>&lt; 3 x10</a:t>
            </a:r>
            <a:r>
              <a:rPr lang="en-US" baseline="30000" dirty="0" smtClean="0"/>
              <a:t>10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- no dust</a:t>
            </a:r>
          </a:p>
          <a:p>
            <a:endParaRPr lang="en-US" dirty="0"/>
          </a:p>
          <a:p>
            <a:r>
              <a:rPr lang="en-US" dirty="0"/>
              <a:t>V</a:t>
            </a:r>
            <a:r>
              <a:rPr lang="en-US" dirty="0" smtClean="0"/>
              <a:t>ariables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Outflowing wind velocity 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Neutral hydrogen fraction </a:t>
            </a:r>
          </a:p>
          <a:p>
            <a:r>
              <a:rPr lang="en-US" dirty="0" smtClean="0"/>
              <a:t>     (by volume)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Column density of HI</a:t>
            </a:r>
          </a:p>
          <a:p>
            <a:endParaRPr lang="en-US" dirty="0"/>
          </a:p>
          <a:p>
            <a:r>
              <a:rPr lang="en-US" dirty="0" smtClean="0"/>
              <a:t>FIDUCIAL MODEL: N</a:t>
            </a:r>
            <a:r>
              <a:rPr lang="en-US" baseline="-25000" dirty="0" smtClean="0"/>
              <a:t>HI</a:t>
            </a:r>
            <a:r>
              <a:rPr lang="en-US" dirty="0" smtClean="0"/>
              <a:t>=10</a:t>
            </a:r>
            <a:r>
              <a:rPr lang="en-US" baseline="30000" dirty="0" smtClean="0"/>
              <a:t>20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2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2465" y="6043620"/>
            <a:ext cx="621361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In both cases data require a large X</a:t>
            </a:r>
            <a:r>
              <a:rPr lang="en-US" sz="2400" baseline="-25000" dirty="0" smtClean="0"/>
              <a:t>HI</a:t>
            </a:r>
            <a:r>
              <a:rPr lang="en-US" sz="2400" dirty="0" smtClean="0"/>
              <a:t> </a:t>
            </a:r>
            <a:r>
              <a:rPr lang="en-US" sz="2400" dirty="0"/>
              <a:t>&gt;</a:t>
            </a:r>
            <a:r>
              <a:rPr lang="en-US" sz="2400" dirty="0" smtClean="0"/>
              <a:t> 0.5 @z=</a:t>
            </a:r>
            <a:r>
              <a:rPr lang="en-US" sz="2400" dirty="0"/>
              <a:t>7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Figure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57" y="1217996"/>
            <a:ext cx="4084137" cy="2585522"/>
          </a:xfrm>
          <a:prstGeom prst="rect">
            <a:avLst/>
          </a:prstGeom>
        </p:spPr>
      </p:pic>
      <p:pic>
        <p:nvPicPr>
          <p:cNvPr id="5" name="Picture 4" descr="Figure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1" y="3362697"/>
            <a:ext cx="4084137" cy="2585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628" y="258777"/>
            <a:ext cx="8624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Similar results were recently found  by </a:t>
            </a:r>
            <a:r>
              <a:rPr lang="en-US" sz="2000" dirty="0" smtClean="0"/>
              <a:t>Jensen+2012 </a:t>
            </a:r>
            <a:r>
              <a:rPr lang="en-US" sz="2000" dirty="0" smtClean="0"/>
              <a:t>using a different model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hat includes N body </a:t>
            </a:r>
            <a:r>
              <a:rPr lang="en-US" sz="2000" dirty="0" err="1" smtClean="0"/>
              <a:t>simulations+radiative</a:t>
            </a:r>
            <a:r>
              <a:rPr lang="en-US" sz="2000" dirty="0" smtClean="0"/>
              <a:t> transfer of ionizing </a:t>
            </a:r>
            <a:r>
              <a:rPr lang="en-US" sz="2000" dirty="0" err="1" smtClean="0"/>
              <a:t>rdiation</a:t>
            </a:r>
            <a:r>
              <a:rPr lang="en-US" sz="2000" dirty="0" smtClean="0"/>
              <a:t>+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t</a:t>
            </a:r>
            <a:r>
              <a:rPr lang="en-US" sz="2000" smtClean="0"/>
              <a:t>ransfer </a:t>
            </a:r>
            <a:r>
              <a:rPr lang="en-US" sz="2000" dirty="0" smtClean="0"/>
              <a:t>of </a:t>
            </a:r>
            <a:r>
              <a:rPr lang="en-US" sz="2000" smtClean="0"/>
              <a:t>Lyα </a:t>
            </a:r>
            <a:r>
              <a:rPr lang="en-US" sz="2000" smtClean="0"/>
              <a:t>through </a:t>
            </a:r>
            <a:r>
              <a:rPr lang="en-US" sz="2000" dirty="0" smtClean="0"/>
              <a:t>the </a:t>
            </a:r>
            <a:r>
              <a:rPr lang="en-US" sz="2000" dirty="0" err="1" smtClean="0"/>
              <a:t>IGM+Ly</a:t>
            </a:r>
            <a:r>
              <a:rPr lang="en-US" sz="2000" dirty="0" smtClean="0"/>
              <a:t>α line model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33779" y="2965143"/>
            <a:ext cx="396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for a simple Gaussian line profile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8739" y="3892223"/>
            <a:ext cx="3655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for a </a:t>
            </a:r>
            <a:r>
              <a:rPr lang="en-US" dirty="0" err="1" smtClean="0"/>
              <a:t>GmG</a:t>
            </a:r>
            <a:r>
              <a:rPr lang="en-US" dirty="0" smtClean="0"/>
              <a:t> -Gaussian minus </a:t>
            </a:r>
          </a:p>
          <a:p>
            <a:r>
              <a:rPr lang="en-US" dirty="0" smtClean="0"/>
              <a:t>Gaussian</a:t>
            </a:r>
            <a:r>
              <a:rPr lang="en-US" dirty="0"/>
              <a:t> </a:t>
            </a:r>
            <a:r>
              <a:rPr lang="en-US" dirty="0" err="1" smtClean="0"/>
              <a:t>profle</a:t>
            </a:r>
            <a:r>
              <a:rPr lang="en-US" dirty="0" smtClean="0"/>
              <a:t> (i.e. a double peaked </a:t>
            </a:r>
          </a:p>
          <a:p>
            <a:r>
              <a:rPr lang="en-US" dirty="0" smtClean="0"/>
              <a:t>line profile)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2899" y="6491114"/>
            <a:ext cx="88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assumes the Universe is completely ionized at z=6 and galaxies properties do not evolve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7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6" y="1425222"/>
            <a:ext cx="6068383" cy="3230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147" y="390056"/>
            <a:ext cx="7099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pitals"/>
                <a:cs typeface="Capitals"/>
              </a:rPr>
              <a:t>Summary of results from LBGs and LAEs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pitals"/>
                <a:cs typeface="Capitals"/>
              </a:rPr>
              <a:t>observations</a:t>
            </a:r>
            <a:endParaRPr lang="en-US" sz="2400" dirty="0">
              <a:solidFill>
                <a:srgbClr val="FF0000"/>
              </a:solidFill>
              <a:latin typeface="Capitals"/>
              <a:cs typeface="Capital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147" y="4786450"/>
            <a:ext cx="8393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Includes also results from the evolution of LAEs luminosity function and LAEs  clustering </a:t>
            </a:r>
          </a:p>
          <a:p>
            <a:r>
              <a:rPr lang="en-US" dirty="0"/>
              <a:t>b</a:t>
            </a:r>
            <a:r>
              <a:rPr lang="en-US" dirty="0" smtClean="0"/>
              <a:t>etween z≈5.7 and z≈6.5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96813" y="5189563"/>
            <a:ext cx="564963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Lyα  fraction in LBGs X</a:t>
            </a:r>
            <a:r>
              <a:rPr lang="en-US" sz="2400" baseline="-25000" dirty="0" smtClean="0"/>
              <a:t>HI</a:t>
            </a:r>
            <a:r>
              <a:rPr lang="en-US" sz="2400" dirty="0" smtClean="0"/>
              <a:t> = 0.6 @z=7</a:t>
            </a:r>
          </a:p>
          <a:p>
            <a:r>
              <a:rPr lang="en-US" sz="2400" dirty="0" smtClean="0"/>
              <a:t>LAEs  LF  X</a:t>
            </a:r>
            <a:r>
              <a:rPr lang="en-US" sz="2400" baseline="-25000" dirty="0" smtClean="0"/>
              <a:t>HI</a:t>
            </a:r>
            <a:r>
              <a:rPr lang="en-US" sz="2400" dirty="0" smtClean="0"/>
              <a:t> ≤ 0.2 @z=6.6</a:t>
            </a:r>
          </a:p>
          <a:p>
            <a:r>
              <a:rPr lang="en-US" sz="2400" dirty="0" smtClean="0"/>
              <a:t>LAEs clustering </a:t>
            </a:r>
            <a:r>
              <a:rPr lang="en-US" sz="2400" dirty="0"/>
              <a:t>LF  X</a:t>
            </a:r>
            <a:r>
              <a:rPr lang="en-US" sz="2400" baseline="-25000" dirty="0"/>
              <a:t>HI</a:t>
            </a:r>
            <a:r>
              <a:rPr lang="en-US" sz="2400" dirty="0"/>
              <a:t> ≤ </a:t>
            </a:r>
            <a:r>
              <a:rPr lang="en-US" sz="2400" dirty="0" smtClean="0"/>
              <a:t>0.5 </a:t>
            </a:r>
            <a:r>
              <a:rPr lang="en-US" sz="2400" dirty="0"/>
              <a:t>@z=</a:t>
            </a:r>
            <a:r>
              <a:rPr lang="en-US" sz="2400" dirty="0" smtClean="0"/>
              <a:t>6.6</a:t>
            </a:r>
          </a:p>
          <a:p>
            <a:r>
              <a:rPr lang="en-US" sz="2400" dirty="0" smtClean="0"/>
              <a:t>Lyα line shape  </a:t>
            </a:r>
            <a:r>
              <a:rPr lang="en-US" sz="2400" dirty="0"/>
              <a:t>X</a:t>
            </a:r>
            <a:r>
              <a:rPr lang="en-US" sz="2400" baseline="-25000" dirty="0"/>
              <a:t>HI</a:t>
            </a:r>
            <a:r>
              <a:rPr lang="en-US" sz="2400" dirty="0"/>
              <a:t> ≤ </a:t>
            </a:r>
            <a:r>
              <a:rPr lang="en-US" sz="2400" dirty="0" smtClean="0"/>
              <a:t>1.0 </a:t>
            </a:r>
            <a:r>
              <a:rPr lang="en-US" sz="2400" dirty="0"/>
              <a:t>@z=</a:t>
            </a:r>
            <a:r>
              <a:rPr lang="en-US" sz="2400" dirty="0" smtClean="0"/>
              <a:t>6.6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612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873" y="231468"/>
            <a:ext cx="8346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WHAT’S NEXT??  </a:t>
            </a:r>
            <a:r>
              <a:rPr lang="en-US" dirty="0" smtClean="0"/>
              <a:t>WITH A MUCH LARGER (≈100 ) AND HOMOGENEOUSLY SELECTED SAMPLE OF LBGs WE CAN PROBE NOT ONLY THE TIMELINE OF REIONIZATION BUT ALSO MEASURE THE TOPOLOGY OF THE REIONIZATION PROCESS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4182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5872" y="4774599"/>
            <a:ext cx="8505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Predicted detection rates for </a:t>
            </a:r>
            <a:r>
              <a:rPr lang="en-US" sz="1600" i="1" dirty="0" smtClean="0"/>
              <a:t>z</a:t>
            </a:r>
            <a:r>
              <a:rPr lang="en-US" sz="1600" i="1" dirty="0"/>
              <a:t>=</a:t>
            </a:r>
            <a:r>
              <a:rPr lang="en-US" sz="1600" i="1" dirty="0" smtClean="0"/>
              <a:t> 7 </a:t>
            </a:r>
            <a:r>
              <a:rPr lang="en-US" sz="1600" i="1" dirty="0"/>
              <a:t>galaxies as a </a:t>
            </a:r>
            <a:r>
              <a:rPr lang="en-US" sz="1600" i="1" dirty="0" smtClean="0"/>
              <a:t>function </a:t>
            </a:r>
            <a:r>
              <a:rPr lang="en-US" sz="1600" i="1" dirty="0"/>
              <a:t>of sample size for various continuum </a:t>
            </a:r>
            <a:r>
              <a:rPr lang="en-US" sz="1600" i="1" dirty="0" smtClean="0"/>
              <a:t>flux. Grey </a:t>
            </a:r>
            <a:r>
              <a:rPr lang="en-US" sz="1600" i="1" dirty="0"/>
              <a:t>area shows the </a:t>
            </a:r>
            <a:r>
              <a:rPr lang="en-US" sz="1600" i="1" dirty="0" smtClean="0"/>
              <a:t>size of a CANDELS selected sample of z ≈7 galaxies. </a:t>
            </a:r>
            <a:r>
              <a:rPr lang="en-US" sz="1600" i="1" dirty="0"/>
              <a:t>The mean number of  </a:t>
            </a:r>
            <a:r>
              <a:rPr lang="fr-FR" sz="1600" i="1" dirty="0" err="1" smtClean="0"/>
              <a:t>detections</a:t>
            </a:r>
            <a:r>
              <a:rPr lang="fr-FR" sz="1600" i="1" dirty="0" smtClean="0"/>
              <a:t> </a:t>
            </a:r>
            <a:r>
              <a:rPr lang="fr-FR" sz="1600" i="1" dirty="0" err="1"/>
              <a:t>depends</a:t>
            </a:r>
            <a:r>
              <a:rPr lang="fr-FR" sz="1600" i="1" dirty="0"/>
              <a:t> </a:t>
            </a:r>
            <a:r>
              <a:rPr lang="fr-FR" sz="1600" i="1" u="sng" dirty="0" err="1" smtClean="0"/>
              <a:t>both</a:t>
            </a:r>
            <a:r>
              <a:rPr lang="fr-FR" sz="1600" i="1" dirty="0" smtClean="0"/>
              <a:t> on </a:t>
            </a:r>
            <a:r>
              <a:rPr lang="en-US" sz="1600" i="1" dirty="0" smtClean="0"/>
              <a:t>the </a:t>
            </a:r>
            <a:r>
              <a:rPr lang="en-US" sz="1600" i="1" dirty="0"/>
              <a:t>average opacity of </a:t>
            </a:r>
            <a:r>
              <a:rPr lang="en-US" sz="1600" i="1" dirty="0" smtClean="0"/>
              <a:t>the IGM </a:t>
            </a:r>
            <a:r>
              <a:rPr lang="en-US" sz="1600" i="1" dirty="0"/>
              <a:t>(the </a:t>
            </a:r>
            <a:r>
              <a:rPr lang="en-US" sz="1600" i="1" dirty="0" err="1" smtClean="0"/>
              <a:t>ε</a:t>
            </a:r>
            <a:r>
              <a:rPr lang="en-US" sz="1600" i="1" dirty="0" smtClean="0"/>
              <a:t> </a:t>
            </a:r>
            <a:r>
              <a:rPr lang="en-US" sz="1600" i="1" dirty="0"/>
              <a:t>parameter) and on the patchiness of </a:t>
            </a:r>
            <a:r>
              <a:rPr lang="en-US" sz="1600" i="1" dirty="0" smtClean="0"/>
              <a:t>the </a:t>
            </a:r>
            <a:r>
              <a:rPr lang="en-US" sz="1600" i="1" dirty="0" err="1" smtClean="0"/>
              <a:t>reionization</a:t>
            </a:r>
            <a:r>
              <a:rPr lang="en-US" sz="1600" i="1" dirty="0" smtClean="0"/>
              <a:t> </a:t>
            </a:r>
            <a:r>
              <a:rPr lang="en-US" sz="1600" i="1" dirty="0"/>
              <a:t>process: (1) 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ε</a:t>
            </a:r>
            <a:r>
              <a:rPr lang="en-US" sz="1600" i="1" dirty="0" smtClean="0"/>
              <a:t>= 1 </a:t>
            </a:r>
            <a:r>
              <a:rPr lang="en-US" sz="1600" i="1" dirty="0"/>
              <a:t>i.e., </a:t>
            </a:r>
            <a:r>
              <a:rPr lang="en-US" sz="1600" i="1" dirty="0" smtClean="0"/>
              <a:t>Lyα distribution as </a:t>
            </a:r>
            <a:r>
              <a:rPr lang="en-US" sz="1600" i="1" dirty="0"/>
              <a:t>at </a:t>
            </a:r>
            <a:r>
              <a:rPr lang="en-US" sz="1600" i="1" dirty="0" smtClean="0"/>
              <a:t>z=6 </a:t>
            </a:r>
            <a:r>
              <a:rPr lang="en-US" sz="1600" i="1" dirty="0"/>
              <a:t>(black solid); (2) patchy </a:t>
            </a:r>
            <a:r>
              <a:rPr lang="en-US" sz="1600" i="1" dirty="0" err="1"/>
              <a:t>reionization</a:t>
            </a:r>
            <a:r>
              <a:rPr lang="en-US" sz="1600" i="1" dirty="0"/>
              <a:t> with </a:t>
            </a:r>
            <a:r>
              <a:rPr lang="en-US" sz="1600" i="1" dirty="0" err="1" smtClean="0"/>
              <a:t>ε_p</a:t>
            </a:r>
            <a:r>
              <a:rPr lang="en-US" sz="1600" i="1" dirty="0" smtClean="0"/>
              <a:t>= 0.5 </a:t>
            </a:r>
            <a:r>
              <a:rPr lang="en-US" sz="1600" i="1" dirty="0"/>
              <a:t>(green dashed), i.e., half the emitters as at </a:t>
            </a:r>
            <a:r>
              <a:rPr lang="en-US" sz="1600" i="1" dirty="0" smtClean="0"/>
              <a:t>z= </a:t>
            </a:r>
            <a:r>
              <a:rPr lang="en-US" sz="1600" i="1" dirty="0"/>
              <a:t>6; (3</a:t>
            </a:r>
            <a:r>
              <a:rPr lang="en-US" sz="1600" i="1" dirty="0" smtClean="0"/>
              <a:t>)smooth </a:t>
            </a:r>
            <a:r>
              <a:rPr lang="en-US" sz="1600" i="1" dirty="0" err="1"/>
              <a:t>reionization</a:t>
            </a:r>
            <a:r>
              <a:rPr lang="en-US" sz="1600" i="1" dirty="0"/>
              <a:t> with </a:t>
            </a:r>
            <a:r>
              <a:rPr lang="en-US" sz="1600" i="1" dirty="0" err="1" smtClean="0"/>
              <a:t>ε_s</a:t>
            </a:r>
            <a:r>
              <a:rPr lang="en-US" sz="1600" i="1" dirty="0" smtClean="0"/>
              <a:t> </a:t>
            </a:r>
            <a:r>
              <a:rPr lang="en-US" sz="1600" i="1" dirty="0"/>
              <a:t>= </a:t>
            </a:r>
            <a:r>
              <a:rPr lang="en-US" sz="1600" i="1" dirty="0" smtClean="0"/>
              <a:t>0.5 </a:t>
            </a:r>
            <a:r>
              <a:rPr lang="en-US" sz="1600" i="1" dirty="0"/>
              <a:t>(red dotted, i.e. half of  </a:t>
            </a:r>
            <a:r>
              <a:rPr lang="en-US" sz="1600" i="1" dirty="0" smtClean="0"/>
              <a:t>the luminosity</a:t>
            </a:r>
            <a:r>
              <a:rPr lang="en-US" sz="1600" i="1" dirty="0"/>
              <a:t>)</a:t>
            </a:r>
            <a:r>
              <a:rPr lang="en-US" sz="1600" i="1" dirty="0" smtClean="0"/>
              <a:t>.</a:t>
            </a:r>
          </a:p>
          <a:p>
            <a:r>
              <a:rPr lang="en-US" sz="1600" i="1" u="sng" dirty="0" smtClean="0">
                <a:solidFill>
                  <a:srgbClr val="0000FF"/>
                </a:solidFill>
              </a:rPr>
              <a:t> </a:t>
            </a:r>
            <a:r>
              <a:rPr lang="en-US" sz="1600" i="1" u="sng" dirty="0">
                <a:solidFill>
                  <a:srgbClr val="0000FF"/>
                </a:solidFill>
              </a:rPr>
              <a:t>Observing samples at different fluxes allow us to break the  </a:t>
            </a:r>
            <a:r>
              <a:rPr lang="en-US" sz="1600" i="1" u="sng" dirty="0" smtClean="0">
                <a:solidFill>
                  <a:srgbClr val="0000FF"/>
                </a:solidFill>
              </a:rPr>
              <a:t>degeneracy between </a:t>
            </a:r>
            <a:r>
              <a:rPr lang="en-US" sz="1600" i="1" u="sng" dirty="0" err="1" smtClean="0">
                <a:solidFill>
                  <a:srgbClr val="0000FF"/>
                </a:solidFill>
              </a:rPr>
              <a:t>ε</a:t>
            </a:r>
            <a:r>
              <a:rPr lang="en-US" sz="1600" i="1" u="sng" dirty="0" smtClean="0">
                <a:solidFill>
                  <a:srgbClr val="0000FF"/>
                </a:solidFill>
              </a:rPr>
              <a:t> and </a:t>
            </a:r>
            <a:r>
              <a:rPr lang="en-US" sz="1600" i="1" u="sng" dirty="0">
                <a:solidFill>
                  <a:srgbClr val="0000FF"/>
                </a:solidFill>
              </a:rPr>
              <a:t>the patchiness and hence measure the topology of the  </a:t>
            </a:r>
            <a:r>
              <a:rPr lang="en-US" sz="1600" i="1" u="sng" dirty="0" err="1" smtClean="0">
                <a:solidFill>
                  <a:srgbClr val="0000FF"/>
                </a:solidFill>
              </a:rPr>
              <a:t>reionization</a:t>
            </a:r>
            <a:r>
              <a:rPr lang="en-US" sz="1600" i="1" u="sng" dirty="0" smtClean="0">
                <a:solidFill>
                  <a:srgbClr val="0000FF"/>
                </a:solidFill>
              </a:rPr>
              <a:t> </a:t>
            </a:r>
            <a:r>
              <a:rPr lang="en-US" sz="1600" i="1" u="sng" dirty="0">
                <a:solidFill>
                  <a:srgbClr val="0000FF"/>
                </a:solidFill>
              </a:rPr>
              <a:t>process.</a:t>
            </a:r>
          </a:p>
        </p:txBody>
      </p:sp>
      <p:pic>
        <p:nvPicPr>
          <p:cNvPr id="6" name="Picture 5" descr="tommaso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6"/>
          <a:stretch/>
        </p:blipFill>
        <p:spPr>
          <a:xfrm>
            <a:off x="2291645" y="1154798"/>
            <a:ext cx="6400800" cy="34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903" y="2400111"/>
            <a:ext cx="214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Adopting the model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Treu</a:t>
            </a:r>
            <a:r>
              <a:rPr lang="en-US" dirty="0" smtClean="0"/>
              <a:t> et al. 2011 for smooth/patchy </a:t>
            </a:r>
            <a:r>
              <a:rPr lang="en-US" dirty="0" err="1" smtClean="0"/>
              <a:t>reionization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4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873" y="485466"/>
            <a:ext cx="83465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CONCLUSIONS  </a:t>
            </a:r>
          </a:p>
          <a:p>
            <a:endParaRPr lang="en-US" sz="2400" i="1" dirty="0" smtClean="0">
              <a:solidFill>
                <a:srgbClr val="FF0000"/>
              </a:solidFill>
            </a:endParaRP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000" dirty="0" smtClean="0"/>
              <a:t>*Spectroscopic observations of Lyman Break </a:t>
            </a:r>
            <a:r>
              <a:rPr lang="en-US" sz="2000" dirty="0"/>
              <a:t>G</a:t>
            </a:r>
            <a:r>
              <a:rPr lang="en-US" sz="2000" dirty="0" smtClean="0"/>
              <a:t>alaxies and Lyα emitters are a powerful tool to probe the epoch of </a:t>
            </a:r>
            <a:r>
              <a:rPr lang="en-US" sz="2000" dirty="0" err="1" smtClean="0"/>
              <a:t>reionization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*LBGs and LAEs  provide complementary and independent estimates of the neutral hydrogen fraction in the early Universe</a:t>
            </a:r>
          </a:p>
          <a:p>
            <a:endParaRPr lang="en-US" sz="2000" dirty="0" smtClean="0"/>
          </a:p>
          <a:p>
            <a:r>
              <a:rPr lang="en-US" sz="2000" dirty="0" smtClean="0"/>
              <a:t>*With observations of a larger and carefully selected sample of z=7 galaxies we  might start to  probe also the topology of </a:t>
            </a:r>
            <a:r>
              <a:rPr lang="en-US" sz="2000" dirty="0" err="1" smtClean="0"/>
              <a:t>reionization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* Soon we will  be able to push our work </a:t>
            </a:r>
            <a:r>
              <a:rPr lang="en-US" sz="2000" dirty="0"/>
              <a:t> </a:t>
            </a:r>
            <a:r>
              <a:rPr lang="en-US" sz="2000" dirty="0" smtClean="0"/>
              <a:t>to  redshift  &gt;7.3 with the advent of the </a:t>
            </a:r>
            <a:r>
              <a:rPr lang="en-US" sz="2000" dirty="0"/>
              <a:t> </a:t>
            </a:r>
            <a:r>
              <a:rPr lang="en-US" sz="2000" dirty="0" smtClean="0"/>
              <a:t>near-IR </a:t>
            </a:r>
            <a:r>
              <a:rPr lang="en-US" sz="2000" dirty="0" smtClean="0"/>
              <a:t>MO </a:t>
            </a:r>
            <a:r>
              <a:rPr lang="en-US" sz="2000" dirty="0" smtClean="0"/>
              <a:t>spectrograph KMOS@VLT!!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14182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222" y="6124222"/>
            <a:ext cx="134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Thank you!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030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945" y="808318"/>
            <a:ext cx="7745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KEY QUESTIONS ON REIONIZATION: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. When did </a:t>
            </a:r>
            <a:r>
              <a:rPr lang="en-US" sz="2400" b="1" dirty="0" err="1" smtClean="0">
                <a:solidFill>
                  <a:srgbClr val="FF0000"/>
                </a:solidFill>
              </a:rPr>
              <a:t>reionization</a:t>
            </a:r>
            <a:r>
              <a:rPr lang="en-US" sz="2400" b="1" dirty="0" smtClean="0">
                <a:solidFill>
                  <a:srgbClr val="FF0000"/>
                </a:solidFill>
              </a:rPr>
              <a:t> start ?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. How did it proceed – in time ? Sharp </a:t>
            </a:r>
            <a:r>
              <a:rPr lang="en-US" sz="2400" b="1" dirty="0" err="1" smtClean="0">
                <a:solidFill>
                  <a:srgbClr val="FF0000"/>
                </a:solidFill>
              </a:rPr>
              <a:t>vs</a:t>
            </a:r>
            <a:r>
              <a:rPr lang="en-US" sz="2400" b="1" dirty="0" smtClean="0">
                <a:solidFill>
                  <a:srgbClr val="FF0000"/>
                </a:solidFill>
              </a:rPr>
              <a:t> Extended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. How did it proceed – spatially? Homogeneous </a:t>
            </a:r>
            <a:r>
              <a:rPr lang="en-US" sz="2400" b="1" dirty="0" err="1" smtClean="0">
                <a:solidFill>
                  <a:srgbClr val="FF0000"/>
                </a:solidFill>
              </a:rPr>
              <a:t>vs</a:t>
            </a:r>
            <a:r>
              <a:rPr lang="en-US" sz="2400" b="1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dirty="0" err="1" smtClean="0">
                <a:solidFill>
                  <a:srgbClr val="FF0000"/>
                </a:solidFill>
              </a:rPr>
              <a:t>inohomogeneous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   . What were the sources responsible for the ionizing 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photos?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Star forming galaxies/ AGN/exotic objects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766" y="4661917"/>
            <a:ext cx="853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OBSERVATIONS WE CAN PROBE A KEY PARAMETER I.E.  THE NEUTRAL HYDROGEN </a:t>
            </a:r>
          </a:p>
          <a:p>
            <a:r>
              <a:rPr lang="en-US" dirty="0" smtClean="0"/>
              <a:t>FRACTION AND ITS EVOLUTION WITH REDSHIFT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1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039040" y="28538"/>
            <a:ext cx="5279040" cy="48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 sz="2500" dirty="0" err="1">
                <a:solidFill>
                  <a:srgbClr val="FF0000"/>
                </a:solidFill>
              </a:rPr>
              <a:t>Timeline</a:t>
            </a:r>
            <a:r>
              <a:rPr lang="fi-FI" sz="2500" dirty="0">
                <a:solidFill>
                  <a:srgbClr val="FF0000"/>
                </a:solidFill>
              </a:rPr>
              <a:t> of HI </a:t>
            </a:r>
            <a:r>
              <a:rPr lang="fi-FI" sz="2500" dirty="0" err="1">
                <a:solidFill>
                  <a:srgbClr val="FF0000"/>
                </a:solidFill>
              </a:rPr>
              <a:t>Reionization</a:t>
            </a:r>
            <a:r>
              <a:rPr lang="fi-FI" sz="2500" dirty="0">
                <a:solidFill>
                  <a:srgbClr val="FF0000"/>
                </a:solidFill>
              </a:rPr>
              <a:t> </a:t>
            </a:r>
            <a:r>
              <a:rPr lang="fi-FI" sz="2500" dirty="0" err="1">
                <a:solidFill>
                  <a:srgbClr val="FF0000"/>
                </a:solidFill>
              </a:rPr>
              <a:t>Process</a:t>
            </a:r>
            <a:endParaRPr lang="fi-FI" sz="2500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769" y="4440442"/>
            <a:ext cx="2204640" cy="194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3391" t="19469" r="12612" b="21780"/>
          <a:stretch/>
        </p:blipFill>
        <p:spPr>
          <a:xfrm>
            <a:off x="1335103" y="412212"/>
            <a:ext cx="6657986" cy="2932122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3220178"/>
            <a:ext cx="3088800" cy="363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04445" y="3220178"/>
            <a:ext cx="4572000" cy="20061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4000"/>
              </a:lnSpc>
              <a:spcBef>
                <a:spcPts val="544"/>
              </a:spcBef>
            </a:pPr>
            <a:endParaRPr lang="en-GB" b="1" dirty="0"/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b="1" dirty="0"/>
              <a:t>QSO Gunn Peterson trough : 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/>
              <a:t>--&gt;  IGM ionized by z~6 (e.g. Fan+06)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/>
              <a:t>--&gt;  HI neutral fraction &gt;0.1 at z~7 from QSO 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/>
              <a:t>ULAS J1120+0641 (</a:t>
            </a:r>
            <a:r>
              <a:rPr lang="en-GB" dirty="0" err="1"/>
              <a:t>Mortlock</a:t>
            </a:r>
            <a:r>
              <a:rPr lang="en-GB" dirty="0"/>
              <a:t> et al. 2012,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/>
              <a:t>Bolton et al. 2012)</a:t>
            </a:r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388548" y="5414109"/>
            <a:ext cx="4205112" cy="15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b="1" dirty="0"/>
              <a:t>WMAP  </a:t>
            </a:r>
            <a:r>
              <a:rPr lang="en-GB" b="1" dirty="0">
                <a:latin typeface="Symbol" charset="0"/>
              </a:rPr>
              <a:t></a:t>
            </a:r>
            <a:r>
              <a:rPr lang="en-GB" b="1" baseline="-25000" dirty="0" err="1"/>
              <a:t>es</a:t>
            </a:r>
            <a:r>
              <a:rPr lang="en-GB" b="1" dirty="0"/>
              <a:t> :</a:t>
            </a:r>
          </a:p>
          <a:p>
            <a:pPr marL="285750" indent="-285750">
              <a:lnSpc>
                <a:spcPct val="94000"/>
              </a:lnSpc>
              <a:spcBef>
                <a:spcPts val="544"/>
              </a:spcBef>
              <a:buFont typeface="Wingdings" charset="0"/>
              <a:buChar char="à"/>
            </a:pPr>
            <a:r>
              <a:rPr lang="en-GB" dirty="0" err="1" smtClean="0"/>
              <a:t>Reionization</a:t>
            </a:r>
            <a:r>
              <a:rPr lang="en-GB" dirty="0" smtClean="0"/>
              <a:t> </a:t>
            </a:r>
            <a:r>
              <a:rPr lang="en-GB" dirty="0"/>
              <a:t>at </a:t>
            </a:r>
            <a:r>
              <a:rPr lang="en-GB" dirty="0" smtClean="0"/>
              <a:t>z≈10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 smtClean="0"/>
              <a:t>(Komatsu+09)</a:t>
            </a:r>
            <a:endParaRPr lang="en-GB" dirty="0"/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dirty="0"/>
              <a:t>(z&gt;6.7 if instantaneous, Dunkley+09)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endParaRPr lang="fi-FI" dirty="0"/>
          </a:p>
          <a:p>
            <a:pPr>
              <a:lnSpc>
                <a:spcPct val="94000"/>
              </a:lnSpc>
              <a:spcBef>
                <a:spcPts val="544"/>
              </a:spcBef>
            </a:pPr>
            <a:endParaRPr lang="en-GB" b="1" dirty="0"/>
          </a:p>
          <a:p>
            <a:pPr>
              <a:lnSpc>
                <a:spcPct val="88000"/>
              </a:lnSpc>
              <a:spcBef>
                <a:spcPts val="544"/>
              </a:spcBef>
            </a:pPr>
            <a:endParaRPr lang="en-US" dirty="0">
              <a:latin typeface="Calibri" charset="0"/>
            </a:endParaRPr>
          </a:p>
          <a:p>
            <a:pPr>
              <a:lnSpc>
                <a:spcPct val="94000"/>
              </a:lnSpc>
              <a:spcBef>
                <a:spcPts val="544"/>
              </a:spcBef>
            </a:pPr>
            <a:endParaRPr lang="en-GB" sz="1300" b="1" dirty="0"/>
          </a:p>
          <a:p>
            <a:pPr eaLnBrk="0">
              <a:lnSpc>
                <a:spcPct val="94000"/>
              </a:lnSpc>
              <a:spcBef>
                <a:spcPts val="544"/>
              </a:spcBef>
            </a:pPr>
            <a:endParaRPr lang="en-GB" sz="1300" dirty="0"/>
          </a:p>
          <a:p>
            <a:pPr eaLnBrk="0">
              <a:lnSpc>
                <a:spcPct val="94000"/>
              </a:lnSpc>
              <a:spcBef>
                <a:spcPts val="544"/>
              </a:spcBef>
            </a:pPr>
            <a:endParaRPr lang="en-GB" sz="1300" dirty="0"/>
          </a:p>
          <a:p>
            <a:pPr eaLnBrk="0">
              <a:lnSpc>
                <a:spcPct val="94000"/>
              </a:lnSpc>
              <a:spcBef>
                <a:spcPts val="544"/>
              </a:spcBef>
            </a:pPr>
            <a:r>
              <a:rPr lang="en-GB" sz="1300" dirty="0"/>
              <a:t>			 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2638778" y="2738320"/>
            <a:ext cx="1446165" cy="481858"/>
          </a:xfrm>
          <a:prstGeom prst="line">
            <a:avLst/>
          </a:prstGeom>
          <a:noFill/>
          <a:ln w="5472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6025444" y="2610556"/>
            <a:ext cx="1477513" cy="1660084"/>
          </a:xfrm>
          <a:prstGeom prst="line">
            <a:avLst/>
          </a:prstGeom>
          <a:noFill/>
          <a:ln w="5472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153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938394" y="537897"/>
            <a:ext cx="7934672" cy="462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3162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endParaRPr lang="en-GB" b="1" dirty="0"/>
          </a:p>
          <a:p>
            <a:endParaRPr lang="en-GB" b="1" dirty="0"/>
          </a:p>
          <a:p>
            <a:r>
              <a:rPr lang="en-GB" dirty="0" smtClean="0"/>
              <a:t>QSOs at z=7 are extremely rare (</a:t>
            </a:r>
            <a:r>
              <a:rPr lang="en-GB" dirty="0" err="1"/>
              <a:t>M</a:t>
            </a:r>
            <a:r>
              <a:rPr lang="en-GB" dirty="0" err="1" smtClean="0"/>
              <a:t>ortlock</a:t>
            </a:r>
            <a:r>
              <a:rPr lang="en-GB" dirty="0" smtClean="0"/>
              <a:t> et al. 2011) </a:t>
            </a:r>
          </a:p>
          <a:p>
            <a:r>
              <a:rPr lang="en-US" dirty="0" smtClean="0"/>
              <a:t>In the entire UKIDSS survey only 3 such QSO were found </a:t>
            </a:r>
            <a:endParaRPr lang="en-GB" dirty="0" smtClean="0"/>
          </a:p>
          <a:p>
            <a:r>
              <a:rPr lang="en-US" dirty="0" smtClean="0"/>
              <a:t>Moreover </a:t>
            </a:r>
            <a:r>
              <a:rPr lang="en-US" dirty="0"/>
              <a:t>they probably lie in very biased region of the </a:t>
            </a:r>
            <a:r>
              <a:rPr lang="en-US" dirty="0" smtClean="0"/>
              <a:t>Universe ( being </a:t>
            </a:r>
            <a:r>
              <a:rPr lang="en-US" dirty="0"/>
              <a:t>the most massive objects observed at each epoch) hence they </a:t>
            </a:r>
            <a:r>
              <a:rPr lang="en-US" dirty="0" smtClean="0"/>
              <a:t> might </a:t>
            </a:r>
            <a:r>
              <a:rPr lang="en-US" dirty="0"/>
              <a:t>not tell us about general ionization conditions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r>
              <a:rPr lang="en-GB" b="1" dirty="0" smtClean="0"/>
              <a:t> </a:t>
            </a:r>
          </a:p>
          <a:p>
            <a:pPr>
              <a:lnSpc>
                <a:spcPct val="94000"/>
              </a:lnSpc>
              <a:spcBef>
                <a:spcPts val="544"/>
              </a:spcBef>
            </a:pPr>
            <a:endParaRPr lang="en-GB" b="1" dirty="0"/>
          </a:p>
          <a:p>
            <a:pPr marL="285750" indent="-285750">
              <a:lnSpc>
                <a:spcPct val="94000"/>
              </a:lnSpc>
              <a:spcBef>
                <a:spcPts val="544"/>
              </a:spcBef>
              <a:buFont typeface="Wingdings" charset="0"/>
              <a:buChar char="à"/>
            </a:pPr>
            <a:r>
              <a:rPr lang="en-US" dirty="0" smtClean="0"/>
              <a:t>U</a:t>
            </a:r>
            <a:r>
              <a:rPr lang="en-GB" dirty="0" smtClean="0"/>
              <a:t>se Lyα emitters and Lyman break galaxies as potential probes  </a:t>
            </a:r>
            <a:r>
              <a:rPr lang="en-GB" dirty="0"/>
              <a:t>of neutral fraction in the IGM </a:t>
            </a:r>
          </a:p>
          <a:p>
            <a:pPr>
              <a:lnSpc>
                <a:spcPct val="88000"/>
              </a:lnSpc>
              <a:spcBef>
                <a:spcPts val="544"/>
              </a:spcBef>
            </a:pPr>
            <a:r>
              <a:rPr lang="en-US" dirty="0" smtClean="0">
                <a:latin typeface="Calibri" charset="0"/>
              </a:rPr>
              <a:t>     These  objects are 1.  more numerous </a:t>
            </a:r>
            <a:endParaRPr lang="en-US" dirty="0">
              <a:latin typeface="Calibri" charset="0"/>
            </a:endParaRPr>
          </a:p>
          <a:p>
            <a:pPr>
              <a:lnSpc>
                <a:spcPct val="88000"/>
              </a:lnSpc>
              <a:spcBef>
                <a:spcPts val="544"/>
              </a:spcBef>
            </a:pPr>
            <a:r>
              <a:rPr lang="en-US" dirty="0" smtClean="0">
                <a:latin typeface="Calibri" charset="0"/>
              </a:rPr>
              <a:t>                                      2. probe “normal” galaxy population  </a:t>
            </a:r>
          </a:p>
          <a:p>
            <a:pPr>
              <a:lnSpc>
                <a:spcPct val="88000"/>
              </a:lnSpc>
              <a:spcBef>
                <a:spcPts val="544"/>
              </a:spcBef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                                   3. probe common conditions in the early Universe  </a:t>
            </a:r>
            <a:r>
              <a:rPr lang="en-GB" sz="1300" dirty="0"/>
              <a:t>		 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039040" y="155537"/>
            <a:ext cx="5279040" cy="48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fi-FI" sz="2500" dirty="0" err="1">
                <a:solidFill>
                  <a:srgbClr val="FF0000"/>
                </a:solidFill>
              </a:rPr>
              <a:t>Timeline</a:t>
            </a:r>
            <a:r>
              <a:rPr lang="fi-FI" sz="2500" dirty="0">
                <a:solidFill>
                  <a:srgbClr val="FF0000"/>
                </a:solidFill>
              </a:rPr>
              <a:t> of HI </a:t>
            </a:r>
            <a:r>
              <a:rPr lang="fi-FI" sz="2500" dirty="0" err="1">
                <a:solidFill>
                  <a:srgbClr val="FF0000"/>
                </a:solidFill>
              </a:rPr>
              <a:t>Reionization</a:t>
            </a:r>
            <a:r>
              <a:rPr lang="fi-FI" sz="2500" dirty="0">
                <a:solidFill>
                  <a:srgbClr val="FF0000"/>
                </a:solidFill>
              </a:rPr>
              <a:t> </a:t>
            </a:r>
            <a:r>
              <a:rPr lang="fi-FI" sz="2500" dirty="0" err="1">
                <a:solidFill>
                  <a:srgbClr val="FF0000"/>
                </a:solidFill>
              </a:rPr>
              <a:t>Process</a:t>
            </a:r>
            <a:endParaRPr lang="fi-FI" sz="2500" dirty="0">
              <a:solidFill>
                <a:srgbClr val="FF0000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809978" y="3124203"/>
            <a:ext cx="8077199" cy="1744116"/>
          </a:xfrm>
          <a:prstGeom prst="rect">
            <a:avLst/>
          </a:prstGeom>
          <a:noFill/>
          <a:ln w="18360">
            <a:solidFill>
              <a:srgbClr val="C500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37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439" y="357542"/>
            <a:ext cx="8014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Evolution </a:t>
            </a:r>
            <a:r>
              <a:rPr lang="en-US" sz="2800" b="1" dirty="0">
                <a:solidFill>
                  <a:srgbClr val="FF0000"/>
                </a:solidFill>
              </a:rPr>
              <a:t>of </a:t>
            </a:r>
            <a:r>
              <a:rPr lang="en-US" sz="2800" b="1" dirty="0" smtClean="0">
                <a:solidFill>
                  <a:srgbClr val="FF0000"/>
                </a:solidFill>
              </a:rPr>
              <a:t>the fraction 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  <a:r>
              <a:rPr lang="en-US" sz="2800" b="1" dirty="0" smtClean="0">
                <a:solidFill>
                  <a:srgbClr val="FF0000"/>
                </a:solidFill>
              </a:rPr>
              <a:t>f strong </a:t>
            </a:r>
            <a:r>
              <a:rPr lang="en-US" sz="2800" b="1" dirty="0">
                <a:solidFill>
                  <a:srgbClr val="FF0000"/>
                </a:solidFill>
              </a:rPr>
              <a:t>Lyα emitters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 smtClean="0">
                <a:solidFill>
                  <a:srgbClr val="FF0000"/>
                </a:solidFill>
              </a:rPr>
              <a:t> samples of Lyman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</a:rPr>
              <a:t>reak Galaxies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593" y="1326892"/>
            <a:ext cx="86184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/>
              <a:t>RATIONALE: The Ly</a:t>
            </a:r>
            <a:r>
              <a:rPr lang="en-US" sz="2000" dirty="0"/>
              <a:t>α</a:t>
            </a:r>
            <a:r>
              <a:rPr lang="en-US" sz="2000" b="1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emission should  be present in all young star forming galaxies:  it is quenched mainly by dust within the galaxies (although the final transmission is due also to the escape fraction, the presence of outflows </a:t>
            </a:r>
            <a:r>
              <a:rPr lang="en-US" sz="2000" dirty="0" err="1" smtClean="0">
                <a:solidFill>
                  <a:srgbClr val="000000"/>
                </a:solidFill>
              </a:rPr>
              <a:t>etc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 we go to higher redshift </a:t>
            </a:r>
            <a:r>
              <a:rPr lang="en-US" sz="2000" b="1" u="sng" dirty="0" smtClean="0">
                <a:solidFill>
                  <a:srgbClr val="000000"/>
                </a:solidFill>
              </a:rPr>
              <a:t>we observe  a steady and marked increase </a:t>
            </a:r>
            <a:r>
              <a:rPr lang="en-US" sz="2000" dirty="0" smtClean="0">
                <a:solidFill>
                  <a:srgbClr val="000000"/>
                </a:solidFill>
              </a:rPr>
              <a:t>of  the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raction of Ly</a:t>
            </a:r>
            <a:r>
              <a:rPr lang="en-US" sz="2000" dirty="0" smtClean="0"/>
              <a:t>α emission amongst LBGs (from z=2 to z=6) : this is an indication that </a:t>
            </a:r>
            <a:r>
              <a:rPr lang="en-US" sz="2000" dirty="0" smtClean="0">
                <a:solidFill>
                  <a:srgbClr val="000000"/>
                </a:solidFill>
              </a:rPr>
              <a:t> galaxies become on average younger and contain less dust hence have stronger Ly</a:t>
            </a:r>
            <a:r>
              <a:rPr lang="en-US" sz="2000" dirty="0" smtClean="0"/>
              <a:t>α   </a:t>
            </a:r>
            <a:r>
              <a:rPr lang="en-US" sz="2000" dirty="0" smtClean="0">
                <a:solidFill>
                  <a:srgbClr val="000000"/>
                </a:solidFill>
              </a:rPr>
              <a:t>(Stark et al. 2010 with data from  </a:t>
            </a:r>
            <a:r>
              <a:rPr lang="en-US" sz="2000" dirty="0" err="1" smtClean="0">
                <a:solidFill>
                  <a:srgbClr val="000000"/>
                </a:solidFill>
              </a:rPr>
              <a:t>Vanzella</a:t>
            </a:r>
            <a:r>
              <a:rPr lang="en-US" sz="2000" dirty="0" smtClean="0">
                <a:solidFill>
                  <a:srgbClr val="000000"/>
                </a:solidFill>
              </a:rPr>
              <a:t> et al. 2009/2010 </a:t>
            </a:r>
            <a:r>
              <a:rPr lang="en-US" sz="2000" dirty="0" err="1" smtClean="0">
                <a:solidFill>
                  <a:srgbClr val="000000"/>
                </a:solidFill>
              </a:rPr>
              <a:t>Stanway</a:t>
            </a:r>
            <a:r>
              <a:rPr lang="en-US" sz="2000" dirty="0" smtClean="0">
                <a:solidFill>
                  <a:srgbClr val="000000"/>
                </a:solidFill>
              </a:rPr>
              <a:t> et al. 2009 + others)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7" y="3873500"/>
            <a:ext cx="4445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9997" y="3941232"/>
            <a:ext cx="4064003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Left: the differential rest-frame Lyα EW distribution, p(</a:t>
            </a:r>
            <a:r>
              <a:rPr lang="en-US" sz="1600" i="1" dirty="0" err="1"/>
              <a:t>W</a:t>
            </a:r>
            <a:r>
              <a:rPr lang="en-US" sz="1600" i="1" baseline="-25000" dirty="0" err="1"/>
              <a:t>Ly</a:t>
            </a:r>
            <a:r>
              <a:rPr lang="en-US" sz="1600" i="1" baseline="-25000" dirty="0"/>
              <a:t>α</a:t>
            </a:r>
            <a:r>
              <a:rPr lang="en-US" sz="1600" i="1" dirty="0"/>
              <a:t>) (computed in bins spanning </a:t>
            </a:r>
            <a:r>
              <a:rPr lang="en-US" sz="1600" i="1" dirty="0" err="1"/>
              <a:t>ΔW</a:t>
            </a:r>
            <a:r>
              <a:rPr lang="en-US" sz="1600" i="1" baseline="-25000" dirty="0" err="1"/>
              <a:t>Ly</a:t>
            </a:r>
            <a:r>
              <a:rPr lang="en-US" sz="1600" i="1" baseline="-25000" dirty="0"/>
              <a:t>α,0</a:t>
            </a:r>
            <a:r>
              <a:rPr lang="en-US" sz="1600" i="1" dirty="0"/>
              <a:t> = 30 </a:t>
            </a:r>
            <a:r>
              <a:rPr lang="en-US" sz="1600" i="1" dirty="0" err="1"/>
              <a:t>Å</a:t>
            </a:r>
            <a:r>
              <a:rPr lang="en-US" sz="1600" i="1" dirty="0"/>
              <a:t>) for star-forming galaxies at z  6 in two luminosity ranges (–21.75 &lt; M</a:t>
            </a:r>
            <a:r>
              <a:rPr lang="en-US" sz="1600" i="1" baseline="-25000" dirty="0"/>
              <a:t>UV</a:t>
            </a:r>
            <a:r>
              <a:rPr lang="en-US" sz="1600" i="1" dirty="0"/>
              <a:t> &lt; –20.25 on bottom and –20.25 &lt; M</a:t>
            </a:r>
            <a:r>
              <a:rPr lang="en-US" sz="1600" i="1" baseline="-25000" dirty="0"/>
              <a:t>UV</a:t>
            </a:r>
            <a:r>
              <a:rPr lang="en-US" sz="1600" i="1" dirty="0"/>
              <a:t> &lt; –18.75 on top). </a:t>
            </a:r>
            <a:r>
              <a:rPr lang="en-US" sz="1600" i="1" dirty="0" err="1"/>
              <a:t>Overplotted</a:t>
            </a:r>
            <a:r>
              <a:rPr lang="en-US" sz="1600" i="1" dirty="0"/>
              <a:t> in red is the Lyα EW distribution for LBGs at 4 &lt; z &lt; 5 </a:t>
            </a:r>
            <a:r>
              <a:rPr lang="en-US" sz="1600" i="1" dirty="0" smtClean="0"/>
              <a:t>. Right</a:t>
            </a:r>
            <a:r>
              <a:rPr lang="en-US" sz="1600" i="1" dirty="0"/>
              <a:t>: evolution in the overall fraction of Lyα emitters (</a:t>
            </a:r>
            <a:r>
              <a:rPr lang="en-US" sz="1600" i="1" dirty="0" err="1"/>
              <a:t>X</a:t>
            </a:r>
            <a:r>
              <a:rPr lang="en-US" sz="1600" i="1" baseline="-25000" dirty="0" err="1"/>
              <a:t>Ly</a:t>
            </a:r>
            <a:r>
              <a:rPr lang="en-US" sz="1600" i="1" baseline="-25000" dirty="0"/>
              <a:t>α</a:t>
            </a:r>
            <a:r>
              <a:rPr lang="en-US" sz="1600" i="1" dirty="0"/>
              <a:t>) in the LBG population over 4 &lt; z &lt; 6. Luminous LBGs are </a:t>
            </a:r>
            <a:r>
              <a:rPr lang="en-US" sz="1600" i="1" dirty="0" smtClean="0"/>
              <a:t> </a:t>
            </a:r>
            <a:r>
              <a:rPr lang="en-US" sz="1600" i="1" dirty="0"/>
              <a:t>in the bottom </a:t>
            </a:r>
            <a:r>
              <a:rPr lang="en-US" sz="1600" i="1" dirty="0" smtClean="0"/>
              <a:t>panel, fainter  </a:t>
            </a:r>
            <a:r>
              <a:rPr lang="en-US" sz="1600" i="1" dirty="0"/>
              <a:t>systems in the top </a:t>
            </a:r>
            <a:r>
              <a:rPr lang="en-US" sz="1600" i="1" dirty="0" smtClean="0"/>
              <a:t>panel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8980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3159" y="831062"/>
            <a:ext cx="74993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As we probe earlier </a:t>
            </a:r>
            <a:r>
              <a:rPr lang="en-US" sz="2000" dirty="0" smtClean="0">
                <a:solidFill>
                  <a:srgbClr val="000000"/>
                </a:solidFill>
              </a:rPr>
              <a:t>epochs</a:t>
            </a:r>
            <a:r>
              <a:rPr lang="en-US" sz="2000" dirty="0">
                <a:solidFill>
                  <a:srgbClr val="000000"/>
                </a:solidFill>
              </a:rPr>
              <a:t>, we should get to a point where the Universe becomes  partly neutral: </a:t>
            </a:r>
            <a:r>
              <a:rPr lang="en-US" sz="2000" dirty="0" smtClean="0">
                <a:solidFill>
                  <a:srgbClr val="000000"/>
                </a:solidFill>
              </a:rPr>
              <a:t>since the Ly</a:t>
            </a:r>
            <a:r>
              <a:rPr lang="en-US" sz="2000" dirty="0" smtClean="0"/>
              <a:t>α line is </a:t>
            </a:r>
            <a:r>
              <a:rPr lang="en-US" sz="2000" dirty="0"/>
              <a:t>easily suppressed by </a:t>
            </a:r>
            <a:r>
              <a:rPr lang="en-US" sz="2000" dirty="0" smtClean="0"/>
              <a:t>even a </a:t>
            </a:r>
            <a:r>
              <a:rPr lang="en-US" sz="2000" dirty="0"/>
              <a:t>small amount of neutral </a:t>
            </a:r>
            <a:r>
              <a:rPr lang="en-US" sz="2000" dirty="0" smtClean="0"/>
              <a:t>hydrogen </a:t>
            </a:r>
            <a:r>
              <a:rPr lang="en-US" sz="2000" i="1" u="sng" dirty="0" smtClean="0"/>
              <a:t>we expect to detect </a:t>
            </a:r>
            <a:r>
              <a:rPr lang="en-US" sz="2000" i="1" u="sng" dirty="0"/>
              <a:t> </a:t>
            </a:r>
            <a:r>
              <a:rPr lang="en-US" sz="2000" i="1" u="sng" dirty="0" smtClean="0"/>
              <a:t>a </a:t>
            </a:r>
            <a:r>
              <a:rPr lang="en-US" sz="2000" i="1" u="sng" dirty="0"/>
              <a:t>lack of </a:t>
            </a:r>
            <a:r>
              <a:rPr lang="en-US" sz="2000" i="1" u="sng" dirty="0" smtClean="0"/>
              <a:t>Lyα </a:t>
            </a:r>
            <a:r>
              <a:rPr lang="en-US" sz="2000" i="1" u="sng" dirty="0"/>
              <a:t>emission is star forming galaxies (selected as LBGs) </a:t>
            </a:r>
            <a:r>
              <a:rPr lang="en-US" sz="2000" dirty="0" smtClean="0"/>
              <a:t> provided that the galaxies </a:t>
            </a:r>
            <a:r>
              <a:rPr lang="en-US" sz="2000" dirty="0" smtClean="0">
                <a:solidFill>
                  <a:srgbClr val="000000"/>
                </a:solidFill>
              </a:rPr>
              <a:t>properties </a:t>
            </a:r>
            <a:r>
              <a:rPr lang="en-US" sz="2000" dirty="0">
                <a:solidFill>
                  <a:srgbClr val="000000"/>
                </a:solidFill>
              </a:rPr>
              <a:t>do not change </a:t>
            </a:r>
            <a:r>
              <a:rPr lang="en-US" sz="2000" dirty="0" smtClean="0">
                <a:solidFill>
                  <a:srgbClr val="000000"/>
                </a:solidFill>
              </a:rPr>
              <a:t>significantly over the redshift range ≈6 to 7 </a:t>
            </a:r>
            <a:endParaRPr lang="en-US" sz="2000" dirty="0">
              <a:solidFill>
                <a:srgbClr val="000000"/>
              </a:solidFill>
            </a:endParaRPr>
          </a:p>
          <a:p>
            <a:endParaRPr lang="da-DK" sz="2000" dirty="0" smtClean="0"/>
          </a:p>
          <a:p>
            <a:endParaRPr lang="da-DK" sz="2000" dirty="0"/>
          </a:p>
          <a:p>
            <a:r>
              <a:rPr lang="da-DK" sz="2000" dirty="0" smtClean="0"/>
              <a:t>Advantages of </a:t>
            </a:r>
            <a:r>
              <a:rPr lang="da-DK" sz="2000" dirty="0" err="1" smtClean="0"/>
              <a:t>using</a:t>
            </a:r>
            <a:r>
              <a:rPr lang="da-DK" sz="2000" dirty="0" smtClean="0"/>
              <a:t> </a:t>
            </a:r>
            <a:r>
              <a:rPr lang="da-DK" sz="2000" dirty="0" err="1" smtClean="0"/>
              <a:t>Lyman</a:t>
            </a:r>
            <a:r>
              <a:rPr lang="da-DK" sz="2000" dirty="0" smtClean="0"/>
              <a:t> Break </a:t>
            </a:r>
            <a:r>
              <a:rPr lang="da-DK" sz="2000" dirty="0" err="1"/>
              <a:t>G</a:t>
            </a:r>
            <a:r>
              <a:rPr lang="da-DK" sz="2000" dirty="0" err="1" smtClean="0"/>
              <a:t>alaxies</a:t>
            </a:r>
            <a:r>
              <a:rPr lang="da-DK" sz="2000" dirty="0" smtClean="0"/>
              <a:t> as </a:t>
            </a:r>
            <a:r>
              <a:rPr lang="da-DK" sz="2000" dirty="0" err="1" smtClean="0"/>
              <a:t>reionization</a:t>
            </a:r>
            <a:r>
              <a:rPr lang="da-DK" sz="2000" dirty="0" smtClean="0"/>
              <a:t> </a:t>
            </a:r>
            <a:r>
              <a:rPr lang="da-DK" sz="2000" dirty="0" err="1" smtClean="0"/>
              <a:t>probes</a:t>
            </a:r>
            <a:r>
              <a:rPr lang="da-DK" sz="2000" dirty="0" smtClean="0"/>
              <a:t>  </a:t>
            </a:r>
            <a:r>
              <a:rPr lang="da-DK" sz="2000" dirty="0"/>
              <a:t>over </a:t>
            </a:r>
            <a:r>
              <a:rPr lang="da-DK" sz="2000" dirty="0" smtClean="0"/>
              <a:t>Ly</a:t>
            </a:r>
            <a:r>
              <a:rPr lang="en-US" sz="2000" dirty="0"/>
              <a:t>α</a:t>
            </a:r>
            <a:r>
              <a:rPr lang="da-DK" sz="2000" dirty="0" smtClean="0"/>
              <a:t>  </a:t>
            </a:r>
            <a:r>
              <a:rPr lang="da-DK" sz="2000" dirty="0" err="1" smtClean="0"/>
              <a:t>emitters</a:t>
            </a:r>
            <a:r>
              <a:rPr lang="da-DK" sz="2000" dirty="0" smtClean="0"/>
              <a:t> </a:t>
            </a:r>
            <a:endParaRPr lang="da-DK" sz="2000" dirty="0"/>
          </a:p>
          <a:p>
            <a:r>
              <a:rPr lang="en-US" sz="2000" dirty="0"/>
              <a:t>✓ Being a fraction it is not subject to number density        </a:t>
            </a:r>
          </a:p>
          <a:p>
            <a:r>
              <a:rPr lang="fr-FR" sz="2000" dirty="0"/>
              <a:t>   </a:t>
            </a:r>
            <a:r>
              <a:rPr lang="fr-FR" sz="2000" dirty="0" err="1"/>
              <a:t>evolution</a:t>
            </a:r>
            <a:r>
              <a:rPr lang="fr-FR" sz="2000" dirty="0"/>
              <a:t> </a:t>
            </a:r>
          </a:p>
          <a:p>
            <a:r>
              <a:rPr lang="en-US" sz="2000" dirty="0"/>
              <a:t>✓ LBGs have measurable continuum colors  (contrary              </a:t>
            </a:r>
          </a:p>
          <a:p>
            <a:r>
              <a:rPr lang="en-US" sz="2000" dirty="0"/>
              <a:t>  to the majority of LAEs) therefore </a:t>
            </a:r>
            <a:r>
              <a:rPr lang="en-US" sz="2000" dirty="0" err="1"/>
              <a:t>galaxies’s</a:t>
            </a:r>
            <a:r>
              <a:rPr lang="en-US" sz="2000" dirty="0"/>
              <a:t> properties   </a:t>
            </a:r>
          </a:p>
          <a:p>
            <a:r>
              <a:rPr lang="en-US" sz="2000" dirty="0"/>
              <a:t>  </a:t>
            </a:r>
            <a:r>
              <a:rPr lang="en-US" sz="2000" dirty="0" smtClean="0"/>
              <a:t>e.g. </a:t>
            </a:r>
            <a:r>
              <a:rPr lang="en-US" sz="2000" dirty="0"/>
              <a:t>dust  obscuration can be tracked independently </a:t>
            </a:r>
          </a:p>
        </p:txBody>
      </p:sp>
    </p:spTree>
    <p:extLst>
      <p:ext uri="{BB962C8B-B14F-4D97-AF65-F5344CB8AC3E}">
        <p14:creationId xmlns:p14="http://schemas.microsoft.com/office/powerpoint/2010/main" val="138281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1" y="1574971"/>
            <a:ext cx="4050192" cy="5339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56" y="1574971"/>
            <a:ext cx="2740914" cy="2489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880" y="4064725"/>
            <a:ext cx="2664090" cy="275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19" y="1602940"/>
            <a:ext cx="2983189" cy="2349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319" y="3646926"/>
            <a:ext cx="11176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05" y="1380847"/>
            <a:ext cx="985017" cy="25712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239" y="146878"/>
            <a:ext cx="826820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Searching </a:t>
            </a:r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dirty="0" smtClean="0">
                <a:solidFill>
                  <a:srgbClr val="FF0000"/>
                </a:solidFill>
              </a:rPr>
              <a:t>z</a:t>
            </a:r>
            <a:r>
              <a:rPr lang="en-US" sz="2400" b="1" dirty="0">
                <a:solidFill>
                  <a:srgbClr val="FF0000"/>
                </a:solidFill>
                <a:latin typeface="SIL-Hei-Med-Jian"/>
              </a:rPr>
              <a:t>～</a:t>
            </a:r>
            <a:r>
              <a:rPr lang="en-US" sz="2400" b="1" dirty="0" smtClean="0">
                <a:solidFill>
                  <a:srgbClr val="FF0000"/>
                </a:solidFill>
              </a:rPr>
              <a:t>7 </a:t>
            </a:r>
            <a:r>
              <a:rPr lang="en-US" sz="2400" b="1" dirty="0">
                <a:solidFill>
                  <a:srgbClr val="FF0000"/>
                </a:solidFill>
              </a:rPr>
              <a:t>galaxies with a deep Hawk-I </a:t>
            </a:r>
            <a:r>
              <a:rPr lang="en-US" sz="2400" b="1" dirty="0" smtClean="0">
                <a:solidFill>
                  <a:srgbClr val="FF0000"/>
                </a:solidFill>
              </a:rPr>
              <a:t>survey 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/>
              <a:t>HAWKI science verification data + ESO LP (HAWKI + FORS2) </a:t>
            </a:r>
          </a:p>
          <a:p>
            <a:r>
              <a:rPr lang="en-US" sz="2400" b="1" dirty="0"/>
              <a:t>Total </a:t>
            </a:r>
            <a:r>
              <a:rPr lang="en-US" sz="2400" b="1" dirty="0" smtClean="0"/>
              <a:t>∼160 Hours of VLT time  (see Adriano’s talk)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65203" y="3646926"/>
            <a:ext cx="72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BDF 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7742" y="6497377"/>
            <a:ext cx="8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NTTDF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27483" y="1643800"/>
            <a:ext cx="18724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Fields  with </a:t>
            </a:r>
          </a:p>
          <a:p>
            <a:r>
              <a:rPr lang="en-US" dirty="0" smtClean="0"/>
              <a:t>excellent complementary multi-wavelength coverage </a:t>
            </a:r>
          </a:p>
          <a:p>
            <a:r>
              <a:rPr lang="en-US" dirty="0" smtClean="0"/>
              <a:t>3 independent fields to beat cosmic variance</a:t>
            </a:r>
          </a:p>
          <a:p>
            <a:r>
              <a:rPr lang="en-US" dirty="0" smtClean="0"/>
              <a:t>Total area surveyed = 200 </a:t>
            </a:r>
            <a:r>
              <a:rPr lang="en-US" dirty="0" err="1" smtClean="0"/>
              <a:t>arcmin</a:t>
            </a:r>
            <a:r>
              <a:rPr lang="en-US" dirty="0" smtClean="0"/>
              <a:t>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30759" y="6469476"/>
            <a:ext cx="161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GOODS-SOUTH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86" y="588380"/>
            <a:ext cx="6030341" cy="2393723"/>
          </a:xfrm>
          <a:prstGeom prst="rect">
            <a:avLst/>
          </a:prstGeom>
          <a:solidFill>
            <a:srgbClr val="FF6600"/>
          </a:solidFill>
          <a:ln>
            <a:solidFill>
              <a:srgbClr val="00009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479667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prova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76" y="1542952"/>
            <a:ext cx="3275151" cy="881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539503" y="1674766"/>
            <a:ext cx="2940671" cy="707886"/>
          </a:xfrm>
          <a:prstGeom prst="rect">
            <a:avLst/>
          </a:prstGeom>
          <a:solidFill>
            <a:srgbClr val="91919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Z ~7 </a:t>
            </a:r>
            <a:r>
              <a:rPr lang="en-US" sz="2000" b="1" dirty="0" smtClean="0"/>
              <a:t>LBG</a:t>
            </a:r>
          </a:p>
          <a:p>
            <a:endParaRPr lang="en-US" sz="2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04" y="0"/>
            <a:ext cx="529936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8321" y="3305174"/>
            <a:ext cx="52150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LYMAN BREAK </a:t>
            </a:r>
            <a:r>
              <a:rPr lang="en-US" dirty="0"/>
              <a:t>GALAXY AT Z ~7 </a:t>
            </a:r>
            <a:r>
              <a:rPr lang="en-US" dirty="0" smtClean="0"/>
              <a:t>WILL HAVE A SHARP</a:t>
            </a:r>
          </a:p>
          <a:p>
            <a:r>
              <a:rPr lang="en-US" dirty="0" smtClean="0"/>
              <a:t>DROP IN COLOR BETWEEN THE Z AND Y BAND </a:t>
            </a:r>
          </a:p>
          <a:p>
            <a:r>
              <a:rPr lang="en-US" dirty="0" smtClean="0"/>
              <a:t>(ALSO CALLED Z-DROPOUTS)</a:t>
            </a:r>
          </a:p>
          <a:p>
            <a:r>
              <a:rPr lang="en-US" dirty="0" smtClean="0"/>
              <a:t>IF WE PLOT ITS COLORS IN  A Z-Y  VS   Y-K  (OR Y-J) </a:t>
            </a:r>
          </a:p>
          <a:p>
            <a:r>
              <a:rPr lang="en-US" dirty="0" smtClean="0"/>
              <a:t>DIAGRAM</a:t>
            </a:r>
            <a:r>
              <a:rPr lang="en-US" dirty="0"/>
              <a:t> </a:t>
            </a:r>
            <a:r>
              <a:rPr lang="en-US" dirty="0" smtClean="0"/>
              <a:t>IT WILL OCCUPY A VERY DISTINC REGION</a:t>
            </a:r>
          </a:p>
          <a:p>
            <a:r>
              <a:rPr lang="en-US" dirty="0" smtClean="0"/>
              <a:t> AND WILL BE EASILY DISTINGUISHED FROM ALL </a:t>
            </a:r>
          </a:p>
          <a:p>
            <a:r>
              <a:rPr lang="en-US" dirty="0" smtClean="0"/>
              <a:t>OTHER LOWER REDSHIFT  GALAXIES AND STARS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250633" y="150404"/>
            <a:ext cx="730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pitals"/>
                <a:cs typeface="Capitals"/>
              </a:rPr>
              <a:t>Selection of Lyman break galaxies at z=7</a:t>
            </a:r>
            <a:endParaRPr lang="en-US" sz="2400" dirty="0">
              <a:solidFill>
                <a:srgbClr val="FF0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p14="http://schemas.microsoft.com/office/powerpoint/2010/main" val="33198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752</TotalTime>
  <Words>2106</Words>
  <Application>Microsoft Macintosh PowerPoint</Application>
  <PresentationFormat>On-screen Show (4:3)</PresentationFormat>
  <Paragraphs>220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Theme</vt:lpstr>
      <vt:lpstr>PROBING THE END OF THE REIONIZATION EPOCH WITH THE MOST DISTANT GALAXIES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INAF-OAR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EWASS</dc:title>
  <dc:creator> Laura  Pentericci</dc:creator>
  <cp:lastModifiedBy> Laura  Pentericci</cp:lastModifiedBy>
  <cp:revision>48</cp:revision>
  <dcterms:created xsi:type="dcterms:W3CDTF">2012-06-28T09:27:39Z</dcterms:created>
  <dcterms:modified xsi:type="dcterms:W3CDTF">2012-07-02T10:55:44Z</dcterms:modified>
</cp:coreProperties>
</file>