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Default Extension="vml" ContentType="application/vnd.openxmlformats-officedocument.vmlDrawing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notesSlides/notesSlide20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Default Extension="gif" ContentType="image/gif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6" r:id="rId1"/>
    <p:sldMasterId id="2147483678" r:id="rId2"/>
  </p:sldMasterIdLst>
  <p:notesMasterIdLst>
    <p:notesMasterId r:id="rId38"/>
  </p:notesMasterIdLst>
  <p:sldIdLst>
    <p:sldId id="299" r:id="rId3"/>
    <p:sldId id="284" r:id="rId4"/>
    <p:sldId id="301" r:id="rId5"/>
    <p:sldId id="302" r:id="rId6"/>
    <p:sldId id="261" r:id="rId7"/>
    <p:sldId id="262" r:id="rId8"/>
    <p:sldId id="303" r:id="rId9"/>
    <p:sldId id="304" r:id="rId10"/>
    <p:sldId id="277" r:id="rId11"/>
    <p:sldId id="266" r:id="rId12"/>
    <p:sldId id="305" r:id="rId13"/>
    <p:sldId id="264" r:id="rId14"/>
    <p:sldId id="306" r:id="rId15"/>
    <p:sldId id="268" r:id="rId16"/>
    <p:sldId id="307" r:id="rId17"/>
    <p:sldId id="272" r:id="rId18"/>
    <p:sldId id="308" r:id="rId19"/>
    <p:sldId id="309" r:id="rId20"/>
    <p:sldId id="317" r:id="rId21"/>
    <p:sldId id="318" r:id="rId22"/>
    <p:sldId id="319" r:id="rId23"/>
    <p:sldId id="320" r:id="rId24"/>
    <p:sldId id="321" r:id="rId25"/>
    <p:sldId id="323" r:id="rId26"/>
    <p:sldId id="289" r:id="rId27"/>
    <p:sldId id="281" r:id="rId28"/>
    <p:sldId id="286" r:id="rId29"/>
    <p:sldId id="287" r:id="rId30"/>
    <p:sldId id="288" r:id="rId31"/>
    <p:sldId id="322" r:id="rId32"/>
    <p:sldId id="293" r:id="rId33"/>
    <p:sldId id="324" r:id="rId34"/>
    <p:sldId id="300" r:id="rId35"/>
    <p:sldId id="297" r:id="rId36"/>
    <p:sldId id="28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2905" autoAdjust="0"/>
    <p:restoredTop sz="92809" autoAdjust="0"/>
  </p:normalViewPr>
  <p:slideViewPr>
    <p:cSldViewPr>
      <p:cViewPr varScale="1">
        <p:scale>
          <a:sx n="109" d="100"/>
          <a:sy n="109" d="100"/>
        </p:scale>
        <p:origin x="-4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-2792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76DD8-65A8-6F47-8923-0051D2FE3229}" type="datetimeFigureOut">
              <a:rPr lang="en-US" smtClean="0"/>
              <a:pPr/>
              <a:t>8/29/11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DC3FD-DD03-7C48-80AB-354DE65CA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61143-1F22-9745-BF26-B712717C0A12}" type="slidenum">
              <a:rPr lang="en-AU" smtClean="0"/>
              <a:pPr/>
              <a:t>2</a:t>
            </a:fld>
            <a:endParaRPr lang="en-A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19A3D7-5033-D548-BF1E-0BB2F5CD6D0F}" type="slidenum">
              <a:rPr lang="en-AU" smtClean="0"/>
              <a:pPr/>
              <a:t>13</a:t>
            </a:fld>
            <a:endParaRPr lang="en-A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DC3FD-DD03-7C48-80AB-354DE65CADF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10CE15-770F-2F47-8077-8FEA974B7A69}" type="slidenum">
              <a:rPr lang="en-GB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DC3FD-DD03-7C48-80AB-354DE65CADF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09E015-BA5C-BE47-BD6A-6D56696049A3}" type="slidenum">
              <a:rPr lang="en-AU" smtClean="0"/>
              <a:pPr/>
              <a:t>17</a:t>
            </a:fld>
            <a:endParaRPr lang="en-A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09E015-BA5C-BE47-BD6A-6D56696049A3}" type="slidenum">
              <a:rPr lang="en-AU" smtClean="0"/>
              <a:pPr/>
              <a:t>18</a:t>
            </a:fld>
            <a:endParaRPr lang="en-A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DDC3FB-2530-1C43-8713-D106AAF17C51}" type="slidenum">
              <a:rPr lang="en-AU" smtClean="0"/>
              <a:pPr/>
              <a:t>19</a:t>
            </a:fld>
            <a:endParaRPr lang="en-A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C96553-568A-554A-9AF4-E1C1DAF8C2CF}" type="slidenum">
              <a:rPr lang="en-AU" smtClean="0"/>
              <a:pPr/>
              <a:t>20</a:t>
            </a:fld>
            <a:endParaRPr lang="en-A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3D2511-16AF-7C48-945E-2E4E1E4153C7}" type="slidenum">
              <a:rPr lang="en-AU" smtClean="0"/>
              <a:pPr/>
              <a:t>21</a:t>
            </a:fld>
            <a:endParaRPr lang="en-A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43CE2F-5A94-834C-BB36-5EDE97CE75CA}" type="slidenum">
              <a:rPr lang="en-AU" smtClean="0"/>
              <a:pPr/>
              <a:t>22</a:t>
            </a:fld>
            <a:endParaRPr lang="en-A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7A4219-A12B-514D-A475-200BB15E8217}" type="slidenum">
              <a:rPr lang="en-AU" smtClean="0"/>
              <a:pPr/>
              <a:t>5</a:t>
            </a:fld>
            <a:endParaRPr lang="en-A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42B9D2-ABC0-D646-B674-9A0A4FA08589}" type="slidenum">
              <a:rPr lang="en-AU" smtClean="0"/>
              <a:pPr/>
              <a:t>23</a:t>
            </a:fld>
            <a:endParaRPr lang="en-A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5FE2F8-49C7-B749-BFEA-FFA60FEA199A}" type="slidenum">
              <a:rPr lang="en-AU" smtClean="0"/>
              <a:pPr/>
              <a:t>25</a:t>
            </a:fld>
            <a:endParaRPr lang="en-A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0D925C-C26B-E04A-BF5E-9503EA337B9E}" type="slidenum">
              <a:rPr lang="en-AU" smtClean="0"/>
              <a:pPr/>
              <a:t>26</a:t>
            </a:fld>
            <a:endParaRPr lang="en-A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B65ACA-78E1-DC43-A5CC-A5505987E880}" type="slidenum">
              <a:rPr lang="en-AU" smtClean="0"/>
              <a:pPr/>
              <a:t>27</a:t>
            </a:fld>
            <a:endParaRPr lang="en-A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842786-4F49-0244-9054-3D0AEE1C2622}" type="slidenum">
              <a:rPr lang="en-AU" smtClean="0"/>
              <a:pPr/>
              <a:t>28</a:t>
            </a:fld>
            <a:endParaRPr lang="en-A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5FE2F8-49C7-B749-BFEA-FFA60FEA199A}" type="slidenum">
              <a:rPr lang="en-AU" smtClean="0"/>
              <a:pPr/>
              <a:t>29</a:t>
            </a:fld>
            <a:endParaRPr lang="en-A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2C16CA-6FFD-BE45-A216-91512F40A815}" type="slidenum">
              <a:rPr lang="en-AU" smtClean="0"/>
              <a:pPr/>
              <a:t>30</a:t>
            </a:fld>
            <a:endParaRPr lang="en-A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FAF962-36CC-444B-8E84-8AD914E9BB74}" type="slidenum">
              <a:rPr lang="en-AU" smtClean="0"/>
              <a:pPr/>
              <a:t>31</a:t>
            </a:fld>
            <a:endParaRPr lang="en-A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B474B3-C29C-401D-9FBB-EE8BB19F9AE0}" type="slidenum">
              <a:rPr lang="en-GB"/>
              <a:pPr/>
              <a:t>34</a:t>
            </a:fld>
            <a:endParaRPr lang="en-GB"/>
          </a:p>
        </p:txBody>
      </p:sp>
      <p:sp>
        <p:nvSpPr>
          <p:cNvPr id="17410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lIns="91432" tIns="45716" rIns="91432" bIns="45716" anchor="b"/>
          <a:lstStyle/>
          <a:p>
            <a:pPr algn="r" defTabSz="455573"/>
            <a:fld id="{9915DCB8-5DE4-4E7C-A476-DD8C1DDA68C7}" type="slidenum">
              <a:rPr lang="en-US" sz="1200">
                <a:latin typeface="Calibri" pitchFamily="-65" charset="0"/>
                <a:ea typeface="ＭＳ Ｐゴシック" pitchFamily="-65" charset="-128"/>
              </a:rPr>
              <a:pPr algn="r" defTabSz="455573"/>
              <a:t>34</a:t>
            </a:fld>
            <a:endParaRPr lang="en-US" sz="1200" dirty="0">
              <a:latin typeface="Calibri" pitchFamily="-65" charset="0"/>
              <a:ea typeface="ＭＳ Ｐゴシック" pitchFamily="-65" charset="-128"/>
            </a:endParaRPr>
          </a:p>
        </p:txBody>
      </p:sp>
      <p:sp>
        <p:nvSpPr>
          <p:cNvPr id="1751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658" tIns="44829" rIns="89658" bIns="44829"/>
          <a:lstStyle/>
          <a:p>
            <a:pPr marL="0" marR="0" indent="0" algn="l" defTabSz="455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DC3FD-DD03-7C48-80AB-354DE65CADF6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A57182-5131-2A41-B3DD-03D2AE7E6BA6}" type="slidenum">
              <a:rPr lang="en-AU" smtClean="0"/>
              <a:pPr/>
              <a:t>6</a:t>
            </a:fld>
            <a:endParaRPr lang="en-A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8862DE-E583-CB40-B854-B26EABDEE159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09E015-BA5C-BE47-BD6A-6D56696049A3}" type="slidenum">
              <a:rPr lang="en-AU" smtClean="0"/>
              <a:pPr/>
              <a:t>8</a:t>
            </a:fld>
            <a:endParaRPr lang="en-A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DC3FD-DD03-7C48-80AB-354DE65CADF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DC3FD-DD03-7C48-80AB-354DE65CADF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ionisation</a:t>
            </a:r>
            <a:r>
              <a:rPr lang="en-US" dirty="0" smtClean="0">
                <a:solidFill>
                  <a:srgbClr val="000000"/>
                </a:solidFill>
              </a:rPr>
              <a:t> sources: dwarf galaxies; giant galaxies; UL</a:t>
            </a:r>
            <a:r>
              <a:rPr lang="en-US" baseline="0" dirty="0" smtClean="0">
                <a:solidFill>
                  <a:srgbClr val="000000"/>
                </a:solidFill>
              </a:rPr>
              <a:t> X-ray sources; Pop III stars; </a:t>
            </a:r>
            <a:r>
              <a:rPr lang="en-US" baseline="0" dirty="0" err="1" smtClean="0">
                <a:solidFill>
                  <a:srgbClr val="000000"/>
                </a:solidFill>
              </a:rPr>
              <a:t>AGNs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09E015-BA5C-BE47-BD6A-6D56696049A3}" type="slidenum">
              <a:rPr lang="en-AU" smtClean="0"/>
              <a:pPr/>
              <a:t>11</a:t>
            </a:fld>
            <a:endParaRPr lang="en-A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9A18-AD32-6F4A-95F4-B51206F9EE5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gif"/><Relationship Id="rId9" Type="http://schemas.openxmlformats.org/officeDocument/2006/relationships/image" Target="../media/image10.jpeg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A PP-Fro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-40030"/>
            <a:ext cx="9152759" cy="690697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3717032"/>
            <a:ext cx="4572000" cy="114300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738438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8/29/11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9679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8/29/11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32565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Intro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0050" y="401638"/>
            <a:ext cx="4171950" cy="541337"/>
          </a:xfrm>
        </p:spPr>
        <p:txBody>
          <a:bodyPr>
            <a:noAutofit/>
          </a:bodyPr>
          <a:lstStyle>
            <a:lvl1pPr>
              <a:defRPr sz="4400" cap="all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&lt;UNITE.&gt;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0050" y="1066799"/>
            <a:ext cx="3514725" cy="2434504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4400" b="1" spc="-50" baseline="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&lt;Arial 44pt Bold.&gt;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0174" y="419096"/>
            <a:ext cx="204787" cy="119063"/>
          </a:xfrm>
        </p:spPr>
        <p:txBody>
          <a:bodyPr vert="horz" lIns="0" tIns="0" rIns="0" bIns="0" rtlCol="0" anchor="ctr" anchorCtr="0"/>
          <a:lstStyle>
            <a:lvl1pPr algn="l">
              <a:def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66F04C89-32EC-434C-9AD2-1E2246D799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262955" y="422278"/>
            <a:ext cx="554830" cy="119063"/>
          </a:xfr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buFontTx/>
              <a:buNone/>
              <a:defRPr lang="en-US" sz="900" kern="1200" baseline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&lt;Sec #.&gt;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400050" y="3609975"/>
            <a:ext cx="4171950" cy="1862138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&lt;Description&gt;</a:t>
            </a:r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00049" y="6206841"/>
            <a:ext cx="1872095" cy="151542"/>
          </a:xfrm>
        </p:spPr>
        <p:txBody>
          <a:bodyPr vert="horz" lIns="0" tIns="0" rIns="0" bIns="0" rtlCol="0" anchor="b" anchorCtr="0"/>
          <a:lstStyle>
            <a:lvl1pPr marL="0" indent="0" algn="l" defTabSz="914400" rtl="0" eaLnBrk="1" latinLnBrk="0" hangingPunct="1">
              <a:buFontTx/>
              <a:buNone/>
              <a:defRPr lang="en-US" sz="950" b="1" kern="1200" baseline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&lt;Title&gt;</a:t>
            </a:r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00050" y="6411503"/>
            <a:ext cx="1858241" cy="238683"/>
          </a:xfrm>
        </p:spPr>
        <p:txBody>
          <a:bodyPr vert="horz" lIns="0" tIns="0" rIns="0" bIns="0" rtlCol="0" anchor="t" anchorCtr="0"/>
          <a:lstStyle>
            <a:lvl1pPr marL="0" indent="0" algn="l" defTabSz="914400" rtl="0" eaLnBrk="1" latinLnBrk="0" hangingPunct="1">
              <a:buFontTx/>
              <a:buNone/>
              <a:defRPr lang="en-US" sz="950" b="0" kern="1200" baseline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&lt;Description Author. &lt;01.01.11&gt;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0050" y="401638"/>
            <a:ext cx="4171950" cy="541337"/>
          </a:xfrm>
        </p:spPr>
        <p:txBody>
          <a:bodyPr>
            <a:noAutofit/>
          </a:bodyPr>
          <a:lstStyle>
            <a:lvl1pPr>
              <a:defRPr sz="440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&lt;Title&gt;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0050" y="1228725"/>
            <a:ext cx="4171950" cy="184308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800" b="1" spc="-50" baseline="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&lt;Arial 28pt Bold.&gt;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0174" y="419096"/>
            <a:ext cx="204787" cy="119063"/>
          </a:xfrm>
        </p:spPr>
        <p:txBody>
          <a:bodyPr vert="horz" lIns="0" tIns="0" rIns="0" bIns="0" rtlCol="0" anchor="ctr" anchorCtr="0"/>
          <a:lstStyle>
            <a:lvl1pPr algn="l">
              <a:def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66F04C89-32EC-434C-9AD2-1E2246D799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262955" y="422278"/>
            <a:ext cx="554830" cy="119063"/>
          </a:xfr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buFontTx/>
              <a:buNone/>
              <a:defRPr lang="en-US" sz="900" kern="1200" baseline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&lt;Sec #.&gt;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400050" y="3281362"/>
            <a:ext cx="4171950" cy="253365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200" b="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&lt;enter copy here&gt;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00049" y="6206841"/>
            <a:ext cx="1872095" cy="151542"/>
          </a:xfrm>
        </p:spPr>
        <p:txBody>
          <a:bodyPr vert="horz" lIns="0" tIns="0" rIns="0" bIns="0" rtlCol="0" anchor="b" anchorCtr="0"/>
          <a:lstStyle>
            <a:lvl1pPr marL="0" indent="0" algn="l" defTabSz="914400" rtl="0" eaLnBrk="1" latinLnBrk="0" hangingPunct="1">
              <a:buFontTx/>
              <a:buNone/>
              <a:defRPr lang="en-US" sz="950" b="1" kern="1200" baseline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&lt;Title&gt;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00050" y="6411503"/>
            <a:ext cx="1858241" cy="238683"/>
          </a:xfrm>
        </p:spPr>
        <p:txBody>
          <a:bodyPr vert="horz" lIns="0" tIns="0" rIns="0" bIns="0" rtlCol="0" anchor="t" anchorCtr="0"/>
          <a:lstStyle>
            <a:lvl1pPr marL="0" indent="0" algn="l" defTabSz="914400" rtl="0" eaLnBrk="1" latinLnBrk="0" hangingPunct="1">
              <a:buFontTx/>
              <a:buNone/>
              <a:defRPr lang="en-US" sz="950" b="0" kern="1200" baseline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&lt;Description Author. &lt;01.01.11&gt;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0049" y="398462"/>
            <a:ext cx="7247659" cy="54364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&lt;Contents&gt;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562100"/>
            <a:ext cx="4171950" cy="4370388"/>
          </a:xfrm>
        </p:spPr>
        <p:txBody>
          <a:bodyPr lIns="0" tIns="0" rIns="0" bIns="0">
            <a:normAutofit/>
          </a:bodyPr>
          <a:lstStyle>
            <a:lvl1pPr marL="342900" indent="-342900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 sz="1600" b="1">
                <a:solidFill>
                  <a:schemeClr val="accent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800"/>
            </a:lvl2pPr>
            <a:lvl3pPr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spcBef>
                <a:spcPts val="0"/>
              </a:spcBef>
              <a:spcAft>
                <a:spcPts val="600"/>
              </a:spcAft>
              <a:defRPr sz="1800"/>
            </a:lvl4pPr>
            <a:lvl5pPr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 smtClean="0"/>
              <a:t>&lt;enter copy here&gt;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0174" y="419096"/>
            <a:ext cx="204787" cy="119063"/>
          </a:xfrm>
        </p:spPr>
        <p:txBody>
          <a:bodyPr vert="horz" lIns="0" tIns="0" rIns="0" bIns="0" rtlCol="0" anchor="ctr" anchorCtr="0"/>
          <a:lstStyle>
            <a:lvl1pPr algn="l">
              <a:def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66F04C89-32EC-434C-9AD2-1E2246D799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262955" y="422278"/>
            <a:ext cx="554830" cy="119063"/>
          </a:xfr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buFontTx/>
              <a:buNone/>
              <a:defRPr lang="en-US" sz="900" kern="1200" baseline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&lt;Sec #.&gt;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00049" y="6206841"/>
            <a:ext cx="1872095" cy="151542"/>
          </a:xfrm>
        </p:spPr>
        <p:txBody>
          <a:bodyPr vert="horz" lIns="0" tIns="0" rIns="0" bIns="0" rtlCol="0" anchor="b" anchorCtr="0"/>
          <a:lstStyle>
            <a:lvl1pPr marL="0" indent="0" algn="l" defTabSz="914400" rtl="0" eaLnBrk="1" latinLnBrk="0" hangingPunct="1">
              <a:buFontTx/>
              <a:buNone/>
              <a:defRPr lang="en-US" sz="950" b="1" kern="1200" baseline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&lt;Title&gt;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00050" y="6411503"/>
            <a:ext cx="1858241" cy="238683"/>
          </a:xfrm>
        </p:spPr>
        <p:txBody>
          <a:bodyPr vert="horz" lIns="0" tIns="0" rIns="0" bIns="0" rtlCol="0" anchor="t" anchorCtr="0"/>
          <a:lstStyle>
            <a:lvl1pPr marL="0" indent="0" algn="l" defTabSz="914400" rtl="0" eaLnBrk="1" latinLnBrk="0" hangingPunct="1">
              <a:buFontTx/>
              <a:buNone/>
              <a:defRPr lang="en-US" sz="950" b="0" kern="1200" baseline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&lt;Description Author. &lt;01.01.11&gt;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00050" y="982953"/>
            <a:ext cx="7246938" cy="464847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tabLst>
                <a:tab pos="2868613" algn="l"/>
              </a:tabLst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&lt;Description&gt;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General content and photo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0049" y="398462"/>
            <a:ext cx="7247659" cy="54364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&lt;Heading&gt;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562100"/>
            <a:ext cx="4171950" cy="4370388"/>
          </a:xfrm>
        </p:spPr>
        <p:txBody>
          <a:bodyPr lIns="0" tIns="0" rIns="0" bIns="0">
            <a:normAutofit/>
          </a:bodyPr>
          <a:lstStyle>
            <a:lvl1pPr>
              <a:spcBef>
                <a:spcPts val="0"/>
              </a:spcBef>
              <a:spcAft>
                <a:spcPts val="800"/>
              </a:spcAft>
              <a:defRPr sz="1600">
                <a:solidFill>
                  <a:schemeClr val="accent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800"/>
            </a:lvl2pPr>
            <a:lvl3pPr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spcBef>
                <a:spcPts val="0"/>
              </a:spcBef>
              <a:spcAft>
                <a:spcPts val="600"/>
              </a:spcAft>
              <a:defRPr sz="1800"/>
            </a:lvl4pPr>
            <a:lvl5pPr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 smtClean="0"/>
              <a:t>&lt;enter copy here&gt;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0174" y="419096"/>
            <a:ext cx="204787" cy="119063"/>
          </a:xfrm>
        </p:spPr>
        <p:txBody>
          <a:bodyPr vert="horz" lIns="0" tIns="0" rIns="0" bIns="0" rtlCol="0" anchor="ctr" anchorCtr="0"/>
          <a:lstStyle>
            <a:lvl1pPr algn="l">
              <a:def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66F04C89-32EC-434C-9AD2-1E2246D799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262955" y="422278"/>
            <a:ext cx="554830" cy="119063"/>
          </a:xfr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buFontTx/>
              <a:buNone/>
              <a:defRPr lang="en-US" sz="900" kern="1200" baseline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&lt;Sec #.&gt;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00049" y="6206841"/>
            <a:ext cx="1872095" cy="151542"/>
          </a:xfrm>
        </p:spPr>
        <p:txBody>
          <a:bodyPr vert="horz" lIns="0" tIns="0" rIns="0" bIns="0" rtlCol="0" anchor="b" anchorCtr="0"/>
          <a:lstStyle>
            <a:lvl1pPr marL="0" indent="0" algn="l" defTabSz="914400" rtl="0" eaLnBrk="1" latinLnBrk="0" hangingPunct="1">
              <a:buFontTx/>
              <a:buNone/>
              <a:defRPr lang="en-US" sz="950" b="1" kern="1200" baseline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&lt;Title&gt;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00050" y="6411503"/>
            <a:ext cx="1858241" cy="238683"/>
          </a:xfrm>
        </p:spPr>
        <p:txBody>
          <a:bodyPr vert="horz" lIns="0" tIns="0" rIns="0" bIns="0" rtlCol="0" anchor="t" anchorCtr="0"/>
          <a:lstStyle>
            <a:lvl1pPr marL="0" indent="0" algn="l" defTabSz="914400" rtl="0" eaLnBrk="1" latinLnBrk="0" hangingPunct="1">
              <a:buFontTx/>
              <a:buNone/>
              <a:defRPr lang="en-US" sz="950" b="0" kern="1200" baseline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&lt;Description Author. &lt;01.01.11&gt;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5430838" y="1592985"/>
            <a:ext cx="3381375" cy="3352800"/>
          </a:xfrm>
          <a:ln w="12700">
            <a:solidFill>
              <a:schemeClr val="bg1"/>
            </a:solidFill>
          </a:ln>
        </p:spPr>
        <p:txBody>
          <a:bodyPr/>
          <a:lstStyle>
            <a:lvl1pPr>
              <a:defRPr>
                <a:ln w="12700">
                  <a:solidFill>
                    <a:schemeClr val="bg1"/>
                  </a:solidFill>
                </a:ln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00050" y="982953"/>
            <a:ext cx="7246938" cy="464847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&lt;Description&gt;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General content x 2 photo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0049" y="398462"/>
            <a:ext cx="7247659" cy="54364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&lt;Heading&gt;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49" y="2576945"/>
            <a:ext cx="6167005" cy="3361893"/>
          </a:xfrm>
        </p:spPr>
        <p:txBody>
          <a:bodyPr lIns="0" tIns="0" rIns="0" bIns="0">
            <a:normAutofit/>
          </a:bodyPr>
          <a:lstStyle>
            <a:lvl1pPr>
              <a:spcBef>
                <a:spcPts val="0"/>
              </a:spcBef>
              <a:spcAft>
                <a:spcPts val="800"/>
              </a:spcAft>
              <a:defRPr sz="1600"/>
            </a:lvl1pPr>
            <a:lvl2pPr>
              <a:spcBef>
                <a:spcPts val="0"/>
              </a:spcBef>
              <a:spcAft>
                <a:spcPts val="600"/>
              </a:spcAft>
              <a:defRPr sz="1800"/>
            </a:lvl2pPr>
            <a:lvl3pPr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spcBef>
                <a:spcPts val="0"/>
              </a:spcBef>
              <a:spcAft>
                <a:spcPts val="600"/>
              </a:spcAft>
              <a:defRPr sz="1800"/>
            </a:lvl4pPr>
            <a:lvl5pPr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 smtClean="0"/>
              <a:t>&lt;enter copy here&gt;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0174" y="419096"/>
            <a:ext cx="204787" cy="119063"/>
          </a:xfrm>
        </p:spPr>
        <p:txBody>
          <a:bodyPr vert="horz" lIns="0" tIns="0" rIns="0" bIns="0" rtlCol="0" anchor="ctr" anchorCtr="0"/>
          <a:lstStyle>
            <a:lvl1pPr algn="l">
              <a:def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66F04C89-32EC-434C-9AD2-1E2246D799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262955" y="422278"/>
            <a:ext cx="554830" cy="119063"/>
          </a:xfr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buFontTx/>
              <a:buNone/>
              <a:defRPr lang="en-US" sz="900" kern="1200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&lt;Sec #.&gt;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00049" y="6206841"/>
            <a:ext cx="1872095" cy="151542"/>
          </a:xfrm>
        </p:spPr>
        <p:txBody>
          <a:bodyPr vert="horz" lIns="0" tIns="0" rIns="0" bIns="0" rtlCol="0" anchor="b" anchorCtr="0"/>
          <a:lstStyle>
            <a:lvl1pPr marL="0" indent="0" algn="l" defTabSz="914400" rtl="0" eaLnBrk="1" latinLnBrk="0" hangingPunct="1">
              <a:buFontTx/>
              <a:buNone/>
              <a:defRPr lang="en-US" sz="950" b="1" kern="1200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&lt;Title&gt;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00050" y="6411503"/>
            <a:ext cx="1858241" cy="238683"/>
          </a:xfrm>
        </p:spPr>
        <p:txBody>
          <a:bodyPr vert="horz" lIns="0" tIns="0" rIns="0" bIns="0" rtlCol="0" anchor="t" anchorCtr="0"/>
          <a:lstStyle>
            <a:lvl1pPr marL="0" indent="0" algn="l" defTabSz="914400" rtl="0" eaLnBrk="1" latinLnBrk="0" hangingPunct="1">
              <a:buFontTx/>
              <a:buNone/>
              <a:defRPr lang="en-US" sz="950" b="0" kern="1200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&lt;Description Author. &lt;01.01.11&gt;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885709" y="1562100"/>
            <a:ext cx="1926504" cy="1818409"/>
          </a:xfrm>
          <a:ln w="12700">
            <a:solidFill>
              <a:schemeClr val="bg1"/>
            </a:solidFill>
          </a:ln>
        </p:spPr>
        <p:txBody>
          <a:bodyPr/>
          <a:lstStyle>
            <a:lvl1pPr>
              <a:defRPr>
                <a:ln w="12700">
                  <a:solidFill>
                    <a:schemeClr val="bg1"/>
                  </a:solidFill>
                </a:ln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00050" y="982953"/>
            <a:ext cx="7246938" cy="485629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800" b="1"/>
            </a:lvl1pPr>
          </a:lstStyle>
          <a:p>
            <a:pPr lvl="0"/>
            <a:r>
              <a:rPr lang="en-US" dirty="0" smtClean="0"/>
              <a:t>&lt;Description&gt;</a:t>
            </a:r>
            <a:endParaRPr lang="en-US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885709" y="3460173"/>
            <a:ext cx="1926504" cy="1818409"/>
          </a:xfrm>
          <a:ln w="12700">
            <a:solidFill>
              <a:schemeClr val="bg1"/>
            </a:solidFill>
          </a:ln>
        </p:spPr>
        <p:txBody>
          <a:bodyPr/>
          <a:lstStyle>
            <a:lvl1pPr>
              <a:defRPr>
                <a:ln w="12700">
                  <a:solidFill>
                    <a:schemeClr val="bg1"/>
                  </a:solidFill>
                </a:ln>
              </a:defRPr>
            </a:lvl1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00050" y="1562101"/>
            <a:ext cx="6167005" cy="90400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800"/>
              </a:spcAft>
              <a:buFontTx/>
              <a:buNone/>
              <a:defRPr sz="1600" b="1"/>
            </a:lvl1pPr>
            <a:lvl2pPr>
              <a:spcBef>
                <a:spcPts val="0"/>
              </a:spcBef>
              <a:spcAft>
                <a:spcPts val="600"/>
              </a:spcAft>
              <a:defRPr sz="1800"/>
            </a:lvl2pPr>
            <a:lvl3pPr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spcBef>
                <a:spcPts val="0"/>
              </a:spcBef>
              <a:spcAft>
                <a:spcPts val="600"/>
              </a:spcAft>
              <a:defRPr sz="1800"/>
            </a:lvl4pPr>
            <a:lvl5pPr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 smtClean="0"/>
              <a:t>&lt;enter copy here&gt;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artners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2951018" y="2230581"/>
            <a:ext cx="5874327" cy="3338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0174" y="419096"/>
            <a:ext cx="204787" cy="119063"/>
          </a:xfrm>
        </p:spPr>
        <p:txBody>
          <a:bodyPr vert="horz" lIns="0" tIns="0" rIns="0" bIns="0" rtlCol="0" anchor="ctr" anchorCtr="0"/>
          <a:lstStyle>
            <a:lvl1pPr algn="l">
              <a:def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66F04C89-32EC-434C-9AD2-1E2246D799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262955" y="422278"/>
            <a:ext cx="554830" cy="119063"/>
          </a:xfr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buFontTx/>
              <a:buNone/>
              <a:defRPr lang="en-US" sz="900" kern="1200" baseline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&lt;Sec #.&gt;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00049" y="6206841"/>
            <a:ext cx="1872095" cy="151542"/>
          </a:xfrm>
        </p:spPr>
        <p:txBody>
          <a:bodyPr vert="horz" lIns="0" tIns="0" rIns="0" bIns="0" rtlCol="0" anchor="b" anchorCtr="0"/>
          <a:lstStyle>
            <a:lvl1pPr marL="0" indent="0" algn="l" defTabSz="914400" rtl="0" eaLnBrk="1" latinLnBrk="0" hangingPunct="1">
              <a:buFontTx/>
              <a:buNone/>
              <a:defRPr lang="en-US" sz="950" b="1" kern="1200" baseline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&lt;Title&gt;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00050" y="6411503"/>
            <a:ext cx="1858241" cy="238683"/>
          </a:xfrm>
        </p:spPr>
        <p:txBody>
          <a:bodyPr vert="horz" lIns="0" tIns="0" rIns="0" bIns="0" rtlCol="0" anchor="t" anchorCtr="0"/>
          <a:lstStyle>
            <a:lvl1pPr marL="0" indent="0" algn="l" defTabSz="914400" rtl="0" eaLnBrk="1" latinLnBrk="0" hangingPunct="1">
              <a:buFontTx/>
              <a:buNone/>
              <a:defRPr lang="en-US" sz="950" b="0" kern="1200" baseline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algn="r" defTabSz="914400" rtl="0" eaLnBrk="1" latinLnBrk="0" hangingPunct="1">
              <a:buFontTx/>
              <a:buNone/>
              <a:defRPr lang="en-US" sz="95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&lt;Description Author. &lt;01.01.11&gt;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3031794" y="3082740"/>
            <a:ext cx="263758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3200" b="1" kern="1200" baseline="0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rPr>
              <a:t>Thank you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395288" y="1707870"/>
            <a:ext cx="1959723" cy="444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lvl="0" indent="0" algn="l" defTabSz="914400" rtl="0" eaLnBrk="1" latinLnBrk="0" hangingPunct="1">
              <a:spcBef>
                <a:spcPct val="20000"/>
              </a:spcBef>
              <a:buFont typeface="Calibri" pitchFamily="34" charset="0"/>
              <a:buNone/>
            </a:pPr>
            <a:endParaRPr lang="en-US" sz="1200" b="1" kern="1200" baseline="0" dirty="0" smtClean="0">
              <a:solidFill>
                <a:schemeClr val="accent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3057974" y="1707870"/>
            <a:ext cx="1959723" cy="444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lvl="0" indent="0" algn="l" defTabSz="914400" rtl="0" eaLnBrk="1" latinLnBrk="0" hangingPunct="1">
              <a:spcBef>
                <a:spcPct val="20000"/>
              </a:spcBef>
              <a:buFont typeface="Calibri" pitchFamily="34" charset="0"/>
              <a:buNone/>
            </a:pPr>
            <a:endParaRPr lang="en-US" sz="1200" b="1" kern="1200" baseline="0" dirty="0" smtClean="0">
              <a:solidFill>
                <a:schemeClr val="accent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5" name="Picture 24" descr="Uni Sydney logo.png"/>
          <p:cNvPicPr>
            <a:picLocks noChangeAspect="1"/>
          </p:cNvPicPr>
          <p:nvPr userDrawn="1"/>
        </p:nvPicPr>
        <p:blipFill>
          <a:blip r:embed="rId3" cstate="print"/>
          <a:srcRect r="4099"/>
          <a:stretch>
            <a:fillRect/>
          </a:stretch>
        </p:blipFill>
        <p:spPr>
          <a:xfrm>
            <a:off x="3060333" y="4171818"/>
            <a:ext cx="1537854" cy="635246"/>
          </a:xfrm>
          <a:prstGeom prst="rect">
            <a:avLst/>
          </a:prstGeom>
        </p:spPr>
      </p:pic>
      <p:pic>
        <p:nvPicPr>
          <p:cNvPr id="26" name="Picture 25" descr="pic05a.jpg"/>
          <p:cNvPicPr>
            <a:picLocks noChangeAspect="1"/>
          </p:cNvPicPr>
          <p:nvPr userDrawn="1"/>
        </p:nvPicPr>
        <p:blipFill>
          <a:blip r:embed="rId4" cstate="print"/>
          <a:srcRect l="44605" t="16659" b="57604"/>
          <a:stretch>
            <a:fillRect/>
          </a:stretch>
        </p:blipFill>
        <p:spPr>
          <a:xfrm>
            <a:off x="4752174" y="4241853"/>
            <a:ext cx="1953104" cy="502186"/>
          </a:xfrm>
          <a:prstGeom prst="rect">
            <a:avLst/>
          </a:prstGeom>
        </p:spPr>
      </p:pic>
      <p:pic>
        <p:nvPicPr>
          <p:cNvPr id="27" name="Picture 26" descr="UWA-L-CMYK-Block.jpg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3078" y="4243718"/>
            <a:ext cx="1849500" cy="517636"/>
          </a:xfrm>
          <a:prstGeom prst="rect">
            <a:avLst/>
          </a:prstGeom>
        </p:spPr>
      </p:pic>
      <p:pic>
        <p:nvPicPr>
          <p:cNvPr id="28" name="Picture 27" descr="logocomponents.jpg"/>
          <p:cNvPicPr>
            <a:picLocks noChangeAspect="1"/>
          </p:cNvPicPr>
          <p:nvPr userDrawn="1"/>
        </p:nvPicPr>
        <p:blipFill>
          <a:blip r:embed="rId6" cstate="print"/>
          <a:srcRect l="35222" t="34387" r="4321" b="37631"/>
          <a:stretch>
            <a:fillRect/>
          </a:stretch>
        </p:blipFill>
        <p:spPr>
          <a:xfrm>
            <a:off x="3144259" y="5050783"/>
            <a:ext cx="1427741" cy="437840"/>
          </a:xfrm>
          <a:prstGeom prst="rect">
            <a:avLst/>
          </a:prstGeom>
        </p:spPr>
      </p:pic>
      <p:pic>
        <p:nvPicPr>
          <p:cNvPr id="29" name="Picture 28" descr="swinburne_logo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5051913" y="4969726"/>
            <a:ext cx="1379813" cy="678518"/>
          </a:xfrm>
          <a:prstGeom prst="rect">
            <a:avLst/>
          </a:prstGeom>
        </p:spPr>
      </p:pic>
      <p:pic>
        <p:nvPicPr>
          <p:cNvPr id="30" name="Picture 29" descr="curtin_logo.gif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6863128" y="5185434"/>
            <a:ext cx="1789401" cy="299481"/>
          </a:xfrm>
          <a:prstGeom prst="rect">
            <a:avLst/>
          </a:prstGeom>
        </p:spPr>
      </p:pic>
      <p:pic>
        <p:nvPicPr>
          <p:cNvPr id="31" name="Picture 30" descr="ARC_inline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3034146" y="5805416"/>
            <a:ext cx="2191458" cy="596300"/>
          </a:xfrm>
          <a:prstGeom prst="rect">
            <a:avLst/>
          </a:prstGeom>
        </p:spPr>
      </p:pic>
      <p:sp>
        <p:nvSpPr>
          <p:cNvPr id="8198" name="Freeform 6"/>
          <p:cNvSpPr>
            <a:spLocks noEditPoints="1"/>
          </p:cNvSpPr>
          <p:nvPr userDrawn="1"/>
        </p:nvSpPr>
        <p:spPr bwMode="auto">
          <a:xfrm>
            <a:off x="400050" y="2720976"/>
            <a:ext cx="1433513" cy="1463675"/>
          </a:xfrm>
          <a:custGeom>
            <a:avLst/>
            <a:gdLst/>
            <a:ahLst/>
            <a:cxnLst>
              <a:cxn ang="0">
                <a:pos x="90" y="269"/>
              </a:cxn>
              <a:cxn ang="0">
                <a:pos x="101" y="277"/>
              </a:cxn>
              <a:cxn ang="0">
                <a:pos x="260" y="234"/>
              </a:cxn>
              <a:cxn ang="0">
                <a:pos x="271" y="68"/>
              </a:cxn>
              <a:cxn ang="0">
                <a:pos x="119" y="5"/>
              </a:cxn>
              <a:cxn ang="0">
                <a:pos x="105" y="8"/>
              </a:cxn>
              <a:cxn ang="0">
                <a:pos x="0" y="134"/>
              </a:cxn>
              <a:cxn ang="0">
                <a:pos x="96" y="277"/>
              </a:cxn>
              <a:cxn ang="0">
                <a:pos x="93" y="269"/>
              </a:cxn>
              <a:cxn ang="0">
                <a:pos x="99" y="269"/>
              </a:cxn>
              <a:cxn ang="0">
                <a:pos x="255" y="222"/>
              </a:cxn>
              <a:cxn ang="0">
                <a:pos x="101" y="268"/>
              </a:cxn>
              <a:cxn ang="0">
                <a:pos x="150" y="207"/>
              </a:cxn>
              <a:cxn ang="0">
                <a:pos x="234" y="196"/>
              </a:cxn>
              <a:cxn ang="0">
                <a:pos x="170" y="105"/>
              </a:cxn>
              <a:cxn ang="0">
                <a:pos x="230" y="186"/>
              </a:cxn>
              <a:cxn ang="0">
                <a:pos x="151" y="202"/>
              </a:cxn>
              <a:cxn ang="0">
                <a:pos x="167" y="99"/>
              </a:cxn>
              <a:cxn ang="0">
                <a:pos x="171" y="95"/>
              </a:cxn>
              <a:cxn ang="0">
                <a:pos x="175" y="99"/>
              </a:cxn>
              <a:cxn ang="0">
                <a:pos x="172" y="103"/>
              </a:cxn>
              <a:cxn ang="0">
                <a:pos x="231" y="193"/>
              </a:cxn>
              <a:cxn ang="0">
                <a:pos x="231" y="187"/>
              </a:cxn>
              <a:cxn ang="0">
                <a:pos x="238" y="191"/>
              </a:cxn>
              <a:cxn ang="0">
                <a:pos x="235" y="194"/>
              </a:cxn>
              <a:cxn ang="0">
                <a:pos x="234" y="195"/>
              </a:cxn>
              <a:cxn ang="0">
                <a:pos x="149" y="206"/>
              </a:cxn>
              <a:cxn ang="0">
                <a:pos x="145" y="207"/>
              </a:cxn>
              <a:cxn ang="0">
                <a:pos x="141" y="203"/>
              </a:cxn>
              <a:cxn ang="0">
                <a:pos x="144" y="199"/>
              </a:cxn>
              <a:cxn ang="0">
                <a:pos x="145" y="208"/>
              </a:cxn>
              <a:cxn ang="0">
                <a:pos x="262" y="231"/>
              </a:cxn>
              <a:cxn ang="0">
                <a:pos x="260" y="231"/>
              </a:cxn>
              <a:cxn ang="0">
                <a:pos x="256" y="224"/>
              </a:cxn>
              <a:cxn ang="0">
                <a:pos x="260" y="222"/>
              </a:cxn>
              <a:cxn ang="0">
                <a:pos x="263" y="60"/>
              </a:cxn>
              <a:cxn ang="0">
                <a:pos x="271" y="62"/>
              </a:cxn>
              <a:cxn ang="0">
                <a:pos x="266" y="67"/>
              </a:cxn>
              <a:cxn ang="0">
                <a:pos x="262" y="63"/>
              </a:cxn>
              <a:cxn ang="0">
                <a:pos x="258" y="220"/>
              </a:cxn>
              <a:cxn ang="0">
                <a:pos x="234" y="184"/>
              </a:cxn>
              <a:cxn ang="0">
                <a:pos x="177" y="99"/>
              </a:cxn>
              <a:cxn ang="0">
                <a:pos x="118" y="10"/>
              </a:cxn>
              <a:cxn ang="0">
                <a:pos x="175" y="96"/>
              </a:cxn>
              <a:cxn ang="0">
                <a:pos x="117" y="11"/>
              </a:cxn>
              <a:cxn ang="0">
                <a:pos x="112" y="2"/>
              </a:cxn>
              <a:cxn ang="0">
                <a:pos x="115" y="9"/>
              </a:cxn>
              <a:cxn ang="0">
                <a:pos x="112" y="11"/>
              </a:cxn>
              <a:cxn ang="0">
                <a:pos x="108" y="5"/>
              </a:cxn>
              <a:cxn ang="0">
                <a:pos x="114" y="13"/>
              </a:cxn>
              <a:cxn ang="0">
                <a:pos x="167" y="104"/>
              </a:cxn>
              <a:cxn ang="0">
                <a:pos x="14" y="134"/>
              </a:cxn>
              <a:cxn ang="0">
                <a:pos x="13" y="137"/>
              </a:cxn>
              <a:cxn ang="0">
                <a:pos x="99" y="266"/>
              </a:cxn>
              <a:cxn ang="0">
                <a:pos x="13" y="137"/>
              </a:cxn>
              <a:cxn ang="0">
                <a:pos x="11" y="132"/>
              </a:cxn>
              <a:cxn ang="0">
                <a:pos x="11" y="136"/>
              </a:cxn>
              <a:cxn ang="0">
                <a:pos x="6" y="138"/>
              </a:cxn>
            </a:cxnLst>
            <a:rect l="0" t="0" r="r" b="b"/>
            <a:pathLst>
              <a:path w="273" h="279">
                <a:moveTo>
                  <a:pt x="7" y="140"/>
                </a:moveTo>
                <a:cubicBezTo>
                  <a:pt x="7" y="140"/>
                  <a:pt x="7" y="140"/>
                  <a:pt x="7" y="140"/>
                </a:cubicBezTo>
                <a:cubicBezTo>
                  <a:pt x="7" y="140"/>
                  <a:pt x="7" y="140"/>
                  <a:pt x="7" y="140"/>
                </a:cubicBezTo>
                <a:cubicBezTo>
                  <a:pt x="90" y="269"/>
                  <a:pt x="90" y="269"/>
                  <a:pt x="90" y="269"/>
                </a:cubicBezTo>
                <a:cubicBezTo>
                  <a:pt x="90" y="270"/>
                  <a:pt x="89" y="271"/>
                  <a:pt x="89" y="272"/>
                </a:cubicBezTo>
                <a:cubicBezTo>
                  <a:pt x="89" y="276"/>
                  <a:pt x="92" y="279"/>
                  <a:pt x="96" y="279"/>
                </a:cubicBezTo>
                <a:cubicBezTo>
                  <a:pt x="96" y="279"/>
                  <a:pt x="96" y="279"/>
                  <a:pt x="96" y="279"/>
                </a:cubicBezTo>
                <a:cubicBezTo>
                  <a:pt x="98" y="279"/>
                  <a:pt x="100" y="278"/>
                  <a:pt x="101" y="277"/>
                </a:cubicBezTo>
                <a:cubicBezTo>
                  <a:pt x="102" y="276"/>
                  <a:pt x="103" y="275"/>
                  <a:pt x="103" y="274"/>
                </a:cubicBezTo>
                <a:cubicBezTo>
                  <a:pt x="256" y="232"/>
                  <a:pt x="256" y="232"/>
                  <a:pt x="256" y="232"/>
                </a:cubicBezTo>
                <a:cubicBezTo>
                  <a:pt x="257" y="233"/>
                  <a:pt x="258" y="234"/>
                  <a:pt x="260" y="234"/>
                </a:cubicBezTo>
                <a:cubicBezTo>
                  <a:pt x="260" y="234"/>
                  <a:pt x="260" y="234"/>
                  <a:pt x="260" y="234"/>
                </a:cubicBezTo>
                <a:cubicBezTo>
                  <a:pt x="264" y="234"/>
                  <a:pt x="267" y="231"/>
                  <a:pt x="267" y="227"/>
                </a:cubicBezTo>
                <a:cubicBezTo>
                  <a:pt x="267" y="224"/>
                  <a:pt x="266" y="222"/>
                  <a:pt x="264" y="221"/>
                </a:cubicBezTo>
                <a:cubicBezTo>
                  <a:pt x="270" y="68"/>
                  <a:pt x="270" y="68"/>
                  <a:pt x="270" y="68"/>
                </a:cubicBezTo>
                <a:cubicBezTo>
                  <a:pt x="271" y="68"/>
                  <a:pt x="271" y="68"/>
                  <a:pt x="271" y="68"/>
                </a:cubicBezTo>
                <a:cubicBezTo>
                  <a:pt x="273" y="66"/>
                  <a:pt x="273" y="65"/>
                  <a:pt x="273" y="63"/>
                </a:cubicBezTo>
                <a:cubicBezTo>
                  <a:pt x="273" y="59"/>
                  <a:pt x="270" y="56"/>
                  <a:pt x="266" y="56"/>
                </a:cubicBezTo>
                <a:cubicBezTo>
                  <a:pt x="265" y="56"/>
                  <a:pt x="264" y="56"/>
                  <a:pt x="263" y="57"/>
                </a:cubicBezTo>
                <a:cubicBezTo>
                  <a:pt x="119" y="5"/>
                  <a:pt x="119" y="5"/>
                  <a:pt x="119" y="5"/>
                </a:cubicBezTo>
                <a:cubicBezTo>
                  <a:pt x="118" y="2"/>
                  <a:pt x="115" y="0"/>
                  <a:pt x="112" y="0"/>
                </a:cubicBezTo>
                <a:cubicBezTo>
                  <a:pt x="110" y="0"/>
                  <a:pt x="108" y="0"/>
                  <a:pt x="107" y="2"/>
                </a:cubicBezTo>
                <a:cubicBezTo>
                  <a:pt x="106" y="3"/>
                  <a:pt x="105" y="5"/>
                  <a:pt x="105" y="7"/>
                </a:cubicBezTo>
                <a:cubicBezTo>
                  <a:pt x="105" y="7"/>
                  <a:pt x="105" y="8"/>
                  <a:pt x="105" y="8"/>
                </a:cubicBezTo>
                <a:cubicBezTo>
                  <a:pt x="9" y="127"/>
                  <a:pt x="9" y="127"/>
                  <a:pt x="9" y="127"/>
                </a:cubicBezTo>
                <a:cubicBezTo>
                  <a:pt x="8" y="127"/>
                  <a:pt x="8" y="127"/>
                  <a:pt x="7" y="127"/>
                </a:cubicBezTo>
                <a:cubicBezTo>
                  <a:pt x="5" y="127"/>
                  <a:pt x="4" y="127"/>
                  <a:pt x="2" y="129"/>
                </a:cubicBezTo>
                <a:cubicBezTo>
                  <a:pt x="1" y="130"/>
                  <a:pt x="0" y="132"/>
                  <a:pt x="0" y="134"/>
                </a:cubicBezTo>
                <a:cubicBezTo>
                  <a:pt x="0" y="137"/>
                  <a:pt x="3" y="140"/>
                  <a:pt x="7" y="140"/>
                </a:cubicBezTo>
                <a:moveTo>
                  <a:pt x="100" y="275"/>
                </a:moveTo>
                <a:cubicBezTo>
                  <a:pt x="100" y="275"/>
                  <a:pt x="100" y="275"/>
                  <a:pt x="99" y="275"/>
                </a:cubicBezTo>
                <a:cubicBezTo>
                  <a:pt x="99" y="276"/>
                  <a:pt x="97" y="277"/>
                  <a:pt x="96" y="277"/>
                </a:cubicBezTo>
                <a:cubicBezTo>
                  <a:pt x="96" y="277"/>
                  <a:pt x="96" y="277"/>
                  <a:pt x="96" y="277"/>
                </a:cubicBezTo>
                <a:cubicBezTo>
                  <a:pt x="94" y="277"/>
                  <a:pt x="92" y="275"/>
                  <a:pt x="92" y="272"/>
                </a:cubicBezTo>
                <a:cubicBezTo>
                  <a:pt x="92" y="272"/>
                  <a:pt x="92" y="272"/>
                  <a:pt x="92" y="271"/>
                </a:cubicBezTo>
                <a:cubicBezTo>
                  <a:pt x="92" y="270"/>
                  <a:pt x="92" y="270"/>
                  <a:pt x="93" y="269"/>
                </a:cubicBezTo>
                <a:cubicBezTo>
                  <a:pt x="94" y="268"/>
                  <a:pt x="95" y="268"/>
                  <a:pt x="96" y="268"/>
                </a:cubicBezTo>
                <a:cubicBezTo>
                  <a:pt x="96" y="268"/>
                  <a:pt x="96" y="268"/>
                  <a:pt x="96" y="268"/>
                </a:cubicBezTo>
                <a:cubicBezTo>
                  <a:pt x="97" y="268"/>
                  <a:pt x="97" y="268"/>
                  <a:pt x="97" y="268"/>
                </a:cubicBezTo>
                <a:cubicBezTo>
                  <a:pt x="98" y="268"/>
                  <a:pt x="99" y="268"/>
                  <a:pt x="99" y="269"/>
                </a:cubicBezTo>
                <a:cubicBezTo>
                  <a:pt x="100" y="269"/>
                  <a:pt x="100" y="269"/>
                  <a:pt x="100" y="270"/>
                </a:cubicBezTo>
                <a:cubicBezTo>
                  <a:pt x="100" y="270"/>
                  <a:pt x="101" y="271"/>
                  <a:pt x="101" y="272"/>
                </a:cubicBezTo>
                <a:cubicBezTo>
                  <a:pt x="101" y="273"/>
                  <a:pt x="100" y="274"/>
                  <a:pt x="100" y="275"/>
                </a:cubicBezTo>
                <a:moveTo>
                  <a:pt x="255" y="222"/>
                </a:moveTo>
                <a:cubicBezTo>
                  <a:pt x="254" y="223"/>
                  <a:pt x="253" y="225"/>
                  <a:pt x="253" y="227"/>
                </a:cubicBezTo>
                <a:cubicBezTo>
                  <a:pt x="253" y="227"/>
                  <a:pt x="253" y="227"/>
                  <a:pt x="253" y="227"/>
                </a:cubicBezTo>
                <a:cubicBezTo>
                  <a:pt x="102" y="268"/>
                  <a:pt x="102" y="268"/>
                  <a:pt x="102" y="268"/>
                </a:cubicBezTo>
                <a:cubicBezTo>
                  <a:pt x="102" y="268"/>
                  <a:pt x="102" y="268"/>
                  <a:pt x="101" y="268"/>
                </a:cubicBezTo>
                <a:cubicBezTo>
                  <a:pt x="110" y="256"/>
                  <a:pt x="131" y="228"/>
                  <a:pt x="144" y="209"/>
                </a:cubicBezTo>
                <a:cubicBezTo>
                  <a:pt x="145" y="209"/>
                  <a:pt x="145" y="209"/>
                  <a:pt x="145" y="209"/>
                </a:cubicBezTo>
                <a:cubicBezTo>
                  <a:pt x="145" y="209"/>
                  <a:pt x="145" y="209"/>
                  <a:pt x="145" y="209"/>
                </a:cubicBezTo>
                <a:cubicBezTo>
                  <a:pt x="147" y="209"/>
                  <a:pt x="148" y="208"/>
                  <a:pt x="150" y="207"/>
                </a:cubicBezTo>
                <a:cubicBezTo>
                  <a:pt x="150" y="207"/>
                  <a:pt x="150" y="206"/>
                  <a:pt x="151" y="206"/>
                </a:cubicBezTo>
                <a:cubicBezTo>
                  <a:pt x="167" y="203"/>
                  <a:pt x="212" y="196"/>
                  <a:pt x="229" y="193"/>
                </a:cubicBezTo>
                <a:cubicBezTo>
                  <a:pt x="230" y="195"/>
                  <a:pt x="232" y="196"/>
                  <a:pt x="234" y="196"/>
                </a:cubicBezTo>
                <a:cubicBezTo>
                  <a:pt x="234" y="196"/>
                  <a:pt x="234" y="196"/>
                  <a:pt x="234" y="196"/>
                </a:cubicBezTo>
                <a:cubicBezTo>
                  <a:pt x="235" y="196"/>
                  <a:pt x="236" y="196"/>
                  <a:pt x="236" y="195"/>
                </a:cubicBezTo>
                <a:cubicBezTo>
                  <a:pt x="255" y="222"/>
                  <a:pt x="255" y="222"/>
                  <a:pt x="255" y="222"/>
                </a:cubicBezTo>
                <a:cubicBezTo>
                  <a:pt x="255" y="222"/>
                  <a:pt x="255" y="222"/>
                  <a:pt x="255" y="222"/>
                </a:cubicBezTo>
                <a:moveTo>
                  <a:pt x="170" y="105"/>
                </a:moveTo>
                <a:cubicBezTo>
                  <a:pt x="170" y="105"/>
                  <a:pt x="170" y="105"/>
                  <a:pt x="171" y="105"/>
                </a:cubicBezTo>
                <a:cubicBezTo>
                  <a:pt x="171" y="105"/>
                  <a:pt x="171" y="105"/>
                  <a:pt x="171" y="105"/>
                </a:cubicBezTo>
                <a:cubicBezTo>
                  <a:pt x="172" y="105"/>
                  <a:pt x="173" y="105"/>
                  <a:pt x="173" y="105"/>
                </a:cubicBezTo>
                <a:cubicBezTo>
                  <a:pt x="230" y="186"/>
                  <a:pt x="230" y="186"/>
                  <a:pt x="230" y="186"/>
                </a:cubicBezTo>
                <a:cubicBezTo>
                  <a:pt x="230" y="186"/>
                  <a:pt x="230" y="186"/>
                  <a:pt x="230" y="186"/>
                </a:cubicBezTo>
                <a:cubicBezTo>
                  <a:pt x="228" y="187"/>
                  <a:pt x="228" y="189"/>
                  <a:pt x="228" y="190"/>
                </a:cubicBezTo>
                <a:cubicBezTo>
                  <a:pt x="228" y="190"/>
                  <a:pt x="228" y="190"/>
                  <a:pt x="228" y="190"/>
                </a:cubicBezTo>
                <a:cubicBezTo>
                  <a:pt x="211" y="193"/>
                  <a:pt x="168" y="200"/>
                  <a:pt x="151" y="202"/>
                </a:cubicBezTo>
                <a:cubicBezTo>
                  <a:pt x="151" y="200"/>
                  <a:pt x="150" y="199"/>
                  <a:pt x="148" y="198"/>
                </a:cubicBezTo>
                <a:lnTo>
                  <a:pt x="170" y="105"/>
                </a:lnTo>
                <a:close/>
                <a:moveTo>
                  <a:pt x="167" y="102"/>
                </a:moveTo>
                <a:cubicBezTo>
                  <a:pt x="167" y="101"/>
                  <a:pt x="167" y="100"/>
                  <a:pt x="167" y="99"/>
                </a:cubicBezTo>
                <a:cubicBezTo>
                  <a:pt x="167" y="98"/>
                  <a:pt x="167" y="97"/>
                  <a:pt x="168" y="97"/>
                </a:cubicBezTo>
                <a:cubicBezTo>
                  <a:pt x="168" y="97"/>
                  <a:pt x="168" y="96"/>
                  <a:pt x="168" y="96"/>
                </a:cubicBezTo>
                <a:cubicBezTo>
                  <a:pt x="168" y="96"/>
                  <a:pt x="168" y="96"/>
                  <a:pt x="169" y="96"/>
                </a:cubicBezTo>
                <a:cubicBezTo>
                  <a:pt x="169" y="95"/>
                  <a:pt x="170" y="95"/>
                  <a:pt x="171" y="95"/>
                </a:cubicBezTo>
                <a:cubicBezTo>
                  <a:pt x="171" y="95"/>
                  <a:pt x="171" y="95"/>
                  <a:pt x="171" y="95"/>
                </a:cubicBezTo>
                <a:cubicBezTo>
                  <a:pt x="171" y="95"/>
                  <a:pt x="171" y="95"/>
                  <a:pt x="171" y="95"/>
                </a:cubicBezTo>
                <a:cubicBezTo>
                  <a:pt x="172" y="95"/>
                  <a:pt x="173" y="96"/>
                  <a:pt x="174" y="96"/>
                </a:cubicBezTo>
                <a:cubicBezTo>
                  <a:pt x="174" y="97"/>
                  <a:pt x="175" y="98"/>
                  <a:pt x="175" y="99"/>
                </a:cubicBezTo>
                <a:cubicBezTo>
                  <a:pt x="175" y="99"/>
                  <a:pt x="175" y="99"/>
                  <a:pt x="175" y="99"/>
                </a:cubicBezTo>
                <a:cubicBezTo>
                  <a:pt x="175" y="100"/>
                  <a:pt x="175" y="101"/>
                  <a:pt x="175" y="101"/>
                </a:cubicBezTo>
                <a:cubicBezTo>
                  <a:pt x="174" y="102"/>
                  <a:pt x="174" y="102"/>
                  <a:pt x="174" y="102"/>
                </a:cubicBezTo>
                <a:cubicBezTo>
                  <a:pt x="173" y="103"/>
                  <a:pt x="173" y="103"/>
                  <a:pt x="172" y="103"/>
                </a:cubicBezTo>
                <a:cubicBezTo>
                  <a:pt x="172" y="104"/>
                  <a:pt x="171" y="104"/>
                  <a:pt x="171" y="104"/>
                </a:cubicBezTo>
                <a:cubicBezTo>
                  <a:pt x="171" y="104"/>
                  <a:pt x="170" y="104"/>
                  <a:pt x="170" y="104"/>
                </a:cubicBezTo>
                <a:cubicBezTo>
                  <a:pt x="169" y="103"/>
                  <a:pt x="168" y="103"/>
                  <a:pt x="167" y="102"/>
                </a:cubicBezTo>
                <a:moveTo>
                  <a:pt x="231" y="193"/>
                </a:moveTo>
                <a:cubicBezTo>
                  <a:pt x="230" y="192"/>
                  <a:pt x="229" y="191"/>
                  <a:pt x="229" y="190"/>
                </a:cubicBezTo>
                <a:cubicBezTo>
                  <a:pt x="229" y="190"/>
                  <a:pt x="229" y="190"/>
                  <a:pt x="229" y="190"/>
                </a:cubicBezTo>
                <a:cubicBezTo>
                  <a:pt x="230" y="189"/>
                  <a:pt x="230" y="188"/>
                  <a:pt x="231" y="187"/>
                </a:cubicBezTo>
                <a:cubicBezTo>
                  <a:pt x="231" y="187"/>
                  <a:pt x="231" y="187"/>
                  <a:pt x="231" y="187"/>
                </a:cubicBezTo>
                <a:cubicBezTo>
                  <a:pt x="231" y="186"/>
                  <a:pt x="233" y="186"/>
                  <a:pt x="234" y="186"/>
                </a:cubicBezTo>
                <a:cubicBezTo>
                  <a:pt x="234" y="186"/>
                  <a:pt x="234" y="186"/>
                  <a:pt x="234" y="186"/>
                </a:cubicBezTo>
                <a:cubicBezTo>
                  <a:pt x="236" y="186"/>
                  <a:pt x="238" y="188"/>
                  <a:pt x="238" y="190"/>
                </a:cubicBezTo>
                <a:cubicBezTo>
                  <a:pt x="238" y="191"/>
                  <a:pt x="238" y="191"/>
                  <a:pt x="238" y="191"/>
                </a:cubicBezTo>
                <a:cubicBezTo>
                  <a:pt x="238" y="191"/>
                  <a:pt x="238" y="191"/>
                  <a:pt x="238" y="191"/>
                </a:cubicBezTo>
                <a:cubicBezTo>
                  <a:pt x="238" y="192"/>
                  <a:pt x="238" y="192"/>
                  <a:pt x="237" y="192"/>
                </a:cubicBezTo>
                <a:cubicBezTo>
                  <a:pt x="237" y="192"/>
                  <a:pt x="237" y="193"/>
                  <a:pt x="237" y="193"/>
                </a:cubicBezTo>
                <a:cubicBezTo>
                  <a:pt x="236" y="193"/>
                  <a:pt x="236" y="194"/>
                  <a:pt x="235" y="194"/>
                </a:cubicBezTo>
                <a:cubicBezTo>
                  <a:pt x="235" y="194"/>
                  <a:pt x="234" y="194"/>
                  <a:pt x="234" y="194"/>
                </a:cubicBezTo>
                <a:cubicBezTo>
                  <a:pt x="234" y="194"/>
                  <a:pt x="234" y="194"/>
                  <a:pt x="234" y="194"/>
                </a:cubicBezTo>
                <a:cubicBezTo>
                  <a:pt x="232" y="194"/>
                  <a:pt x="231" y="194"/>
                  <a:pt x="231" y="193"/>
                </a:cubicBezTo>
                <a:moveTo>
                  <a:pt x="234" y="195"/>
                </a:moveTo>
                <a:cubicBezTo>
                  <a:pt x="234" y="195"/>
                  <a:pt x="234" y="195"/>
                  <a:pt x="234" y="195"/>
                </a:cubicBezTo>
                <a:close/>
                <a:moveTo>
                  <a:pt x="150" y="203"/>
                </a:moveTo>
                <a:cubicBezTo>
                  <a:pt x="150" y="203"/>
                  <a:pt x="150" y="203"/>
                  <a:pt x="150" y="203"/>
                </a:cubicBezTo>
                <a:cubicBezTo>
                  <a:pt x="150" y="204"/>
                  <a:pt x="149" y="205"/>
                  <a:pt x="149" y="206"/>
                </a:cubicBezTo>
                <a:cubicBezTo>
                  <a:pt x="148" y="206"/>
                  <a:pt x="148" y="206"/>
                  <a:pt x="148" y="206"/>
                </a:cubicBezTo>
                <a:cubicBezTo>
                  <a:pt x="148" y="207"/>
                  <a:pt x="147" y="207"/>
                  <a:pt x="145" y="207"/>
                </a:cubicBezTo>
                <a:cubicBezTo>
                  <a:pt x="145" y="207"/>
                  <a:pt x="145" y="207"/>
                  <a:pt x="145" y="207"/>
                </a:cubicBezTo>
                <a:cubicBezTo>
                  <a:pt x="145" y="207"/>
                  <a:pt x="145" y="207"/>
                  <a:pt x="145" y="207"/>
                </a:cubicBezTo>
                <a:cubicBezTo>
                  <a:pt x="145" y="207"/>
                  <a:pt x="144" y="207"/>
                  <a:pt x="143" y="207"/>
                </a:cubicBezTo>
                <a:cubicBezTo>
                  <a:pt x="143" y="207"/>
                  <a:pt x="143" y="207"/>
                  <a:pt x="143" y="206"/>
                </a:cubicBezTo>
                <a:cubicBezTo>
                  <a:pt x="143" y="206"/>
                  <a:pt x="143" y="206"/>
                  <a:pt x="142" y="206"/>
                </a:cubicBezTo>
                <a:cubicBezTo>
                  <a:pt x="142" y="205"/>
                  <a:pt x="141" y="204"/>
                  <a:pt x="141" y="203"/>
                </a:cubicBezTo>
                <a:cubicBezTo>
                  <a:pt x="141" y="203"/>
                  <a:pt x="141" y="203"/>
                  <a:pt x="141" y="203"/>
                </a:cubicBezTo>
                <a:cubicBezTo>
                  <a:pt x="141" y="202"/>
                  <a:pt x="142" y="201"/>
                  <a:pt x="142" y="200"/>
                </a:cubicBezTo>
                <a:cubicBezTo>
                  <a:pt x="142" y="200"/>
                  <a:pt x="143" y="200"/>
                  <a:pt x="143" y="200"/>
                </a:cubicBezTo>
                <a:cubicBezTo>
                  <a:pt x="143" y="200"/>
                  <a:pt x="144" y="199"/>
                  <a:pt x="144" y="199"/>
                </a:cubicBezTo>
                <a:cubicBezTo>
                  <a:pt x="145" y="199"/>
                  <a:pt x="145" y="199"/>
                  <a:pt x="145" y="199"/>
                </a:cubicBezTo>
                <a:cubicBezTo>
                  <a:pt x="146" y="199"/>
                  <a:pt x="147" y="199"/>
                  <a:pt x="148" y="200"/>
                </a:cubicBezTo>
                <a:cubicBezTo>
                  <a:pt x="149" y="200"/>
                  <a:pt x="149" y="201"/>
                  <a:pt x="150" y="203"/>
                </a:cubicBezTo>
                <a:moveTo>
                  <a:pt x="145" y="208"/>
                </a:moveTo>
                <a:cubicBezTo>
                  <a:pt x="145" y="208"/>
                  <a:pt x="145" y="208"/>
                  <a:pt x="145" y="208"/>
                </a:cubicBezTo>
                <a:close/>
                <a:moveTo>
                  <a:pt x="264" y="227"/>
                </a:moveTo>
                <a:cubicBezTo>
                  <a:pt x="264" y="228"/>
                  <a:pt x="264" y="229"/>
                  <a:pt x="263" y="230"/>
                </a:cubicBezTo>
                <a:cubicBezTo>
                  <a:pt x="263" y="230"/>
                  <a:pt x="262" y="230"/>
                  <a:pt x="262" y="231"/>
                </a:cubicBezTo>
                <a:cubicBezTo>
                  <a:pt x="260" y="231"/>
                  <a:pt x="260" y="231"/>
                  <a:pt x="260" y="231"/>
                </a:cubicBezTo>
                <a:cubicBezTo>
                  <a:pt x="260" y="231"/>
                  <a:pt x="260" y="231"/>
                  <a:pt x="260" y="231"/>
                </a:cubicBezTo>
                <a:cubicBezTo>
                  <a:pt x="260" y="231"/>
                  <a:pt x="260" y="231"/>
                  <a:pt x="260" y="231"/>
                </a:cubicBezTo>
                <a:cubicBezTo>
                  <a:pt x="260" y="231"/>
                  <a:pt x="260" y="231"/>
                  <a:pt x="260" y="231"/>
                </a:cubicBezTo>
                <a:cubicBezTo>
                  <a:pt x="260" y="231"/>
                  <a:pt x="260" y="231"/>
                  <a:pt x="260" y="231"/>
                </a:cubicBezTo>
                <a:cubicBezTo>
                  <a:pt x="257" y="231"/>
                  <a:pt x="255" y="229"/>
                  <a:pt x="255" y="227"/>
                </a:cubicBezTo>
                <a:cubicBezTo>
                  <a:pt x="255" y="227"/>
                  <a:pt x="255" y="227"/>
                  <a:pt x="255" y="227"/>
                </a:cubicBezTo>
                <a:cubicBezTo>
                  <a:pt x="255" y="226"/>
                  <a:pt x="256" y="225"/>
                  <a:pt x="256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57" y="223"/>
                  <a:pt x="258" y="223"/>
                  <a:pt x="258" y="223"/>
                </a:cubicBezTo>
                <a:cubicBezTo>
                  <a:pt x="258" y="223"/>
                  <a:pt x="259" y="222"/>
                  <a:pt x="259" y="222"/>
                </a:cubicBezTo>
                <a:cubicBezTo>
                  <a:pt x="259" y="222"/>
                  <a:pt x="260" y="222"/>
                  <a:pt x="260" y="222"/>
                </a:cubicBezTo>
                <a:cubicBezTo>
                  <a:pt x="261" y="222"/>
                  <a:pt x="263" y="223"/>
                  <a:pt x="263" y="224"/>
                </a:cubicBezTo>
                <a:cubicBezTo>
                  <a:pt x="264" y="225"/>
                  <a:pt x="264" y="226"/>
                  <a:pt x="264" y="227"/>
                </a:cubicBezTo>
                <a:moveTo>
                  <a:pt x="262" y="63"/>
                </a:moveTo>
                <a:cubicBezTo>
                  <a:pt x="262" y="61"/>
                  <a:pt x="262" y="60"/>
                  <a:pt x="263" y="60"/>
                </a:cubicBezTo>
                <a:cubicBezTo>
                  <a:pt x="264" y="59"/>
                  <a:pt x="265" y="58"/>
                  <a:pt x="266" y="58"/>
                </a:cubicBezTo>
                <a:cubicBezTo>
                  <a:pt x="266" y="58"/>
                  <a:pt x="266" y="58"/>
                  <a:pt x="266" y="58"/>
                </a:cubicBezTo>
                <a:cubicBezTo>
                  <a:pt x="268" y="58"/>
                  <a:pt x="269" y="59"/>
                  <a:pt x="269" y="59"/>
                </a:cubicBezTo>
                <a:cubicBezTo>
                  <a:pt x="270" y="60"/>
                  <a:pt x="271" y="61"/>
                  <a:pt x="271" y="62"/>
                </a:cubicBezTo>
                <a:cubicBezTo>
                  <a:pt x="271" y="62"/>
                  <a:pt x="271" y="63"/>
                  <a:pt x="271" y="63"/>
                </a:cubicBezTo>
                <a:cubicBezTo>
                  <a:pt x="271" y="63"/>
                  <a:pt x="271" y="63"/>
                  <a:pt x="271" y="63"/>
                </a:cubicBezTo>
                <a:cubicBezTo>
                  <a:pt x="271" y="64"/>
                  <a:pt x="270" y="65"/>
                  <a:pt x="270" y="66"/>
                </a:cubicBezTo>
                <a:cubicBezTo>
                  <a:pt x="269" y="67"/>
                  <a:pt x="268" y="67"/>
                  <a:pt x="266" y="67"/>
                </a:cubicBezTo>
                <a:cubicBezTo>
                  <a:pt x="266" y="67"/>
                  <a:pt x="266" y="67"/>
                  <a:pt x="266" y="67"/>
                </a:cubicBezTo>
                <a:cubicBezTo>
                  <a:pt x="266" y="67"/>
                  <a:pt x="265" y="67"/>
                  <a:pt x="265" y="67"/>
                </a:cubicBezTo>
                <a:cubicBezTo>
                  <a:pt x="264" y="67"/>
                  <a:pt x="264" y="66"/>
                  <a:pt x="263" y="66"/>
                </a:cubicBezTo>
                <a:cubicBezTo>
                  <a:pt x="262" y="65"/>
                  <a:pt x="262" y="64"/>
                  <a:pt x="262" y="63"/>
                </a:cubicBezTo>
                <a:cubicBezTo>
                  <a:pt x="262" y="63"/>
                  <a:pt x="262" y="63"/>
                  <a:pt x="262" y="63"/>
                </a:cubicBezTo>
                <a:cubicBezTo>
                  <a:pt x="262" y="63"/>
                  <a:pt x="262" y="63"/>
                  <a:pt x="262" y="63"/>
                </a:cubicBezTo>
                <a:moveTo>
                  <a:pt x="265" y="69"/>
                </a:moveTo>
                <a:cubicBezTo>
                  <a:pt x="258" y="220"/>
                  <a:pt x="258" y="220"/>
                  <a:pt x="258" y="220"/>
                </a:cubicBezTo>
                <a:cubicBezTo>
                  <a:pt x="258" y="220"/>
                  <a:pt x="258" y="220"/>
                  <a:pt x="258" y="220"/>
                </a:cubicBezTo>
                <a:cubicBezTo>
                  <a:pt x="239" y="193"/>
                  <a:pt x="239" y="193"/>
                  <a:pt x="239" y="193"/>
                </a:cubicBezTo>
                <a:cubicBezTo>
                  <a:pt x="239" y="192"/>
                  <a:pt x="239" y="191"/>
                  <a:pt x="239" y="190"/>
                </a:cubicBezTo>
                <a:cubicBezTo>
                  <a:pt x="239" y="187"/>
                  <a:pt x="237" y="184"/>
                  <a:pt x="234" y="184"/>
                </a:cubicBezTo>
                <a:cubicBezTo>
                  <a:pt x="233" y="184"/>
                  <a:pt x="233" y="184"/>
                  <a:pt x="233" y="184"/>
                </a:cubicBezTo>
                <a:cubicBezTo>
                  <a:pt x="176" y="103"/>
                  <a:pt x="176" y="103"/>
                  <a:pt x="176" y="103"/>
                </a:cubicBezTo>
                <a:cubicBezTo>
                  <a:pt x="176" y="102"/>
                  <a:pt x="177" y="101"/>
                  <a:pt x="177" y="99"/>
                </a:cubicBezTo>
                <a:cubicBezTo>
                  <a:pt x="177" y="99"/>
                  <a:pt x="177" y="99"/>
                  <a:pt x="177" y="99"/>
                </a:cubicBezTo>
                <a:cubicBezTo>
                  <a:pt x="194" y="92"/>
                  <a:pt x="242" y="74"/>
                  <a:pt x="261" y="67"/>
                </a:cubicBezTo>
                <a:cubicBezTo>
                  <a:pt x="262" y="68"/>
                  <a:pt x="263" y="69"/>
                  <a:pt x="265" y="69"/>
                </a:cubicBezTo>
                <a:moveTo>
                  <a:pt x="117" y="11"/>
                </a:moveTo>
                <a:cubicBezTo>
                  <a:pt x="117" y="11"/>
                  <a:pt x="117" y="11"/>
                  <a:pt x="118" y="10"/>
                </a:cubicBezTo>
                <a:cubicBezTo>
                  <a:pt x="260" y="62"/>
                  <a:pt x="260" y="62"/>
                  <a:pt x="260" y="62"/>
                </a:cubicBezTo>
                <a:cubicBezTo>
                  <a:pt x="260" y="62"/>
                  <a:pt x="259" y="62"/>
                  <a:pt x="259" y="63"/>
                </a:cubicBezTo>
                <a:cubicBezTo>
                  <a:pt x="259" y="63"/>
                  <a:pt x="260" y="63"/>
                  <a:pt x="260" y="64"/>
                </a:cubicBezTo>
                <a:cubicBezTo>
                  <a:pt x="240" y="71"/>
                  <a:pt x="192" y="89"/>
                  <a:pt x="175" y="96"/>
                </a:cubicBezTo>
                <a:cubicBezTo>
                  <a:pt x="174" y="94"/>
                  <a:pt x="173" y="94"/>
                  <a:pt x="171" y="94"/>
                </a:cubicBezTo>
                <a:cubicBezTo>
                  <a:pt x="170" y="94"/>
                  <a:pt x="170" y="94"/>
                  <a:pt x="170" y="94"/>
                </a:cubicBezTo>
                <a:cubicBezTo>
                  <a:pt x="117" y="11"/>
                  <a:pt x="117" y="11"/>
                  <a:pt x="117" y="11"/>
                </a:cubicBezTo>
                <a:cubicBezTo>
                  <a:pt x="117" y="11"/>
                  <a:pt x="117" y="11"/>
                  <a:pt x="117" y="11"/>
                </a:cubicBezTo>
                <a:moveTo>
                  <a:pt x="108" y="5"/>
                </a:moveTo>
                <a:cubicBezTo>
                  <a:pt x="108" y="4"/>
                  <a:pt x="108" y="4"/>
                  <a:pt x="109" y="3"/>
                </a:cubicBezTo>
                <a:cubicBezTo>
                  <a:pt x="109" y="3"/>
                  <a:pt x="109" y="3"/>
                  <a:pt x="109" y="3"/>
                </a:cubicBezTo>
                <a:cubicBezTo>
                  <a:pt x="110" y="3"/>
                  <a:pt x="111" y="2"/>
                  <a:pt x="112" y="2"/>
                </a:cubicBezTo>
                <a:cubicBezTo>
                  <a:pt x="112" y="2"/>
                  <a:pt x="112" y="2"/>
                  <a:pt x="112" y="2"/>
                </a:cubicBezTo>
                <a:cubicBezTo>
                  <a:pt x="113" y="2"/>
                  <a:pt x="114" y="3"/>
                  <a:pt x="115" y="4"/>
                </a:cubicBezTo>
                <a:cubicBezTo>
                  <a:pt x="116" y="4"/>
                  <a:pt x="116" y="5"/>
                  <a:pt x="116" y="7"/>
                </a:cubicBezTo>
                <a:cubicBezTo>
                  <a:pt x="116" y="8"/>
                  <a:pt x="116" y="9"/>
                  <a:pt x="115" y="9"/>
                </a:cubicBezTo>
                <a:cubicBezTo>
                  <a:pt x="115" y="9"/>
                  <a:pt x="115" y="9"/>
                  <a:pt x="115" y="10"/>
                </a:cubicBezTo>
                <a:cubicBezTo>
                  <a:pt x="115" y="10"/>
                  <a:pt x="115" y="10"/>
                  <a:pt x="115" y="10"/>
                </a:cubicBezTo>
                <a:cubicBezTo>
                  <a:pt x="114" y="10"/>
                  <a:pt x="114" y="11"/>
                  <a:pt x="113" y="11"/>
                </a:cubicBezTo>
                <a:cubicBezTo>
                  <a:pt x="112" y="11"/>
                  <a:pt x="112" y="11"/>
                  <a:pt x="112" y="11"/>
                </a:cubicBezTo>
                <a:cubicBezTo>
                  <a:pt x="112" y="11"/>
                  <a:pt x="112" y="11"/>
                  <a:pt x="112" y="11"/>
                </a:cubicBezTo>
                <a:cubicBezTo>
                  <a:pt x="111" y="11"/>
                  <a:pt x="111" y="11"/>
                  <a:pt x="110" y="11"/>
                </a:cubicBezTo>
                <a:cubicBezTo>
                  <a:pt x="109" y="10"/>
                  <a:pt x="107" y="9"/>
                  <a:pt x="107" y="7"/>
                </a:cubicBezTo>
                <a:cubicBezTo>
                  <a:pt x="107" y="6"/>
                  <a:pt x="108" y="6"/>
                  <a:pt x="108" y="5"/>
                </a:cubicBezTo>
                <a:moveTo>
                  <a:pt x="109" y="13"/>
                </a:moveTo>
                <a:cubicBezTo>
                  <a:pt x="110" y="13"/>
                  <a:pt x="111" y="13"/>
                  <a:pt x="112" y="13"/>
                </a:cubicBezTo>
                <a:cubicBezTo>
                  <a:pt x="112" y="13"/>
                  <a:pt x="112" y="13"/>
                  <a:pt x="112" y="13"/>
                </a:cubicBezTo>
                <a:cubicBezTo>
                  <a:pt x="113" y="13"/>
                  <a:pt x="113" y="13"/>
                  <a:pt x="114" y="13"/>
                </a:cubicBezTo>
                <a:cubicBezTo>
                  <a:pt x="167" y="95"/>
                  <a:pt x="167" y="95"/>
                  <a:pt x="167" y="95"/>
                </a:cubicBezTo>
                <a:cubicBezTo>
                  <a:pt x="167" y="95"/>
                  <a:pt x="167" y="95"/>
                  <a:pt x="167" y="95"/>
                </a:cubicBezTo>
                <a:cubicBezTo>
                  <a:pt x="166" y="96"/>
                  <a:pt x="165" y="98"/>
                  <a:pt x="165" y="99"/>
                </a:cubicBezTo>
                <a:cubicBezTo>
                  <a:pt x="165" y="101"/>
                  <a:pt x="166" y="103"/>
                  <a:pt x="167" y="104"/>
                </a:cubicBezTo>
                <a:cubicBezTo>
                  <a:pt x="145" y="197"/>
                  <a:pt x="145" y="197"/>
                  <a:pt x="145" y="197"/>
                </a:cubicBezTo>
                <a:cubicBezTo>
                  <a:pt x="144" y="198"/>
                  <a:pt x="142" y="198"/>
                  <a:pt x="141" y="199"/>
                </a:cubicBezTo>
                <a:cubicBezTo>
                  <a:pt x="141" y="199"/>
                  <a:pt x="141" y="199"/>
                  <a:pt x="141" y="199"/>
                </a:cubicBezTo>
                <a:cubicBezTo>
                  <a:pt x="14" y="134"/>
                  <a:pt x="14" y="134"/>
                  <a:pt x="14" y="134"/>
                </a:cubicBezTo>
                <a:cubicBezTo>
                  <a:pt x="14" y="134"/>
                  <a:pt x="14" y="134"/>
                  <a:pt x="14" y="134"/>
                </a:cubicBezTo>
                <a:cubicBezTo>
                  <a:pt x="14" y="132"/>
                  <a:pt x="14" y="131"/>
                  <a:pt x="13" y="130"/>
                </a:cubicBezTo>
                <a:lnTo>
                  <a:pt x="109" y="13"/>
                </a:lnTo>
                <a:close/>
                <a:moveTo>
                  <a:pt x="13" y="137"/>
                </a:moveTo>
                <a:cubicBezTo>
                  <a:pt x="140" y="202"/>
                  <a:pt x="140" y="202"/>
                  <a:pt x="140" y="202"/>
                </a:cubicBezTo>
                <a:cubicBezTo>
                  <a:pt x="140" y="202"/>
                  <a:pt x="140" y="203"/>
                  <a:pt x="140" y="203"/>
                </a:cubicBezTo>
                <a:cubicBezTo>
                  <a:pt x="140" y="205"/>
                  <a:pt x="140" y="206"/>
                  <a:pt x="141" y="207"/>
                </a:cubicBezTo>
                <a:cubicBezTo>
                  <a:pt x="132" y="220"/>
                  <a:pt x="108" y="253"/>
                  <a:pt x="99" y="266"/>
                </a:cubicBezTo>
                <a:cubicBezTo>
                  <a:pt x="98" y="265"/>
                  <a:pt x="97" y="265"/>
                  <a:pt x="96" y="265"/>
                </a:cubicBezTo>
                <a:cubicBezTo>
                  <a:pt x="96" y="265"/>
                  <a:pt x="95" y="265"/>
                  <a:pt x="95" y="265"/>
                </a:cubicBezTo>
                <a:cubicBezTo>
                  <a:pt x="12" y="138"/>
                  <a:pt x="12" y="138"/>
                  <a:pt x="12" y="138"/>
                </a:cubicBezTo>
                <a:cubicBezTo>
                  <a:pt x="13" y="138"/>
                  <a:pt x="13" y="138"/>
                  <a:pt x="13" y="137"/>
                </a:cubicBezTo>
                <a:moveTo>
                  <a:pt x="4" y="130"/>
                </a:moveTo>
                <a:cubicBezTo>
                  <a:pt x="5" y="130"/>
                  <a:pt x="6" y="129"/>
                  <a:pt x="7" y="129"/>
                </a:cubicBezTo>
                <a:cubicBezTo>
                  <a:pt x="7" y="129"/>
                  <a:pt x="7" y="129"/>
                  <a:pt x="7" y="129"/>
                </a:cubicBezTo>
                <a:cubicBezTo>
                  <a:pt x="9" y="129"/>
                  <a:pt x="11" y="131"/>
                  <a:pt x="11" y="132"/>
                </a:cubicBezTo>
                <a:cubicBezTo>
                  <a:pt x="11" y="133"/>
                  <a:pt x="12" y="133"/>
                  <a:pt x="12" y="133"/>
                </a:cubicBezTo>
                <a:cubicBezTo>
                  <a:pt x="12" y="133"/>
                  <a:pt x="12" y="133"/>
                  <a:pt x="12" y="134"/>
                </a:cubicBezTo>
                <a:cubicBezTo>
                  <a:pt x="12" y="134"/>
                  <a:pt x="11" y="135"/>
                  <a:pt x="11" y="136"/>
                </a:cubicBezTo>
                <a:cubicBezTo>
                  <a:pt x="11" y="136"/>
                  <a:pt x="11" y="136"/>
                  <a:pt x="11" y="136"/>
                </a:cubicBezTo>
                <a:cubicBezTo>
                  <a:pt x="11" y="136"/>
                  <a:pt x="10" y="137"/>
                  <a:pt x="10" y="137"/>
                </a:cubicBezTo>
                <a:cubicBezTo>
                  <a:pt x="9" y="138"/>
                  <a:pt x="8" y="138"/>
                  <a:pt x="7" y="138"/>
                </a:cubicBezTo>
                <a:cubicBezTo>
                  <a:pt x="7" y="138"/>
                  <a:pt x="7" y="138"/>
                  <a:pt x="7" y="138"/>
                </a:cubicBezTo>
                <a:cubicBezTo>
                  <a:pt x="7" y="138"/>
                  <a:pt x="6" y="138"/>
                  <a:pt x="6" y="138"/>
                </a:cubicBezTo>
                <a:cubicBezTo>
                  <a:pt x="4" y="137"/>
                  <a:pt x="3" y="136"/>
                  <a:pt x="3" y="134"/>
                </a:cubicBezTo>
                <a:cubicBezTo>
                  <a:pt x="3" y="132"/>
                  <a:pt x="3" y="131"/>
                  <a:pt x="4" y="130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9" name="Freeform 7"/>
          <p:cNvSpPr>
            <a:spLocks/>
          </p:cNvSpPr>
          <p:nvPr userDrawn="1"/>
        </p:nvSpPr>
        <p:spPr bwMode="auto">
          <a:xfrm>
            <a:off x="520700" y="4257676"/>
            <a:ext cx="136525" cy="488950"/>
          </a:xfrm>
          <a:custGeom>
            <a:avLst/>
            <a:gdLst/>
            <a:ahLst/>
            <a:cxnLst>
              <a:cxn ang="0">
                <a:pos x="17" y="12"/>
              </a:cxn>
              <a:cxn ang="0">
                <a:pos x="13" y="7"/>
              </a:cxn>
              <a:cxn ang="0">
                <a:pos x="8" y="12"/>
              </a:cxn>
              <a:cxn ang="0">
                <a:pos x="8" y="80"/>
              </a:cxn>
              <a:cxn ang="0">
                <a:pos x="13" y="86"/>
              </a:cxn>
              <a:cxn ang="0">
                <a:pos x="17" y="80"/>
              </a:cxn>
              <a:cxn ang="0">
                <a:pos x="17" y="67"/>
              </a:cxn>
              <a:cxn ang="0">
                <a:pos x="26" y="67"/>
              </a:cxn>
              <a:cxn ang="0">
                <a:pos x="26" y="80"/>
              </a:cxn>
              <a:cxn ang="0">
                <a:pos x="13" y="93"/>
              </a:cxn>
              <a:cxn ang="0">
                <a:pos x="0" y="80"/>
              </a:cxn>
              <a:cxn ang="0">
                <a:pos x="0" y="12"/>
              </a:cxn>
              <a:cxn ang="0">
                <a:pos x="13" y="0"/>
              </a:cxn>
              <a:cxn ang="0">
                <a:pos x="26" y="12"/>
              </a:cxn>
              <a:cxn ang="0">
                <a:pos x="26" y="24"/>
              </a:cxn>
              <a:cxn ang="0">
                <a:pos x="17" y="24"/>
              </a:cxn>
              <a:cxn ang="0">
                <a:pos x="17" y="12"/>
              </a:cxn>
            </a:cxnLst>
            <a:rect l="0" t="0" r="r" b="b"/>
            <a:pathLst>
              <a:path w="26" h="93">
                <a:moveTo>
                  <a:pt x="17" y="12"/>
                </a:moveTo>
                <a:cubicBezTo>
                  <a:pt x="17" y="9"/>
                  <a:pt x="16" y="7"/>
                  <a:pt x="13" y="7"/>
                </a:cubicBezTo>
                <a:cubicBezTo>
                  <a:pt x="9" y="7"/>
                  <a:pt x="8" y="9"/>
                  <a:pt x="8" y="12"/>
                </a:cubicBezTo>
                <a:cubicBezTo>
                  <a:pt x="8" y="80"/>
                  <a:pt x="8" y="80"/>
                  <a:pt x="8" y="80"/>
                </a:cubicBezTo>
                <a:cubicBezTo>
                  <a:pt x="8" y="84"/>
                  <a:pt x="9" y="86"/>
                  <a:pt x="13" y="86"/>
                </a:cubicBezTo>
                <a:cubicBezTo>
                  <a:pt x="16" y="86"/>
                  <a:pt x="17" y="84"/>
                  <a:pt x="17" y="80"/>
                </a:cubicBezTo>
                <a:cubicBezTo>
                  <a:pt x="17" y="67"/>
                  <a:pt x="17" y="67"/>
                  <a:pt x="17" y="67"/>
                </a:cubicBezTo>
                <a:cubicBezTo>
                  <a:pt x="26" y="67"/>
                  <a:pt x="26" y="67"/>
                  <a:pt x="26" y="67"/>
                </a:cubicBezTo>
                <a:cubicBezTo>
                  <a:pt x="26" y="80"/>
                  <a:pt x="26" y="80"/>
                  <a:pt x="26" y="80"/>
                </a:cubicBezTo>
                <a:cubicBezTo>
                  <a:pt x="26" y="88"/>
                  <a:pt x="21" y="93"/>
                  <a:pt x="13" y="93"/>
                </a:cubicBezTo>
                <a:cubicBezTo>
                  <a:pt x="4" y="93"/>
                  <a:pt x="0" y="88"/>
                  <a:pt x="0" y="8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4"/>
                  <a:pt x="4" y="0"/>
                  <a:pt x="13" y="0"/>
                </a:cubicBezTo>
                <a:cubicBezTo>
                  <a:pt x="21" y="0"/>
                  <a:pt x="26" y="4"/>
                  <a:pt x="26" y="12"/>
                </a:cubicBezTo>
                <a:cubicBezTo>
                  <a:pt x="26" y="24"/>
                  <a:pt x="26" y="24"/>
                  <a:pt x="26" y="24"/>
                </a:cubicBezTo>
                <a:cubicBezTo>
                  <a:pt x="17" y="24"/>
                  <a:pt x="17" y="24"/>
                  <a:pt x="17" y="24"/>
                </a:cubicBezTo>
                <a:lnTo>
                  <a:pt x="17" y="12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0" name="Freeform 8"/>
          <p:cNvSpPr>
            <a:spLocks noEditPoints="1"/>
          </p:cNvSpPr>
          <p:nvPr userDrawn="1"/>
        </p:nvSpPr>
        <p:spPr bwMode="auto">
          <a:xfrm>
            <a:off x="677863" y="4257676"/>
            <a:ext cx="200025" cy="477838"/>
          </a:xfrm>
          <a:custGeom>
            <a:avLst/>
            <a:gdLst/>
            <a:ahLst/>
            <a:cxnLst>
              <a:cxn ang="0">
                <a:pos x="90" y="219"/>
              </a:cxn>
              <a:cxn ang="0">
                <a:pos x="40" y="219"/>
              </a:cxn>
              <a:cxn ang="0">
                <a:pos x="27" y="301"/>
              </a:cxn>
              <a:cxn ang="0">
                <a:pos x="0" y="301"/>
              </a:cxn>
              <a:cxn ang="0">
                <a:pos x="47" y="0"/>
              </a:cxn>
              <a:cxn ang="0">
                <a:pos x="83" y="0"/>
              </a:cxn>
              <a:cxn ang="0">
                <a:pos x="126" y="301"/>
              </a:cxn>
              <a:cxn ang="0">
                <a:pos x="100" y="301"/>
              </a:cxn>
              <a:cxn ang="0">
                <a:pos x="90" y="219"/>
              </a:cxn>
              <a:cxn ang="0">
                <a:pos x="63" y="20"/>
              </a:cxn>
              <a:cxn ang="0">
                <a:pos x="63" y="20"/>
              </a:cxn>
              <a:cxn ang="0">
                <a:pos x="43" y="195"/>
              </a:cxn>
              <a:cxn ang="0">
                <a:pos x="86" y="195"/>
              </a:cxn>
              <a:cxn ang="0">
                <a:pos x="63" y="20"/>
              </a:cxn>
            </a:cxnLst>
            <a:rect l="0" t="0" r="r" b="b"/>
            <a:pathLst>
              <a:path w="126" h="301">
                <a:moveTo>
                  <a:pt x="90" y="219"/>
                </a:moveTo>
                <a:lnTo>
                  <a:pt x="40" y="219"/>
                </a:lnTo>
                <a:lnTo>
                  <a:pt x="27" y="301"/>
                </a:lnTo>
                <a:lnTo>
                  <a:pt x="0" y="301"/>
                </a:lnTo>
                <a:lnTo>
                  <a:pt x="47" y="0"/>
                </a:lnTo>
                <a:lnTo>
                  <a:pt x="83" y="0"/>
                </a:lnTo>
                <a:lnTo>
                  <a:pt x="126" y="301"/>
                </a:lnTo>
                <a:lnTo>
                  <a:pt x="100" y="301"/>
                </a:lnTo>
                <a:lnTo>
                  <a:pt x="90" y="219"/>
                </a:lnTo>
                <a:close/>
                <a:moveTo>
                  <a:pt x="63" y="20"/>
                </a:moveTo>
                <a:lnTo>
                  <a:pt x="63" y="20"/>
                </a:lnTo>
                <a:lnTo>
                  <a:pt x="43" y="195"/>
                </a:lnTo>
                <a:lnTo>
                  <a:pt x="86" y="195"/>
                </a:lnTo>
                <a:lnTo>
                  <a:pt x="63" y="2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1" name="Freeform 9"/>
          <p:cNvSpPr>
            <a:spLocks noEditPoints="1"/>
          </p:cNvSpPr>
          <p:nvPr userDrawn="1"/>
        </p:nvSpPr>
        <p:spPr bwMode="auto">
          <a:xfrm>
            <a:off x="904875" y="4257676"/>
            <a:ext cx="204788" cy="477838"/>
          </a:xfrm>
          <a:custGeom>
            <a:avLst/>
            <a:gdLst/>
            <a:ahLst/>
            <a:cxnLst>
              <a:cxn ang="0">
                <a:pos x="89" y="219"/>
              </a:cxn>
              <a:cxn ang="0">
                <a:pos x="39" y="219"/>
              </a:cxn>
              <a:cxn ang="0">
                <a:pos x="29" y="301"/>
              </a:cxn>
              <a:cxn ang="0">
                <a:pos x="0" y="301"/>
              </a:cxn>
              <a:cxn ang="0">
                <a:pos x="46" y="0"/>
              </a:cxn>
              <a:cxn ang="0">
                <a:pos x="82" y="0"/>
              </a:cxn>
              <a:cxn ang="0">
                <a:pos x="129" y="301"/>
              </a:cxn>
              <a:cxn ang="0">
                <a:pos x="99" y="301"/>
              </a:cxn>
              <a:cxn ang="0">
                <a:pos x="89" y="219"/>
              </a:cxn>
              <a:cxn ang="0">
                <a:pos x="66" y="20"/>
              </a:cxn>
              <a:cxn ang="0">
                <a:pos x="62" y="20"/>
              </a:cxn>
              <a:cxn ang="0">
                <a:pos x="43" y="195"/>
              </a:cxn>
              <a:cxn ang="0">
                <a:pos x="86" y="195"/>
              </a:cxn>
              <a:cxn ang="0">
                <a:pos x="66" y="20"/>
              </a:cxn>
            </a:cxnLst>
            <a:rect l="0" t="0" r="r" b="b"/>
            <a:pathLst>
              <a:path w="129" h="301">
                <a:moveTo>
                  <a:pt x="89" y="219"/>
                </a:moveTo>
                <a:lnTo>
                  <a:pt x="39" y="219"/>
                </a:lnTo>
                <a:lnTo>
                  <a:pt x="29" y="301"/>
                </a:lnTo>
                <a:lnTo>
                  <a:pt x="0" y="301"/>
                </a:lnTo>
                <a:lnTo>
                  <a:pt x="46" y="0"/>
                </a:lnTo>
                <a:lnTo>
                  <a:pt x="82" y="0"/>
                </a:lnTo>
                <a:lnTo>
                  <a:pt x="129" y="301"/>
                </a:lnTo>
                <a:lnTo>
                  <a:pt x="99" y="301"/>
                </a:lnTo>
                <a:lnTo>
                  <a:pt x="89" y="219"/>
                </a:lnTo>
                <a:close/>
                <a:moveTo>
                  <a:pt x="66" y="20"/>
                </a:moveTo>
                <a:lnTo>
                  <a:pt x="62" y="20"/>
                </a:lnTo>
                <a:lnTo>
                  <a:pt x="43" y="195"/>
                </a:lnTo>
                <a:lnTo>
                  <a:pt x="86" y="195"/>
                </a:lnTo>
                <a:lnTo>
                  <a:pt x="66" y="2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2" name="Freeform 10"/>
          <p:cNvSpPr>
            <a:spLocks/>
          </p:cNvSpPr>
          <p:nvPr userDrawn="1"/>
        </p:nvSpPr>
        <p:spPr bwMode="auto">
          <a:xfrm>
            <a:off x="1130300" y="4257676"/>
            <a:ext cx="141288" cy="488950"/>
          </a:xfrm>
          <a:custGeom>
            <a:avLst/>
            <a:gdLst/>
            <a:ahLst/>
            <a:cxnLst>
              <a:cxn ang="0">
                <a:pos x="18" y="13"/>
              </a:cxn>
              <a:cxn ang="0">
                <a:pos x="14" y="7"/>
              </a:cxn>
              <a:cxn ang="0">
                <a:pos x="9" y="13"/>
              </a:cxn>
              <a:cxn ang="0">
                <a:pos x="9" y="22"/>
              </a:cxn>
              <a:cxn ang="0">
                <a:pos x="11" y="31"/>
              </a:cxn>
              <a:cxn ang="0">
                <a:pos x="24" y="54"/>
              </a:cxn>
              <a:cxn ang="0">
                <a:pos x="27" y="65"/>
              </a:cxn>
              <a:cxn ang="0">
                <a:pos x="27" y="79"/>
              </a:cxn>
              <a:cxn ang="0">
                <a:pos x="14" y="93"/>
              </a:cxn>
              <a:cxn ang="0">
                <a:pos x="0" y="79"/>
              </a:cxn>
              <a:cxn ang="0">
                <a:pos x="0" y="67"/>
              </a:cxn>
              <a:cxn ang="0">
                <a:pos x="8" y="67"/>
              </a:cxn>
              <a:cxn ang="0">
                <a:pos x="8" y="79"/>
              </a:cxn>
              <a:cxn ang="0">
                <a:pos x="14" y="86"/>
              </a:cxn>
              <a:cxn ang="0">
                <a:pos x="19" y="79"/>
              </a:cxn>
              <a:cxn ang="0">
                <a:pos x="19" y="66"/>
              </a:cxn>
              <a:cxn ang="0">
                <a:pos x="16" y="57"/>
              </a:cxn>
              <a:cxn ang="0">
                <a:pos x="4" y="36"/>
              </a:cxn>
              <a:cxn ang="0">
                <a:pos x="0" y="24"/>
              </a:cxn>
              <a:cxn ang="0">
                <a:pos x="0" y="13"/>
              </a:cxn>
              <a:cxn ang="0">
                <a:pos x="14" y="0"/>
              </a:cxn>
              <a:cxn ang="0">
                <a:pos x="27" y="12"/>
              </a:cxn>
              <a:cxn ang="0">
                <a:pos x="27" y="24"/>
              </a:cxn>
              <a:cxn ang="0">
                <a:pos x="18" y="24"/>
              </a:cxn>
              <a:cxn ang="0">
                <a:pos x="18" y="13"/>
              </a:cxn>
            </a:cxnLst>
            <a:rect l="0" t="0" r="r" b="b"/>
            <a:pathLst>
              <a:path w="27" h="93">
                <a:moveTo>
                  <a:pt x="18" y="13"/>
                </a:moveTo>
                <a:cubicBezTo>
                  <a:pt x="18" y="9"/>
                  <a:pt x="18" y="7"/>
                  <a:pt x="14" y="7"/>
                </a:cubicBezTo>
                <a:cubicBezTo>
                  <a:pt x="10" y="7"/>
                  <a:pt x="9" y="9"/>
                  <a:pt x="9" y="13"/>
                </a:cubicBezTo>
                <a:cubicBezTo>
                  <a:pt x="9" y="22"/>
                  <a:pt x="9" y="22"/>
                  <a:pt x="9" y="22"/>
                </a:cubicBezTo>
                <a:cubicBezTo>
                  <a:pt x="9" y="25"/>
                  <a:pt x="9" y="28"/>
                  <a:pt x="11" y="31"/>
                </a:cubicBezTo>
                <a:cubicBezTo>
                  <a:pt x="24" y="54"/>
                  <a:pt x="24" y="54"/>
                  <a:pt x="24" y="54"/>
                </a:cubicBezTo>
                <a:cubicBezTo>
                  <a:pt x="26" y="57"/>
                  <a:pt x="27" y="61"/>
                  <a:pt x="27" y="65"/>
                </a:cubicBezTo>
                <a:cubicBezTo>
                  <a:pt x="27" y="79"/>
                  <a:pt x="27" y="79"/>
                  <a:pt x="27" y="79"/>
                </a:cubicBezTo>
                <a:cubicBezTo>
                  <a:pt x="27" y="88"/>
                  <a:pt x="22" y="93"/>
                  <a:pt x="14" y="93"/>
                </a:cubicBezTo>
                <a:cubicBezTo>
                  <a:pt x="4" y="93"/>
                  <a:pt x="0" y="89"/>
                  <a:pt x="0" y="79"/>
                </a:cubicBezTo>
                <a:cubicBezTo>
                  <a:pt x="0" y="67"/>
                  <a:pt x="0" y="67"/>
                  <a:pt x="0" y="67"/>
                </a:cubicBezTo>
                <a:cubicBezTo>
                  <a:pt x="8" y="67"/>
                  <a:pt x="8" y="67"/>
                  <a:pt x="8" y="67"/>
                </a:cubicBezTo>
                <a:cubicBezTo>
                  <a:pt x="8" y="79"/>
                  <a:pt x="8" y="79"/>
                  <a:pt x="8" y="79"/>
                </a:cubicBezTo>
                <a:cubicBezTo>
                  <a:pt x="8" y="83"/>
                  <a:pt x="10" y="86"/>
                  <a:pt x="14" y="86"/>
                </a:cubicBezTo>
                <a:cubicBezTo>
                  <a:pt x="17" y="86"/>
                  <a:pt x="19" y="83"/>
                  <a:pt x="19" y="79"/>
                </a:cubicBezTo>
                <a:cubicBezTo>
                  <a:pt x="19" y="66"/>
                  <a:pt x="19" y="66"/>
                  <a:pt x="19" y="66"/>
                </a:cubicBezTo>
                <a:cubicBezTo>
                  <a:pt x="19" y="63"/>
                  <a:pt x="18" y="60"/>
                  <a:pt x="16" y="57"/>
                </a:cubicBezTo>
                <a:cubicBezTo>
                  <a:pt x="4" y="36"/>
                  <a:pt x="4" y="36"/>
                  <a:pt x="4" y="36"/>
                </a:cubicBezTo>
                <a:cubicBezTo>
                  <a:pt x="2" y="32"/>
                  <a:pt x="0" y="29"/>
                  <a:pt x="0" y="24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4"/>
                  <a:pt x="5" y="0"/>
                  <a:pt x="14" y="0"/>
                </a:cubicBezTo>
                <a:cubicBezTo>
                  <a:pt x="23" y="0"/>
                  <a:pt x="27" y="4"/>
                  <a:pt x="27" y="12"/>
                </a:cubicBezTo>
                <a:cubicBezTo>
                  <a:pt x="27" y="24"/>
                  <a:pt x="27" y="24"/>
                  <a:pt x="27" y="24"/>
                </a:cubicBezTo>
                <a:cubicBezTo>
                  <a:pt x="18" y="24"/>
                  <a:pt x="18" y="24"/>
                  <a:pt x="18" y="24"/>
                </a:cubicBezTo>
                <a:lnTo>
                  <a:pt x="18" y="13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3" name="Freeform 11"/>
          <p:cNvSpPr>
            <a:spLocks/>
          </p:cNvSpPr>
          <p:nvPr userDrawn="1"/>
        </p:nvSpPr>
        <p:spPr bwMode="auto">
          <a:xfrm>
            <a:off x="1292225" y="4257676"/>
            <a:ext cx="142875" cy="477838"/>
          </a:xfrm>
          <a:custGeom>
            <a:avLst/>
            <a:gdLst/>
            <a:ahLst/>
            <a:cxnLst>
              <a:cxn ang="0">
                <a:pos x="33" y="24"/>
              </a:cxn>
              <a:cxn ang="0">
                <a:pos x="0" y="24"/>
              </a:cxn>
              <a:cxn ang="0">
                <a:pos x="0" y="0"/>
              </a:cxn>
              <a:cxn ang="0">
                <a:pos x="90" y="0"/>
              </a:cxn>
              <a:cxn ang="0">
                <a:pos x="90" y="24"/>
              </a:cxn>
              <a:cxn ang="0">
                <a:pos x="60" y="24"/>
              </a:cxn>
              <a:cxn ang="0">
                <a:pos x="60" y="301"/>
              </a:cxn>
              <a:cxn ang="0">
                <a:pos x="33" y="301"/>
              </a:cxn>
              <a:cxn ang="0">
                <a:pos x="33" y="24"/>
              </a:cxn>
            </a:cxnLst>
            <a:rect l="0" t="0" r="r" b="b"/>
            <a:pathLst>
              <a:path w="90" h="301">
                <a:moveTo>
                  <a:pt x="33" y="24"/>
                </a:moveTo>
                <a:lnTo>
                  <a:pt x="0" y="24"/>
                </a:lnTo>
                <a:lnTo>
                  <a:pt x="0" y="0"/>
                </a:lnTo>
                <a:lnTo>
                  <a:pt x="90" y="0"/>
                </a:lnTo>
                <a:lnTo>
                  <a:pt x="90" y="24"/>
                </a:lnTo>
                <a:lnTo>
                  <a:pt x="60" y="24"/>
                </a:lnTo>
                <a:lnTo>
                  <a:pt x="60" y="301"/>
                </a:lnTo>
                <a:lnTo>
                  <a:pt x="33" y="301"/>
                </a:lnTo>
                <a:lnTo>
                  <a:pt x="33" y="24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4" name="Freeform 12"/>
          <p:cNvSpPr>
            <a:spLocks noEditPoints="1"/>
          </p:cNvSpPr>
          <p:nvPr userDrawn="1"/>
        </p:nvSpPr>
        <p:spPr bwMode="auto">
          <a:xfrm>
            <a:off x="1465263" y="4257676"/>
            <a:ext cx="152400" cy="477838"/>
          </a:xfrm>
          <a:custGeom>
            <a:avLst/>
            <a:gdLst/>
            <a:ahLst/>
            <a:cxnLst>
              <a:cxn ang="0">
                <a:pos x="21" y="53"/>
              </a:cxn>
              <a:cxn ang="0">
                <a:pos x="14" y="47"/>
              </a:cxn>
              <a:cxn ang="0">
                <a:pos x="8" y="47"/>
              </a:cxn>
              <a:cxn ang="0">
                <a:pos x="8" y="91"/>
              </a:cxn>
              <a:cxn ang="0">
                <a:pos x="0" y="91"/>
              </a:cxn>
              <a:cxn ang="0">
                <a:pos x="0" y="0"/>
              </a:cxn>
              <a:cxn ang="0">
                <a:pos x="16" y="0"/>
              </a:cxn>
              <a:cxn ang="0">
                <a:pos x="29" y="10"/>
              </a:cxn>
              <a:cxn ang="0">
                <a:pos x="29" y="33"/>
              </a:cxn>
              <a:cxn ang="0">
                <a:pos x="19" y="43"/>
              </a:cxn>
              <a:cxn ang="0">
                <a:pos x="19" y="43"/>
              </a:cxn>
              <a:cxn ang="0">
                <a:pos x="29" y="52"/>
              </a:cxn>
              <a:cxn ang="0">
                <a:pos x="29" y="91"/>
              </a:cxn>
              <a:cxn ang="0">
                <a:pos x="21" y="91"/>
              </a:cxn>
              <a:cxn ang="0">
                <a:pos x="21" y="53"/>
              </a:cxn>
              <a:cxn ang="0">
                <a:pos x="14" y="40"/>
              </a:cxn>
              <a:cxn ang="0">
                <a:pos x="20" y="33"/>
              </a:cxn>
              <a:cxn ang="0">
                <a:pos x="20" y="13"/>
              </a:cxn>
              <a:cxn ang="0">
                <a:pos x="13" y="7"/>
              </a:cxn>
              <a:cxn ang="0">
                <a:pos x="8" y="7"/>
              </a:cxn>
              <a:cxn ang="0">
                <a:pos x="8" y="40"/>
              </a:cxn>
              <a:cxn ang="0">
                <a:pos x="14" y="40"/>
              </a:cxn>
            </a:cxnLst>
            <a:rect l="0" t="0" r="r" b="b"/>
            <a:pathLst>
              <a:path w="29" h="91">
                <a:moveTo>
                  <a:pt x="21" y="53"/>
                </a:moveTo>
                <a:cubicBezTo>
                  <a:pt x="21" y="48"/>
                  <a:pt x="18" y="47"/>
                  <a:pt x="14" y="47"/>
                </a:cubicBezTo>
                <a:cubicBezTo>
                  <a:pt x="8" y="47"/>
                  <a:pt x="8" y="47"/>
                  <a:pt x="8" y="47"/>
                </a:cubicBezTo>
                <a:cubicBezTo>
                  <a:pt x="8" y="91"/>
                  <a:pt x="8" y="91"/>
                  <a:pt x="8" y="91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0"/>
                  <a:pt x="0" y="0"/>
                  <a:pt x="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24" y="0"/>
                  <a:pt x="29" y="1"/>
                  <a:pt x="29" y="10"/>
                </a:cubicBezTo>
                <a:cubicBezTo>
                  <a:pt x="29" y="33"/>
                  <a:pt x="29" y="33"/>
                  <a:pt x="29" y="33"/>
                </a:cubicBezTo>
                <a:cubicBezTo>
                  <a:pt x="29" y="40"/>
                  <a:pt x="26" y="43"/>
                  <a:pt x="19" y="43"/>
                </a:cubicBezTo>
                <a:cubicBezTo>
                  <a:pt x="19" y="43"/>
                  <a:pt x="19" y="43"/>
                  <a:pt x="19" y="43"/>
                </a:cubicBezTo>
                <a:cubicBezTo>
                  <a:pt x="25" y="44"/>
                  <a:pt x="29" y="46"/>
                  <a:pt x="29" y="52"/>
                </a:cubicBezTo>
                <a:cubicBezTo>
                  <a:pt x="29" y="91"/>
                  <a:pt x="29" y="91"/>
                  <a:pt x="29" y="91"/>
                </a:cubicBezTo>
                <a:cubicBezTo>
                  <a:pt x="21" y="91"/>
                  <a:pt x="21" y="91"/>
                  <a:pt x="21" y="91"/>
                </a:cubicBezTo>
                <a:lnTo>
                  <a:pt x="21" y="53"/>
                </a:lnTo>
                <a:close/>
                <a:moveTo>
                  <a:pt x="14" y="40"/>
                </a:moveTo>
                <a:cubicBezTo>
                  <a:pt x="18" y="40"/>
                  <a:pt x="20" y="39"/>
                  <a:pt x="20" y="33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8"/>
                  <a:pt x="17" y="7"/>
                  <a:pt x="13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40"/>
                  <a:pt x="8" y="40"/>
                  <a:pt x="8" y="40"/>
                </a:cubicBezTo>
                <a:lnTo>
                  <a:pt x="14" y="4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5" name="Freeform 13"/>
          <p:cNvSpPr>
            <a:spLocks noEditPoints="1"/>
          </p:cNvSpPr>
          <p:nvPr userDrawn="1"/>
        </p:nvSpPr>
        <p:spPr bwMode="auto">
          <a:xfrm>
            <a:off x="1655763" y="4257676"/>
            <a:ext cx="150813" cy="488950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4" y="0"/>
              </a:cxn>
              <a:cxn ang="0">
                <a:pos x="29" y="15"/>
              </a:cxn>
              <a:cxn ang="0">
                <a:pos x="29" y="77"/>
              </a:cxn>
              <a:cxn ang="0">
                <a:pos x="14" y="93"/>
              </a:cxn>
              <a:cxn ang="0">
                <a:pos x="0" y="77"/>
              </a:cxn>
              <a:cxn ang="0">
                <a:pos x="0" y="15"/>
              </a:cxn>
              <a:cxn ang="0">
                <a:pos x="8" y="77"/>
              </a:cxn>
              <a:cxn ang="0">
                <a:pos x="14" y="86"/>
              </a:cxn>
              <a:cxn ang="0">
                <a:pos x="21" y="77"/>
              </a:cxn>
              <a:cxn ang="0">
                <a:pos x="21" y="15"/>
              </a:cxn>
              <a:cxn ang="0">
                <a:pos x="14" y="7"/>
              </a:cxn>
              <a:cxn ang="0">
                <a:pos x="8" y="15"/>
              </a:cxn>
              <a:cxn ang="0">
                <a:pos x="8" y="77"/>
              </a:cxn>
            </a:cxnLst>
            <a:rect l="0" t="0" r="r" b="b"/>
            <a:pathLst>
              <a:path w="29" h="93">
                <a:moveTo>
                  <a:pt x="0" y="15"/>
                </a:moveTo>
                <a:cubicBezTo>
                  <a:pt x="0" y="6"/>
                  <a:pt x="3" y="0"/>
                  <a:pt x="14" y="0"/>
                </a:cubicBezTo>
                <a:cubicBezTo>
                  <a:pt x="26" y="0"/>
                  <a:pt x="29" y="6"/>
                  <a:pt x="29" y="15"/>
                </a:cubicBezTo>
                <a:cubicBezTo>
                  <a:pt x="29" y="77"/>
                  <a:pt x="29" y="77"/>
                  <a:pt x="29" y="77"/>
                </a:cubicBezTo>
                <a:cubicBezTo>
                  <a:pt x="29" y="86"/>
                  <a:pt x="26" y="93"/>
                  <a:pt x="14" y="93"/>
                </a:cubicBezTo>
                <a:cubicBezTo>
                  <a:pt x="3" y="93"/>
                  <a:pt x="0" y="86"/>
                  <a:pt x="0" y="77"/>
                </a:cubicBezTo>
                <a:lnTo>
                  <a:pt x="0" y="15"/>
                </a:lnTo>
                <a:close/>
                <a:moveTo>
                  <a:pt x="8" y="77"/>
                </a:moveTo>
                <a:cubicBezTo>
                  <a:pt x="8" y="82"/>
                  <a:pt x="9" y="86"/>
                  <a:pt x="14" y="86"/>
                </a:cubicBezTo>
                <a:cubicBezTo>
                  <a:pt x="20" y="86"/>
                  <a:pt x="21" y="82"/>
                  <a:pt x="21" y="77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0"/>
                  <a:pt x="20" y="7"/>
                  <a:pt x="14" y="7"/>
                </a:cubicBezTo>
                <a:cubicBezTo>
                  <a:pt x="9" y="7"/>
                  <a:pt x="8" y="10"/>
                  <a:pt x="8" y="15"/>
                </a:cubicBezTo>
                <a:lnTo>
                  <a:pt x="8" y="77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6" name="Freeform 14"/>
          <p:cNvSpPr>
            <a:spLocks noEditPoints="1"/>
          </p:cNvSpPr>
          <p:nvPr userDrawn="1"/>
        </p:nvSpPr>
        <p:spPr bwMode="auto">
          <a:xfrm>
            <a:off x="520700" y="4808538"/>
            <a:ext cx="1281113" cy="100013"/>
          </a:xfrm>
          <a:custGeom>
            <a:avLst/>
            <a:gdLst/>
            <a:ahLst/>
            <a:cxnLst>
              <a:cxn ang="0">
                <a:pos x="11" y="14"/>
              </a:cxn>
              <a:cxn ang="0">
                <a:pos x="6" y="0"/>
              </a:cxn>
              <a:cxn ang="0">
                <a:pos x="7" y="2"/>
              </a:cxn>
              <a:cxn ang="0">
                <a:pos x="26" y="16"/>
              </a:cxn>
              <a:cxn ang="0">
                <a:pos x="16" y="18"/>
              </a:cxn>
              <a:cxn ang="0">
                <a:pos x="30" y="16"/>
              </a:cxn>
              <a:cxn ang="0">
                <a:pos x="36" y="18"/>
              </a:cxn>
              <a:cxn ang="0">
                <a:pos x="37" y="10"/>
              </a:cxn>
              <a:cxn ang="0">
                <a:pos x="56" y="13"/>
              </a:cxn>
              <a:cxn ang="0">
                <a:pos x="56" y="5"/>
              </a:cxn>
              <a:cxn ang="0">
                <a:pos x="51" y="17"/>
              </a:cxn>
              <a:cxn ang="0">
                <a:pos x="62" y="18"/>
              </a:cxn>
              <a:cxn ang="0">
                <a:pos x="71" y="18"/>
              </a:cxn>
              <a:cxn ang="0">
                <a:pos x="62" y="8"/>
              </a:cxn>
              <a:cxn ang="0">
                <a:pos x="59" y="18"/>
              </a:cxn>
              <a:cxn ang="0">
                <a:pos x="71" y="0"/>
              </a:cxn>
              <a:cxn ang="0">
                <a:pos x="78" y="11"/>
              </a:cxn>
              <a:cxn ang="0">
                <a:pos x="88" y="18"/>
              </a:cxn>
              <a:cxn ang="0">
                <a:pos x="100" y="18"/>
              </a:cxn>
              <a:cxn ang="0">
                <a:pos x="88" y="18"/>
              </a:cxn>
              <a:cxn ang="0">
                <a:pos x="96" y="2"/>
              </a:cxn>
              <a:cxn ang="0">
                <a:pos x="115" y="13"/>
              </a:cxn>
              <a:cxn ang="0">
                <a:pos x="115" y="5"/>
              </a:cxn>
              <a:cxn ang="0">
                <a:pos x="110" y="17"/>
              </a:cxn>
              <a:cxn ang="0">
                <a:pos x="117" y="0"/>
              </a:cxn>
              <a:cxn ang="0">
                <a:pos x="124" y="18"/>
              </a:cxn>
              <a:cxn ang="0">
                <a:pos x="117" y="0"/>
              </a:cxn>
              <a:cxn ang="0">
                <a:pos x="136" y="8"/>
              </a:cxn>
              <a:cxn ang="0">
                <a:pos x="138" y="12"/>
              </a:cxn>
              <a:cxn ang="0">
                <a:pos x="138" y="9"/>
              </a:cxn>
              <a:cxn ang="0">
                <a:pos x="131" y="0"/>
              </a:cxn>
              <a:cxn ang="0">
                <a:pos x="136" y="10"/>
              </a:cxn>
              <a:cxn ang="0">
                <a:pos x="150" y="0"/>
              </a:cxn>
              <a:cxn ang="0">
                <a:pos x="150" y="17"/>
              </a:cxn>
              <a:cxn ang="0">
                <a:pos x="153" y="5"/>
              </a:cxn>
              <a:cxn ang="0">
                <a:pos x="165" y="2"/>
              </a:cxn>
              <a:cxn ang="0">
                <a:pos x="162" y="2"/>
              </a:cxn>
              <a:cxn ang="0">
                <a:pos x="170" y="5"/>
              </a:cxn>
              <a:cxn ang="0">
                <a:pos x="162" y="18"/>
              </a:cxn>
              <a:cxn ang="0">
                <a:pos x="181" y="18"/>
              </a:cxn>
              <a:cxn ang="0">
                <a:pos x="181" y="8"/>
              </a:cxn>
              <a:cxn ang="0">
                <a:pos x="173" y="18"/>
              </a:cxn>
              <a:cxn ang="0">
                <a:pos x="186" y="0"/>
              </a:cxn>
              <a:cxn ang="0">
                <a:pos x="193" y="11"/>
              </a:cxn>
              <a:cxn ang="0">
                <a:pos x="199" y="13"/>
              </a:cxn>
              <a:cxn ang="0">
                <a:pos x="205" y="2"/>
              </a:cxn>
              <a:cxn ang="0">
                <a:pos x="200" y="5"/>
              </a:cxn>
              <a:cxn ang="0">
                <a:pos x="201" y="13"/>
              </a:cxn>
              <a:cxn ang="0">
                <a:pos x="213" y="18"/>
              </a:cxn>
              <a:cxn ang="0">
                <a:pos x="225" y="0"/>
              </a:cxn>
              <a:cxn ang="0">
                <a:pos x="230" y="13"/>
              </a:cxn>
              <a:cxn ang="0">
                <a:pos x="222" y="7"/>
              </a:cxn>
              <a:cxn ang="0">
                <a:pos x="228" y="5"/>
              </a:cxn>
              <a:cxn ang="0">
                <a:pos x="244" y="13"/>
              </a:cxn>
              <a:cxn ang="0">
                <a:pos x="243" y="5"/>
              </a:cxn>
              <a:cxn ang="0">
                <a:pos x="238" y="17"/>
              </a:cxn>
            </a:cxnLst>
            <a:rect l="0" t="0" r="r" b="b"/>
            <a:pathLst>
              <a:path w="244" h="19">
                <a:moveTo>
                  <a:pt x="0" y="18"/>
                </a:moveTo>
                <a:cubicBezTo>
                  <a:pt x="2" y="18"/>
                  <a:pt x="2" y="18"/>
                  <a:pt x="2" y="18"/>
                </a:cubicBezTo>
                <a:cubicBezTo>
                  <a:pt x="4" y="14"/>
                  <a:pt x="4" y="14"/>
                  <a:pt x="4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2" y="18"/>
                  <a:pt x="12" y="18"/>
                  <a:pt x="12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9" y="0"/>
                  <a:pt x="9" y="0"/>
                  <a:pt x="9" y="0"/>
                </a:cubicBezTo>
                <a:cubicBezTo>
                  <a:pt x="6" y="0"/>
                  <a:pt x="6" y="0"/>
                  <a:pt x="6" y="0"/>
                </a:cubicBezTo>
                <a:lnTo>
                  <a:pt x="0" y="18"/>
                </a:lnTo>
                <a:close/>
                <a:moveTo>
                  <a:pt x="10" y="12"/>
                </a:moveTo>
                <a:cubicBezTo>
                  <a:pt x="4" y="12"/>
                  <a:pt x="4" y="12"/>
                  <a:pt x="4" y="1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lnTo>
                  <a:pt x="10" y="12"/>
                </a:lnTo>
                <a:close/>
                <a:moveTo>
                  <a:pt x="26" y="18"/>
                </a:moveTo>
                <a:cubicBezTo>
                  <a:pt x="26" y="16"/>
                  <a:pt x="26" y="16"/>
                  <a:pt x="26" y="16"/>
                </a:cubicBezTo>
                <a:cubicBezTo>
                  <a:pt x="19" y="16"/>
                  <a:pt x="19" y="16"/>
                  <a:pt x="19" y="16"/>
                </a:cubicBezTo>
                <a:cubicBezTo>
                  <a:pt x="19" y="0"/>
                  <a:pt x="19" y="0"/>
                  <a:pt x="1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18"/>
                  <a:pt x="16" y="18"/>
                  <a:pt x="16" y="18"/>
                </a:cubicBezTo>
                <a:lnTo>
                  <a:pt x="26" y="18"/>
                </a:lnTo>
                <a:close/>
                <a:moveTo>
                  <a:pt x="36" y="18"/>
                </a:moveTo>
                <a:cubicBezTo>
                  <a:pt x="36" y="16"/>
                  <a:pt x="36" y="16"/>
                  <a:pt x="36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0" y="0"/>
                  <a:pt x="30" y="0"/>
                  <a:pt x="30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18"/>
                  <a:pt x="27" y="18"/>
                  <a:pt x="27" y="18"/>
                </a:cubicBezTo>
                <a:lnTo>
                  <a:pt x="36" y="18"/>
                </a:lnTo>
                <a:close/>
                <a:moveTo>
                  <a:pt x="37" y="12"/>
                </a:moveTo>
                <a:cubicBezTo>
                  <a:pt x="43" y="12"/>
                  <a:pt x="43" y="12"/>
                  <a:pt x="43" y="12"/>
                </a:cubicBezTo>
                <a:cubicBezTo>
                  <a:pt x="43" y="10"/>
                  <a:pt x="43" y="10"/>
                  <a:pt x="43" y="10"/>
                </a:cubicBezTo>
                <a:cubicBezTo>
                  <a:pt x="37" y="10"/>
                  <a:pt x="37" y="10"/>
                  <a:pt x="37" y="10"/>
                </a:cubicBezTo>
                <a:lnTo>
                  <a:pt x="37" y="12"/>
                </a:lnTo>
                <a:close/>
                <a:moveTo>
                  <a:pt x="45" y="13"/>
                </a:moveTo>
                <a:cubicBezTo>
                  <a:pt x="45" y="14"/>
                  <a:pt x="45" y="19"/>
                  <a:pt x="51" y="19"/>
                </a:cubicBezTo>
                <a:cubicBezTo>
                  <a:pt x="54" y="19"/>
                  <a:pt x="56" y="17"/>
                  <a:pt x="56" y="13"/>
                </a:cubicBezTo>
                <a:cubicBezTo>
                  <a:pt x="56" y="8"/>
                  <a:pt x="48" y="8"/>
                  <a:pt x="48" y="4"/>
                </a:cubicBezTo>
                <a:cubicBezTo>
                  <a:pt x="48" y="2"/>
                  <a:pt x="49" y="2"/>
                  <a:pt x="51" y="2"/>
                </a:cubicBezTo>
                <a:cubicBezTo>
                  <a:pt x="53" y="2"/>
                  <a:pt x="54" y="3"/>
                  <a:pt x="54" y="5"/>
                </a:cubicBezTo>
                <a:cubicBezTo>
                  <a:pt x="56" y="5"/>
                  <a:pt x="56" y="5"/>
                  <a:pt x="56" y="5"/>
                </a:cubicBezTo>
                <a:cubicBezTo>
                  <a:pt x="56" y="1"/>
                  <a:pt x="54" y="0"/>
                  <a:pt x="51" y="0"/>
                </a:cubicBezTo>
                <a:cubicBezTo>
                  <a:pt x="48" y="0"/>
                  <a:pt x="46" y="1"/>
                  <a:pt x="46" y="5"/>
                </a:cubicBezTo>
                <a:cubicBezTo>
                  <a:pt x="46" y="10"/>
                  <a:pt x="54" y="10"/>
                  <a:pt x="54" y="14"/>
                </a:cubicBezTo>
                <a:cubicBezTo>
                  <a:pt x="54" y="16"/>
                  <a:pt x="52" y="17"/>
                  <a:pt x="51" y="17"/>
                </a:cubicBezTo>
                <a:cubicBezTo>
                  <a:pt x="49" y="17"/>
                  <a:pt x="48" y="16"/>
                  <a:pt x="48" y="13"/>
                </a:cubicBezTo>
                <a:cubicBezTo>
                  <a:pt x="48" y="13"/>
                  <a:pt x="48" y="13"/>
                  <a:pt x="48" y="13"/>
                </a:cubicBezTo>
                <a:lnTo>
                  <a:pt x="45" y="13"/>
                </a:lnTo>
                <a:close/>
                <a:moveTo>
                  <a:pt x="62" y="18"/>
                </a:moveTo>
                <a:cubicBezTo>
                  <a:pt x="62" y="9"/>
                  <a:pt x="62" y="9"/>
                  <a:pt x="62" y="9"/>
                </a:cubicBezTo>
                <a:cubicBezTo>
                  <a:pt x="62" y="9"/>
                  <a:pt x="62" y="9"/>
                  <a:pt x="62" y="9"/>
                </a:cubicBezTo>
                <a:cubicBezTo>
                  <a:pt x="68" y="18"/>
                  <a:pt x="68" y="18"/>
                  <a:pt x="68" y="18"/>
                </a:cubicBezTo>
                <a:cubicBezTo>
                  <a:pt x="71" y="18"/>
                  <a:pt x="71" y="18"/>
                  <a:pt x="71" y="18"/>
                </a:cubicBezTo>
                <a:cubicBezTo>
                  <a:pt x="64" y="8"/>
                  <a:pt x="64" y="8"/>
                  <a:pt x="64" y="8"/>
                </a:cubicBezTo>
                <a:cubicBezTo>
                  <a:pt x="71" y="0"/>
                  <a:pt x="71" y="0"/>
                  <a:pt x="71" y="0"/>
                </a:cubicBezTo>
                <a:cubicBezTo>
                  <a:pt x="68" y="0"/>
                  <a:pt x="68" y="0"/>
                  <a:pt x="68" y="0"/>
                </a:cubicBezTo>
                <a:cubicBezTo>
                  <a:pt x="62" y="8"/>
                  <a:pt x="62" y="8"/>
                  <a:pt x="62" y="8"/>
                </a:cubicBezTo>
                <a:cubicBezTo>
                  <a:pt x="62" y="8"/>
                  <a:pt x="62" y="8"/>
                  <a:pt x="62" y="8"/>
                </a:cubicBezTo>
                <a:cubicBezTo>
                  <a:pt x="62" y="0"/>
                  <a:pt x="62" y="0"/>
                  <a:pt x="62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18"/>
                  <a:pt x="59" y="18"/>
                  <a:pt x="59" y="18"/>
                </a:cubicBezTo>
                <a:lnTo>
                  <a:pt x="62" y="18"/>
                </a:lnTo>
                <a:close/>
                <a:moveTo>
                  <a:pt x="77" y="9"/>
                </a:moveTo>
                <a:cubicBezTo>
                  <a:pt x="74" y="0"/>
                  <a:pt x="74" y="0"/>
                  <a:pt x="74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6" y="11"/>
                  <a:pt x="76" y="11"/>
                  <a:pt x="76" y="11"/>
                </a:cubicBezTo>
                <a:cubicBezTo>
                  <a:pt x="76" y="18"/>
                  <a:pt x="76" y="18"/>
                  <a:pt x="76" y="18"/>
                </a:cubicBezTo>
                <a:cubicBezTo>
                  <a:pt x="78" y="18"/>
                  <a:pt x="78" y="18"/>
                  <a:pt x="78" y="18"/>
                </a:cubicBezTo>
                <a:cubicBezTo>
                  <a:pt x="78" y="11"/>
                  <a:pt x="78" y="11"/>
                  <a:pt x="78" y="11"/>
                </a:cubicBezTo>
                <a:cubicBezTo>
                  <a:pt x="83" y="0"/>
                  <a:pt x="83" y="0"/>
                  <a:pt x="83" y="0"/>
                </a:cubicBezTo>
                <a:cubicBezTo>
                  <a:pt x="81" y="0"/>
                  <a:pt x="81" y="0"/>
                  <a:pt x="81" y="0"/>
                </a:cubicBezTo>
                <a:lnTo>
                  <a:pt x="77" y="9"/>
                </a:lnTo>
                <a:close/>
                <a:moveTo>
                  <a:pt x="88" y="18"/>
                </a:moveTo>
                <a:cubicBezTo>
                  <a:pt x="91" y="18"/>
                  <a:pt x="91" y="18"/>
                  <a:pt x="91" y="18"/>
                </a:cubicBezTo>
                <a:cubicBezTo>
                  <a:pt x="92" y="14"/>
                  <a:pt x="92" y="14"/>
                  <a:pt x="92" y="14"/>
                </a:cubicBezTo>
                <a:cubicBezTo>
                  <a:pt x="99" y="14"/>
                  <a:pt x="99" y="14"/>
                  <a:pt x="99" y="14"/>
                </a:cubicBezTo>
                <a:cubicBezTo>
                  <a:pt x="100" y="18"/>
                  <a:pt x="100" y="18"/>
                  <a:pt x="100" y="18"/>
                </a:cubicBezTo>
                <a:cubicBezTo>
                  <a:pt x="103" y="18"/>
                  <a:pt x="103" y="18"/>
                  <a:pt x="103" y="18"/>
                </a:cubicBezTo>
                <a:cubicBezTo>
                  <a:pt x="97" y="0"/>
                  <a:pt x="97" y="0"/>
                  <a:pt x="97" y="0"/>
                </a:cubicBezTo>
                <a:cubicBezTo>
                  <a:pt x="94" y="0"/>
                  <a:pt x="94" y="0"/>
                  <a:pt x="94" y="0"/>
                </a:cubicBezTo>
                <a:lnTo>
                  <a:pt x="88" y="18"/>
                </a:lnTo>
                <a:close/>
                <a:moveTo>
                  <a:pt x="99" y="12"/>
                </a:moveTo>
                <a:cubicBezTo>
                  <a:pt x="93" y="12"/>
                  <a:pt x="93" y="12"/>
                  <a:pt x="93" y="12"/>
                </a:cubicBezTo>
                <a:cubicBezTo>
                  <a:pt x="96" y="2"/>
                  <a:pt x="96" y="2"/>
                  <a:pt x="96" y="2"/>
                </a:cubicBezTo>
                <a:cubicBezTo>
                  <a:pt x="96" y="2"/>
                  <a:pt x="96" y="2"/>
                  <a:pt x="96" y="2"/>
                </a:cubicBezTo>
                <a:lnTo>
                  <a:pt x="99" y="12"/>
                </a:lnTo>
                <a:close/>
                <a:moveTo>
                  <a:pt x="104" y="13"/>
                </a:moveTo>
                <a:cubicBezTo>
                  <a:pt x="104" y="14"/>
                  <a:pt x="104" y="19"/>
                  <a:pt x="110" y="19"/>
                </a:cubicBezTo>
                <a:cubicBezTo>
                  <a:pt x="113" y="19"/>
                  <a:pt x="115" y="17"/>
                  <a:pt x="115" y="13"/>
                </a:cubicBezTo>
                <a:cubicBezTo>
                  <a:pt x="115" y="8"/>
                  <a:pt x="107" y="8"/>
                  <a:pt x="107" y="4"/>
                </a:cubicBezTo>
                <a:cubicBezTo>
                  <a:pt x="107" y="2"/>
                  <a:pt x="109" y="2"/>
                  <a:pt x="110" y="2"/>
                </a:cubicBezTo>
                <a:cubicBezTo>
                  <a:pt x="112" y="2"/>
                  <a:pt x="113" y="3"/>
                  <a:pt x="113" y="5"/>
                </a:cubicBezTo>
                <a:cubicBezTo>
                  <a:pt x="115" y="5"/>
                  <a:pt x="115" y="5"/>
                  <a:pt x="115" y="5"/>
                </a:cubicBezTo>
                <a:cubicBezTo>
                  <a:pt x="115" y="1"/>
                  <a:pt x="114" y="0"/>
                  <a:pt x="110" y="0"/>
                </a:cubicBezTo>
                <a:cubicBezTo>
                  <a:pt x="107" y="0"/>
                  <a:pt x="105" y="1"/>
                  <a:pt x="105" y="5"/>
                </a:cubicBezTo>
                <a:cubicBezTo>
                  <a:pt x="105" y="10"/>
                  <a:pt x="113" y="10"/>
                  <a:pt x="113" y="14"/>
                </a:cubicBezTo>
                <a:cubicBezTo>
                  <a:pt x="113" y="16"/>
                  <a:pt x="112" y="17"/>
                  <a:pt x="110" y="17"/>
                </a:cubicBezTo>
                <a:cubicBezTo>
                  <a:pt x="108" y="17"/>
                  <a:pt x="107" y="16"/>
                  <a:pt x="107" y="13"/>
                </a:cubicBezTo>
                <a:cubicBezTo>
                  <a:pt x="107" y="13"/>
                  <a:pt x="107" y="13"/>
                  <a:pt x="107" y="13"/>
                </a:cubicBezTo>
                <a:lnTo>
                  <a:pt x="104" y="13"/>
                </a:lnTo>
                <a:close/>
                <a:moveTo>
                  <a:pt x="117" y="0"/>
                </a:moveTo>
                <a:cubicBezTo>
                  <a:pt x="117" y="2"/>
                  <a:pt x="117" y="2"/>
                  <a:pt x="117" y="2"/>
                </a:cubicBezTo>
                <a:cubicBezTo>
                  <a:pt x="122" y="2"/>
                  <a:pt x="122" y="2"/>
                  <a:pt x="122" y="2"/>
                </a:cubicBezTo>
                <a:cubicBezTo>
                  <a:pt x="122" y="18"/>
                  <a:pt x="122" y="18"/>
                  <a:pt x="122" y="18"/>
                </a:cubicBezTo>
                <a:cubicBezTo>
                  <a:pt x="124" y="18"/>
                  <a:pt x="124" y="18"/>
                  <a:pt x="124" y="18"/>
                </a:cubicBezTo>
                <a:cubicBezTo>
                  <a:pt x="124" y="2"/>
                  <a:pt x="124" y="2"/>
                  <a:pt x="124" y="2"/>
                </a:cubicBezTo>
                <a:cubicBezTo>
                  <a:pt x="129" y="2"/>
                  <a:pt x="129" y="2"/>
                  <a:pt x="129" y="2"/>
                </a:cubicBezTo>
                <a:cubicBezTo>
                  <a:pt x="129" y="0"/>
                  <a:pt x="129" y="0"/>
                  <a:pt x="129" y="0"/>
                </a:cubicBezTo>
                <a:lnTo>
                  <a:pt x="117" y="0"/>
                </a:lnTo>
                <a:close/>
                <a:moveTo>
                  <a:pt x="133" y="2"/>
                </a:moveTo>
                <a:cubicBezTo>
                  <a:pt x="136" y="2"/>
                  <a:pt x="136" y="2"/>
                  <a:pt x="136" y="2"/>
                </a:cubicBezTo>
                <a:cubicBezTo>
                  <a:pt x="138" y="2"/>
                  <a:pt x="139" y="3"/>
                  <a:pt x="139" y="5"/>
                </a:cubicBezTo>
                <a:cubicBezTo>
                  <a:pt x="139" y="6"/>
                  <a:pt x="138" y="8"/>
                  <a:pt x="136" y="8"/>
                </a:cubicBezTo>
                <a:cubicBezTo>
                  <a:pt x="133" y="8"/>
                  <a:pt x="133" y="8"/>
                  <a:pt x="133" y="8"/>
                </a:cubicBezTo>
                <a:lnTo>
                  <a:pt x="133" y="2"/>
                </a:lnTo>
                <a:close/>
                <a:moveTo>
                  <a:pt x="136" y="10"/>
                </a:moveTo>
                <a:cubicBezTo>
                  <a:pt x="136" y="10"/>
                  <a:pt x="138" y="10"/>
                  <a:pt x="138" y="12"/>
                </a:cubicBezTo>
                <a:cubicBezTo>
                  <a:pt x="139" y="15"/>
                  <a:pt x="138" y="17"/>
                  <a:pt x="139" y="18"/>
                </a:cubicBezTo>
                <a:cubicBezTo>
                  <a:pt x="141" y="18"/>
                  <a:pt x="141" y="18"/>
                  <a:pt x="141" y="18"/>
                </a:cubicBezTo>
                <a:cubicBezTo>
                  <a:pt x="141" y="17"/>
                  <a:pt x="141" y="14"/>
                  <a:pt x="141" y="13"/>
                </a:cubicBezTo>
                <a:cubicBezTo>
                  <a:pt x="141" y="10"/>
                  <a:pt x="140" y="9"/>
                  <a:pt x="138" y="9"/>
                </a:cubicBezTo>
                <a:cubicBezTo>
                  <a:pt x="138" y="9"/>
                  <a:pt x="138" y="9"/>
                  <a:pt x="138" y="9"/>
                </a:cubicBezTo>
                <a:cubicBezTo>
                  <a:pt x="140" y="8"/>
                  <a:pt x="141" y="7"/>
                  <a:pt x="141" y="5"/>
                </a:cubicBezTo>
                <a:cubicBezTo>
                  <a:pt x="141" y="2"/>
                  <a:pt x="140" y="0"/>
                  <a:pt x="137" y="0"/>
                </a:cubicBezTo>
                <a:cubicBezTo>
                  <a:pt x="131" y="0"/>
                  <a:pt x="131" y="0"/>
                  <a:pt x="131" y="0"/>
                </a:cubicBezTo>
                <a:cubicBezTo>
                  <a:pt x="131" y="18"/>
                  <a:pt x="131" y="18"/>
                  <a:pt x="131" y="18"/>
                </a:cubicBezTo>
                <a:cubicBezTo>
                  <a:pt x="133" y="18"/>
                  <a:pt x="133" y="18"/>
                  <a:pt x="133" y="18"/>
                </a:cubicBezTo>
                <a:cubicBezTo>
                  <a:pt x="133" y="10"/>
                  <a:pt x="133" y="10"/>
                  <a:pt x="133" y="10"/>
                </a:cubicBezTo>
                <a:lnTo>
                  <a:pt x="136" y="10"/>
                </a:lnTo>
                <a:close/>
                <a:moveTo>
                  <a:pt x="150" y="19"/>
                </a:moveTo>
                <a:cubicBezTo>
                  <a:pt x="154" y="19"/>
                  <a:pt x="156" y="17"/>
                  <a:pt x="156" y="12"/>
                </a:cubicBezTo>
                <a:cubicBezTo>
                  <a:pt x="156" y="6"/>
                  <a:pt x="156" y="6"/>
                  <a:pt x="156" y="6"/>
                </a:cubicBezTo>
                <a:cubicBezTo>
                  <a:pt x="156" y="2"/>
                  <a:pt x="154" y="0"/>
                  <a:pt x="150" y="0"/>
                </a:cubicBezTo>
                <a:cubicBezTo>
                  <a:pt x="146" y="0"/>
                  <a:pt x="144" y="2"/>
                  <a:pt x="144" y="6"/>
                </a:cubicBezTo>
                <a:cubicBezTo>
                  <a:pt x="144" y="12"/>
                  <a:pt x="144" y="12"/>
                  <a:pt x="144" y="12"/>
                </a:cubicBezTo>
                <a:cubicBezTo>
                  <a:pt x="144" y="17"/>
                  <a:pt x="146" y="19"/>
                  <a:pt x="150" y="19"/>
                </a:cubicBezTo>
                <a:moveTo>
                  <a:pt x="150" y="17"/>
                </a:moveTo>
                <a:cubicBezTo>
                  <a:pt x="148" y="17"/>
                  <a:pt x="146" y="16"/>
                  <a:pt x="146" y="12"/>
                </a:cubicBezTo>
                <a:cubicBezTo>
                  <a:pt x="146" y="5"/>
                  <a:pt x="146" y="5"/>
                  <a:pt x="146" y="5"/>
                </a:cubicBezTo>
                <a:cubicBezTo>
                  <a:pt x="146" y="2"/>
                  <a:pt x="149" y="2"/>
                  <a:pt x="150" y="2"/>
                </a:cubicBezTo>
                <a:cubicBezTo>
                  <a:pt x="151" y="2"/>
                  <a:pt x="153" y="2"/>
                  <a:pt x="153" y="5"/>
                </a:cubicBezTo>
                <a:cubicBezTo>
                  <a:pt x="153" y="12"/>
                  <a:pt x="153" y="12"/>
                  <a:pt x="153" y="12"/>
                </a:cubicBezTo>
                <a:cubicBezTo>
                  <a:pt x="153" y="16"/>
                  <a:pt x="152" y="17"/>
                  <a:pt x="150" y="17"/>
                </a:cubicBezTo>
                <a:moveTo>
                  <a:pt x="162" y="2"/>
                </a:moveTo>
                <a:cubicBezTo>
                  <a:pt x="165" y="2"/>
                  <a:pt x="165" y="2"/>
                  <a:pt x="165" y="2"/>
                </a:cubicBezTo>
                <a:cubicBezTo>
                  <a:pt x="165" y="2"/>
                  <a:pt x="167" y="2"/>
                  <a:pt x="167" y="5"/>
                </a:cubicBezTo>
                <a:cubicBezTo>
                  <a:pt x="167" y="8"/>
                  <a:pt x="165" y="8"/>
                  <a:pt x="164" y="8"/>
                </a:cubicBezTo>
                <a:cubicBezTo>
                  <a:pt x="162" y="8"/>
                  <a:pt x="162" y="8"/>
                  <a:pt x="162" y="8"/>
                </a:cubicBezTo>
                <a:lnTo>
                  <a:pt x="162" y="2"/>
                </a:lnTo>
                <a:close/>
                <a:moveTo>
                  <a:pt x="162" y="18"/>
                </a:moveTo>
                <a:cubicBezTo>
                  <a:pt x="162" y="10"/>
                  <a:pt x="162" y="10"/>
                  <a:pt x="162" y="10"/>
                </a:cubicBezTo>
                <a:cubicBezTo>
                  <a:pt x="165" y="10"/>
                  <a:pt x="165" y="10"/>
                  <a:pt x="165" y="10"/>
                </a:cubicBezTo>
                <a:cubicBezTo>
                  <a:pt x="167" y="10"/>
                  <a:pt x="170" y="9"/>
                  <a:pt x="170" y="5"/>
                </a:cubicBezTo>
                <a:cubicBezTo>
                  <a:pt x="170" y="1"/>
                  <a:pt x="167" y="0"/>
                  <a:pt x="165" y="0"/>
                </a:cubicBezTo>
                <a:cubicBezTo>
                  <a:pt x="159" y="0"/>
                  <a:pt x="159" y="0"/>
                  <a:pt x="159" y="0"/>
                </a:cubicBezTo>
                <a:cubicBezTo>
                  <a:pt x="159" y="18"/>
                  <a:pt x="159" y="18"/>
                  <a:pt x="159" y="18"/>
                </a:cubicBezTo>
                <a:lnTo>
                  <a:pt x="162" y="18"/>
                </a:lnTo>
                <a:close/>
                <a:moveTo>
                  <a:pt x="175" y="18"/>
                </a:moveTo>
                <a:cubicBezTo>
                  <a:pt x="175" y="10"/>
                  <a:pt x="175" y="10"/>
                  <a:pt x="175" y="10"/>
                </a:cubicBezTo>
                <a:cubicBezTo>
                  <a:pt x="181" y="10"/>
                  <a:pt x="181" y="10"/>
                  <a:pt x="181" y="10"/>
                </a:cubicBezTo>
                <a:cubicBezTo>
                  <a:pt x="181" y="18"/>
                  <a:pt x="181" y="18"/>
                  <a:pt x="181" y="18"/>
                </a:cubicBezTo>
                <a:cubicBezTo>
                  <a:pt x="184" y="18"/>
                  <a:pt x="184" y="18"/>
                  <a:pt x="184" y="18"/>
                </a:cubicBezTo>
                <a:cubicBezTo>
                  <a:pt x="184" y="0"/>
                  <a:pt x="184" y="0"/>
                  <a:pt x="184" y="0"/>
                </a:cubicBezTo>
                <a:cubicBezTo>
                  <a:pt x="181" y="0"/>
                  <a:pt x="181" y="0"/>
                  <a:pt x="181" y="0"/>
                </a:cubicBezTo>
                <a:cubicBezTo>
                  <a:pt x="181" y="8"/>
                  <a:pt x="181" y="8"/>
                  <a:pt x="181" y="8"/>
                </a:cubicBezTo>
                <a:cubicBezTo>
                  <a:pt x="175" y="8"/>
                  <a:pt x="175" y="8"/>
                  <a:pt x="175" y="8"/>
                </a:cubicBezTo>
                <a:cubicBezTo>
                  <a:pt x="175" y="0"/>
                  <a:pt x="175" y="0"/>
                  <a:pt x="175" y="0"/>
                </a:cubicBezTo>
                <a:cubicBezTo>
                  <a:pt x="173" y="0"/>
                  <a:pt x="173" y="0"/>
                  <a:pt x="173" y="0"/>
                </a:cubicBezTo>
                <a:cubicBezTo>
                  <a:pt x="173" y="18"/>
                  <a:pt x="173" y="18"/>
                  <a:pt x="173" y="18"/>
                </a:cubicBezTo>
                <a:lnTo>
                  <a:pt x="175" y="18"/>
                </a:lnTo>
                <a:close/>
                <a:moveTo>
                  <a:pt x="192" y="9"/>
                </a:moveTo>
                <a:cubicBezTo>
                  <a:pt x="188" y="0"/>
                  <a:pt x="188" y="0"/>
                  <a:pt x="188" y="0"/>
                </a:cubicBezTo>
                <a:cubicBezTo>
                  <a:pt x="186" y="0"/>
                  <a:pt x="186" y="0"/>
                  <a:pt x="186" y="0"/>
                </a:cubicBezTo>
                <a:cubicBezTo>
                  <a:pt x="191" y="11"/>
                  <a:pt x="191" y="11"/>
                  <a:pt x="191" y="11"/>
                </a:cubicBezTo>
                <a:cubicBezTo>
                  <a:pt x="191" y="18"/>
                  <a:pt x="191" y="18"/>
                  <a:pt x="191" y="18"/>
                </a:cubicBezTo>
                <a:cubicBezTo>
                  <a:pt x="193" y="18"/>
                  <a:pt x="193" y="18"/>
                  <a:pt x="193" y="18"/>
                </a:cubicBezTo>
                <a:cubicBezTo>
                  <a:pt x="193" y="11"/>
                  <a:pt x="193" y="11"/>
                  <a:pt x="193" y="11"/>
                </a:cubicBezTo>
                <a:cubicBezTo>
                  <a:pt x="198" y="0"/>
                  <a:pt x="198" y="0"/>
                  <a:pt x="198" y="0"/>
                </a:cubicBezTo>
                <a:cubicBezTo>
                  <a:pt x="195" y="0"/>
                  <a:pt x="195" y="0"/>
                  <a:pt x="195" y="0"/>
                </a:cubicBezTo>
                <a:lnTo>
                  <a:pt x="192" y="9"/>
                </a:lnTo>
                <a:close/>
                <a:moveTo>
                  <a:pt x="199" y="13"/>
                </a:moveTo>
                <a:cubicBezTo>
                  <a:pt x="199" y="14"/>
                  <a:pt x="199" y="19"/>
                  <a:pt x="204" y="19"/>
                </a:cubicBezTo>
                <a:cubicBezTo>
                  <a:pt x="207" y="19"/>
                  <a:pt x="210" y="17"/>
                  <a:pt x="210" y="13"/>
                </a:cubicBezTo>
                <a:cubicBezTo>
                  <a:pt x="210" y="8"/>
                  <a:pt x="202" y="8"/>
                  <a:pt x="202" y="4"/>
                </a:cubicBezTo>
                <a:cubicBezTo>
                  <a:pt x="202" y="2"/>
                  <a:pt x="203" y="2"/>
                  <a:pt x="205" y="2"/>
                </a:cubicBezTo>
                <a:cubicBezTo>
                  <a:pt x="207" y="2"/>
                  <a:pt x="208" y="3"/>
                  <a:pt x="207" y="5"/>
                </a:cubicBezTo>
                <a:cubicBezTo>
                  <a:pt x="210" y="5"/>
                  <a:pt x="210" y="5"/>
                  <a:pt x="210" y="5"/>
                </a:cubicBezTo>
                <a:cubicBezTo>
                  <a:pt x="210" y="1"/>
                  <a:pt x="208" y="0"/>
                  <a:pt x="205" y="0"/>
                </a:cubicBezTo>
                <a:cubicBezTo>
                  <a:pt x="202" y="0"/>
                  <a:pt x="200" y="1"/>
                  <a:pt x="200" y="5"/>
                </a:cubicBezTo>
                <a:cubicBezTo>
                  <a:pt x="200" y="10"/>
                  <a:pt x="208" y="10"/>
                  <a:pt x="208" y="14"/>
                </a:cubicBezTo>
                <a:cubicBezTo>
                  <a:pt x="208" y="16"/>
                  <a:pt x="206" y="17"/>
                  <a:pt x="204" y="17"/>
                </a:cubicBezTo>
                <a:cubicBezTo>
                  <a:pt x="203" y="17"/>
                  <a:pt x="201" y="16"/>
                  <a:pt x="201" y="13"/>
                </a:cubicBezTo>
                <a:cubicBezTo>
                  <a:pt x="201" y="13"/>
                  <a:pt x="201" y="13"/>
                  <a:pt x="201" y="13"/>
                </a:cubicBezTo>
                <a:lnTo>
                  <a:pt x="199" y="13"/>
                </a:lnTo>
                <a:close/>
                <a:moveTo>
                  <a:pt x="216" y="0"/>
                </a:moveTo>
                <a:cubicBezTo>
                  <a:pt x="213" y="0"/>
                  <a:pt x="213" y="0"/>
                  <a:pt x="213" y="0"/>
                </a:cubicBezTo>
                <a:cubicBezTo>
                  <a:pt x="213" y="18"/>
                  <a:pt x="213" y="18"/>
                  <a:pt x="213" y="18"/>
                </a:cubicBezTo>
                <a:cubicBezTo>
                  <a:pt x="216" y="18"/>
                  <a:pt x="216" y="18"/>
                  <a:pt x="216" y="18"/>
                </a:cubicBezTo>
                <a:lnTo>
                  <a:pt x="216" y="0"/>
                </a:lnTo>
                <a:close/>
                <a:moveTo>
                  <a:pt x="230" y="5"/>
                </a:moveTo>
                <a:cubicBezTo>
                  <a:pt x="230" y="1"/>
                  <a:pt x="229" y="0"/>
                  <a:pt x="225" y="0"/>
                </a:cubicBezTo>
                <a:cubicBezTo>
                  <a:pt x="222" y="0"/>
                  <a:pt x="219" y="1"/>
                  <a:pt x="219" y="6"/>
                </a:cubicBezTo>
                <a:cubicBezTo>
                  <a:pt x="219" y="11"/>
                  <a:pt x="219" y="11"/>
                  <a:pt x="219" y="11"/>
                </a:cubicBezTo>
                <a:cubicBezTo>
                  <a:pt x="219" y="18"/>
                  <a:pt x="223" y="19"/>
                  <a:pt x="225" y="19"/>
                </a:cubicBezTo>
                <a:cubicBezTo>
                  <a:pt x="226" y="19"/>
                  <a:pt x="230" y="19"/>
                  <a:pt x="230" y="13"/>
                </a:cubicBezTo>
                <a:cubicBezTo>
                  <a:pt x="228" y="13"/>
                  <a:pt x="228" y="13"/>
                  <a:pt x="228" y="13"/>
                </a:cubicBezTo>
                <a:cubicBezTo>
                  <a:pt x="228" y="16"/>
                  <a:pt x="226" y="17"/>
                  <a:pt x="225" y="17"/>
                </a:cubicBezTo>
                <a:cubicBezTo>
                  <a:pt x="223" y="17"/>
                  <a:pt x="222" y="16"/>
                  <a:pt x="222" y="12"/>
                </a:cubicBezTo>
                <a:cubicBezTo>
                  <a:pt x="222" y="7"/>
                  <a:pt x="222" y="7"/>
                  <a:pt x="222" y="7"/>
                </a:cubicBezTo>
                <a:cubicBezTo>
                  <a:pt x="222" y="4"/>
                  <a:pt x="222" y="3"/>
                  <a:pt x="222" y="3"/>
                </a:cubicBezTo>
                <a:cubicBezTo>
                  <a:pt x="222" y="3"/>
                  <a:pt x="223" y="2"/>
                  <a:pt x="225" y="2"/>
                </a:cubicBezTo>
                <a:cubicBezTo>
                  <a:pt x="226" y="2"/>
                  <a:pt x="227" y="2"/>
                  <a:pt x="227" y="2"/>
                </a:cubicBezTo>
                <a:cubicBezTo>
                  <a:pt x="228" y="3"/>
                  <a:pt x="228" y="4"/>
                  <a:pt x="228" y="5"/>
                </a:cubicBezTo>
                <a:lnTo>
                  <a:pt x="230" y="5"/>
                </a:lnTo>
                <a:close/>
                <a:moveTo>
                  <a:pt x="233" y="13"/>
                </a:moveTo>
                <a:cubicBezTo>
                  <a:pt x="233" y="14"/>
                  <a:pt x="233" y="19"/>
                  <a:pt x="238" y="19"/>
                </a:cubicBezTo>
                <a:cubicBezTo>
                  <a:pt x="241" y="19"/>
                  <a:pt x="244" y="17"/>
                  <a:pt x="244" y="13"/>
                </a:cubicBezTo>
                <a:cubicBezTo>
                  <a:pt x="244" y="8"/>
                  <a:pt x="235" y="8"/>
                  <a:pt x="235" y="4"/>
                </a:cubicBezTo>
                <a:cubicBezTo>
                  <a:pt x="235" y="2"/>
                  <a:pt x="237" y="2"/>
                  <a:pt x="238" y="2"/>
                </a:cubicBezTo>
                <a:cubicBezTo>
                  <a:pt x="240" y="2"/>
                  <a:pt x="241" y="3"/>
                  <a:pt x="241" y="5"/>
                </a:cubicBezTo>
                <a:cubicBezTo>
                  <a:pt x="243" y="5"/>
                  <a:pt x="243" y="5"/>
                  <a:pt x="243" y="5"/>
                </a:cubicBezTo>
                <a:cubicBezTo>
                  <a:pt x="244" y="1"/>
                  <a:pt x="242" y="0"/>
                  <a:pt x="238" y="0"/>
                </a:cubicBezTo>
                <a:cubicBezTo>
                  <a:pt x="235" y="0"/>
                  <a:pt x="233" y="1"/>
                  <a:pt x="233" y="5"/>
                </a:cubicBezTo>
                <a:cubicBezTo>
                  <a:pt x="233" y="10"/>
                  <a:pt x="241" y="10"/>
                  <a:pt x="241" y="14"/>
                </a:cubicBezTo>
                <a:cubicBezTo>
                  <a:pt x="241" y="16"/>
                  <a:pt x="240" y="17"/>
                  <a:pt x="238" y="17"/>
                </a:cubicBezTo>
                <a:cubicBezTo>
                  <a:pt x="237" y="17"/>
                  <a:pt x="235" y="16"/>
                  <a:pt x="235" y="13"/>
                </a:cubicBezTo>
                <a:cubicBezTo>
                  <a:pt x="235" y="13"/>
                  <a:pt x="235" y="13"/>
                  <a:pt x="235" y="13"/>
                </a:cubicBezTo>
                <a:lnTo>
                  <a:pt x="233" y="13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68413"/>
            <a:ext cx="8662988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937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620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600200"/>
            <a:ext cx="41529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1529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942D7-7B76-BE44-8AF8-11006664FA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9750" y="1557338"/>
            <a:ext cx="8064500" cy="4608512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"/>
            <a:ext cx="7772400" cy="13407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9388" y="1700808"/>
            <a:ext cx="8569325" cy="43205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16" y="1"/>
            <a:ext cx="5868144" cy="11967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9388" y="1700808"/>
            <a:ext cx="8569325" cy="40324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8/29/11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6349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620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1529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600200"/>
            <a:ext cx="41529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6248400"/>
            <a:ext cx="1371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7773834-D7E4-45EE-854D-219DD71A8CC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KA PP-Inside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-23816"/>
            <a:ext cx="9162994" cy="69091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E7413-3E96-4E81-870A-CFC634801CE8}" type="datetimeFigureOut">
              <a:rPr lang="en-GB" smtClean="0"/>
              <a:pPr/>
              <a:t>8/29/11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17B2C-AE22-498D-ADE4-EF8D119C6A0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876800" y="6324600"/>
            <a:ext cx="3886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" descr="F:\Client Projects\Yello\11387 CASSTRO PPT Template 2\logo files\ARC Logo large PNG\CAASTRO ACR Centre logo H rgb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39000" y="6116638"/>
            <a:ext cx="1534676" cy="6651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114894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1" r:id="rId3"/>
    <p:sldLayoutId id="2147483669" r:id="rId4"/>
    <p:sldLayoutId id="2147483670" r:id="rId5"/>
    <p:sldLayoutId id="2147483665" r:id="rId6"/>
    <p:sldLayoutId id="2147483672" r:id="rId7"/>
    <p:sldLayoutId id="2147483673" r:id="rId8"/>
    <p:sldLayoutId id="2147483674" r:id="rId9"/>
    <p:sldLayoutId id="2147483675" r:id="rId10"/>
    <p:sldLayoutId id="214748367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gradFill flip="none" rotWithShape="1">
          <a:gsLst>
            <a:gs pos="0">
              <a:schemeClr val="bg2">
                <a:tint val="40000"/>
                <a:satMod val="350000"/>
              </a:schemeClr>
            </a:gs>
            <a:gs pos="99000">
              <a:schemeClr val="accent4"/>
            </a:gs>
            <a:gs pos="99000">
              <a:schemeClr val="bg2">
                <a:shade val="20000"/>
                <a:satMod val="25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0050" y="398462"/>
            <a:ext cx="4171950" cy="108397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&lt;Title&gt;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1755775"/>
            <a:ext cx="4171950" cy="4370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556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66F04C89-32EC-434C-9AD2-1E2246D799F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409" name="Picture 1" descr="F:\Client Projects\Yello\11387 CASSTRO PPT Template 2\logo files\ARC Logo large PNG\CAASTRO ACR Centre logo H rgb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45799" y="5897563"/>
            <a:ext cx="1534676" cy="66516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 baseline="0">
          <a:solidFill>
            <a:schemeClr val="accent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63525" indent="-263525" algn="l" defTabSz="914400" rtl="0" eaLnBrk="1" latinLnBrk="0" hangingPunct="1">
        <a:spcBef>
          <a:spcPct val="20000"/>
        </a:spcBef>
        <a:buFont typeface="Arial" pitchFamily="34" charset="0"/>
        <a:buChar char="─"/>
        <a:defRPr sz="1600" kern="1200">
          <a:solidFill>
            <a:schemeClr val="accent2"/>
          </a:solidFill>
          <a:latin typeface="Arial" pitchFamily="34" charset="0"/>
          <a:ea typeface="+mn-ea"/>
          <a:cs typeface="Arial" pitchFamily="34" charset="0"/>
        </a:defRPr>
      </a:lvl1pPr>
      <a:lvl2pPr marL="539750" indent="-276225" algn="l" defTabSz="914400" rtl="0" eaLnBrk="1" latinLnBrk="0" hangingPunct="1">
        <a:spcBef>
          <a:spcPct val="20000"/>
        </a:spcBef>
        <a:buFont typeface="Arial" pitchFamily="34" charset="0"/>
        <a:buChar char="─"/>
        <a:defRPr sz="1600" kern="1200">
          <a:solidFill>
            <a:schemeClr val="accent2"/>
          </a:solidFill>
          <a:latin typeface="Arial" pitchFamily="34" charset="0"/>
          <a:ea typeface="+mn-ea"/>
          <a:cs typeface="Arial" pitchFamily="34" charset="0"/>
        </a:defRPr>
      </a:lvl2pPr>
      <a:lvl3pPr marL="803275" indent="-263525" algn="l" defTabSz="914400" rtl="0" eaLnBrk="1" latinLnBrk="0" hangingPunct="1">
        <a:spcBef>
          <a:spcPct val="20000"/>
        </a:spcBef>
        <a:buFont typeface="Arial" pitchFamily="34" charset="0"/>
        <a:buChar char="─"/>
        <a:defRPr sz="1600" kern="1200">
          <a:solidFill>
            <a:schemeClr val="accent2"/>
          </a:solidFill>
          <a:latin typeface="Arial" pitchFamily="34" charset="0"/>
          <a:ea typeface="+mn-ea"/>
          <a:cs typeface="Arial" pitchFamily="34" charset="0"/>
        </a:defRPr>
      </a:lvl3pPr>
      <a:lvl4pPr marL="1081088" indent="-277813" algn="l" defTabSz="914400" rtl="0" eaLnBrk="1" latinLnBrk="0" hangingPunct="1">
        <a:spcBef>
          <a:spcPct val="20000"/>
        </a:spcBef>
        <a:buFont typeface="Arial" pitchFamily="34" charset="0"/>
        <a:buChar char="─"/>
        <a:defRPr sz="1600" kern="1200">
          <a:solidFill>
            <a:schemeClr val="accent2"/>
          </a:solidFill>
          <a:latin typeface="Arial" pitchFamily="34" charset="0"/>
          <a:ea typeface="+mn-ea"/>
          <a:cs typeface="Arial" pitchFamily="34" charset="0"/>
        </a:defRPr>
      </a:lvl4pPr>
      <a:lvl5pPr marL="1344613" indent="-263525" algn="l" defTabSz="914400" rtl="0" eaLnBrk="1" latinLnBrk="0" hangingPunct="1">
        <a:spcBef>
          <a:spcPct val="20000"/>
        </a:spcBef>
        <a:buFont typeface="Arial" pitchFamily="34" charset="0"/>
        <a:buChar char="─"/>
        <a:defRPr sz="1600" kern="1200">
          <a:solidFill>
            <a:schemeClr val="accent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6" Type="http://schemas.openxmlformats.org/officeDocument/2006/relationships/image" Target="../media/image51.jpeg"/><Relationship Id="rId7" Type="http://schemas.openxmlformats.org/officeDocument/2006/relationships/image" Target="../media/image43.jpeg"/><Relationship Id="rId8" Type="http://schemas.openxmlformats.org/officeDocument/2006/relationships/image" Target="../media/image49.jpeg"/><Relationship Id="rId9" Type="http://schemas.openxmlformats.org/officeDocument/2006/relationships/image" Target="../media/image44.emf"/><Relationship Id="rId10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42.jpeg"/><Relationship Id="rId6" Type="http://schemas.openxmlformats.org/officeDocument/2006/relationships/image" Target="../media/image61.jpeg"/><Relationship Id="rId7" Type="http://schemas.openxmlformats.org/officeDocument/2006/relationships/image" Target="../media/image62.jpeg"/><Relationship Id="rId8" Type="http://schemas.openxmlformats.org/officeDocument/2006/relationships/image" Target="../media/image63.jpeg"/><Relationship Id="rId9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4" Type="http://schemas.openxmlformats.org/officeDocument/2006/relationships/image" Target="../media/image67.jpeg"/><Relationship Id="rId5" Type="http://schemas.openxmlformats.org/officeDocument/2006/relationships/image" Target="../media/image68.gif"/><Relationship Id="rId6" Type="http://schemas.openxmlformats.org/officeDocument/2006/relationships/image" Target="../media/image69.jpeg"/><Relationship Id="rId7" Type="http://schemas.openxmlformats.org/officeDocument/2006/relationships/image" Target="../media/image70.jpeg"/><Relationship Id="rId8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328833" y="3167391"/>
            <a:ext cx="7884892" cy="1355150"/>
          </a:xfrm>
        </p:spPr>
        <p:txBody>
          <a:bodyPr/>
          <a:lstStyle/>
          <a:p>
            <a:r>
              <a:rPr lang="en-US" dirty="0" smtClean="0"/>
              <a:t>The Square </a:t>
            </a:r>
            <a:r>
              <a:rPr lang="en-US" dirty="0" err="1" smtClean="0"/>
              <a:t>Kilometre</a:t>
            </a:r>
            <a:r>
              <a:rPr lang="en-US" dirty="0" smtClean="0"/>
              <a:t> Array</a:t>
            </a:r>
            <a:endParaRPr lang="en-US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400049" y="4415666"/>
            <a:ext cx="8532283" cy="1433726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70000"/>
              </a:lnSpc>
            </a:pPr>
            <a:r>
              <a:rPr lang="en-US" sz="5091" b="0" dirty="0" smtClean="0"/>
              <a:t>Lister Staveley-</a:t>
            </a:r>
            <a:r>
              <a:rPr lang="en-US" sz="5091" b="0" dirty="0" smtClean="0"/>
              <a:t>Smith</a:t>
            </a:r>
            <a:r>
              <a:rPr lang="en-US" sz="5091" b="0" baseline="30000" dirty="0" smtClean="0"/>
              <a:t>1,2,3</a:t>
            </a:r>
            <a:r>
              <a:rPr lang="en-US" sz="5091" b="0" dirty="0" smtClean="0"/>
              <a:t> </a:t>
            </a:r>
            <a:r>
              <a:rPr lang="en-US" sz="4000" b="0" dirty="0" smtClean="0"/>
              <a:t>(with thanks to Minh Huynh and Joe Lazio)</a:t>
            </a:r>
            <a:endParaRPr lang="en-US" sz="5091" b="0" baseline="30000" dirty="0" smtClean="0"/>
          </a:p>
          <a:p>
            <a:pPr marL="457200" indent="-457200">
              <a:lnSpc>
                <a:spcPct val="170000"/>
              </a:lnSpc>
              <a:buFont typeface="+mj-lt"/>
              <a:buAutoNum type="arabicPeriod"/>
            </a:pPr>
            <a:endParaRPr lang="en-US" sz="2400" b="0" dirty="0" smtClean="0"/>
          </a:p>
          <a:p>
            <a:pPr marL="457200" indent="-457200">
              <a:lnSpc>
                <a:spcPct val="170000"/>
              </a:lnSpc>
              <a:buFont typeface="+mj-lt"/>
              <a:buAutoNum type="arabicPeriod"/>
            </a:pPr>
            <a:r>
              <a:rPr lang="en-US" sz="3692" b="0" dirty="0" smtClean="0"/>
              <a:t>International Centre for Radio Astronomy Research (ICRAR), University of Western Australia</a:t>
            </a:r>
          </a:p>
          <a:p>
            <a:pPr marL="457200" indent="-457200">
              <a:lnSpc>
                <a:spcPct val="170000"/>
              </a:lnSpc>
              <a:buFont typeface="+mj-lt"/>
              <a:buAutoNum type="arabicPeriod"/>
            </a:pPr>
            <a:r>
              <a:rPr lang="en-US" sz="3692" b="0" dirty="0" smtClean="0"/>
              <a:t>ARC Centre for All-sky Astrophysics (CAASTRO</a:t>
            </a:r>
            <a:r>
              <a:rPr lang="en-US" sz="3692" b="0" dirty="0" smtClean="0"/>
              <a:t>)</a:t>
            </a:r>
          </a:p>
          <a:p>
            <a:pPr marL="457200" indent="-457200">
              <a:lnSpc>
                <a:spcPct val="170000"/>
              </a:lnSpc>
              <a:buFont typeface="+mj-lt"/>
              <a:buAutoNum type="arabicPeriod"/>
            </a:pPr>
            <a:r>
              <a:rPr lang="en-US" sz="3692" b="0" dirty="0" smtClean="0"/>
              <a:t>SKA Science Working Group and Pathfinders HI Survey Coordination Committee</a:t>
            </a:r>
            <a:endParaRPr lang="en-US" sz="3692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4C89-32EC-434C-9AD2-1E2246D799F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Sec 1.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4972050" y="4237655"/>
            <a:ext cx="4171950" cy="3903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SKA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Ischia 2011 August 29</a:t>
            </a:r>
            <a:endParaRPr lang="en-US" dirty="0"/>
          </a:p>
        </p:txBody>
      </p:sp>
      <p:pic>
        <p:nvPicPr>
          <p:cNvPr id="15" name="Picture 2" descr="G:\SwinburneAstronomyProductions_SKA_02.jpg"/>
          <p:cNvPicPr>
            <a:picLocks noChangeAspect="1" noChangeArrowheads="1"/>
          </p:cNvPicPr>
          <p:nvPr/>
        </p:nvPicPr>
        <p:blipFill>
          <a:blip r:embed="rId2"/>
          <a:srcRect b="46828"/>
          <a:stretch>
            <a:fillRect/>
          </a:stretch>
        </p:blipFill>
        <p:spPr bwMode="auto">
          <a:xfrm>
            <a:off x="0" y="0"/>
            <a:ext cx="9144000" cy="303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Placeholder 9" descr="ska-logo.png"/>
          <p:cNvPicPr>
            <a:picLocks noChangeAspect="1"/>
          </p:cNvPicPr>
          <p:nvPr/>
        </p:nvPicPr>
        <p:blipFill>
          <a:blip r:embed="rId3">
            <a:alphaModFix amt="60000"/>
          </a:blip>
          <a:srcRect t="3756" b="5324"/>
          <a:stretch>
            <a:fillRect/>
          </a:stretch>
        </p:blipFill>
        <p:spPr>
          <a:xfrm>
            <a:off x="7391400" y="304800"/>
            <a:ext cx="1453096" cy="1193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9" name="Picture 18" descr="ICRAR_MainLogo_colour_trans_s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5861286"/>
            <a:ext cx="1406039" cy="768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Galaxy Assembly</a:t>
            </a:r>
            <a:br>
              <a:rPr lang="en-US" dirty="0"/>
            </a:br>
            <a:r>
              <a:rPr lang="en-US" sz="4000" dirty="0"/>
              <a:t>Stars </a:t>
            </a:r>
            <a:r>
              <a:rPr lang="en-US" sz="4000" i="1" dirty="0"/>
              <a:t>and</a:t>
            </a:r>
            <a:r>
              <a:rPr lang="en-US" sz="4000" dirty="0"/>
              <a:t> Gas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type="body" sz="quarter" idx="10"/>
          </p:nvPr>
        </p:nvSpPr>
        <p:spPr>
          <a:xfrm>
            <a:off x="228600" y="1628775"/>
            <a:ext cx="5486400" cy="4464050"/>
          </a:xfrm>
        </p:spPr>
        <p:txBody>
          <a:bodyPr>
            <a:normAutofit/>
          </a:bodyPr>
          <a:lstStyle/>
          <a:p>
            <a:pPr marL="346075" indent="-346075">
              <a:lnSpc>
                <a:spcPct val="90000"/>
              </a:lnSpc>
            </a:pPr>
            <a:r>
              <a:rPr lang="en-US" sz="2400" dirty="0" smtClean="0"/>
              <a:t>Neutral hydrogen (HI) is the raw material for galaxies and star formation</a:t>
            </a:r>
          </a:p>
          <a:p>
            <a:pPr marL="593725" lvl="1" indent="-193675">
              <a:lnSpc>
                <a:spcPct val="90000"/>
              </a:lnSpc>
            </a:pPr>
            <a:r>
              <a:rPr lang="en-US" sz="2000" dirty="0" smtClean="0"/>
              <a:t>How do galaxies get their gas?</a:t>
            </a:r>
          </a:p>
          <a:p>
            <a:pPr marL="593725" lvl="1" indent="-193675">
              <a:lnSpc>
                <a:spcPct val="90000"/>
              </a:lnSpc>
            </a:pPr>
            <a:r>
              <a:rPr lang="en-US" sz="2000" dirty="0" smtClean="0"/>
              <a:t>Smooth accretion .</a:t>
            </a:r>
            <a:r>
              <a:rPr lang="en-US" sz="2000" dirty="0" err="1" smtClean="0"/>
              <a:t>v</a:t>
            </a:r>
            <a:r>
              <a:rPr lang="en-US" sz="2000" dirty="0" smtClean="0"/>
              <a:t>. hierarchical merging</a:t>
            </a:r>
          </a:p>
          <a:p>
            <a:pPr marL="593725" lvl="1" indent="-193675">
              <a:lnSpc>
                <a:spcPct val="90000"/>
              </a:lnSpc>
            </a:pPr>
            <a:r>
              <a:rPr lang="en-US" sz="2000" dirty="0" smtClean="0"/>
              <a:t>Cold .</a:t>
            </a:r>
            <a:r>
              <a:rPr lang="en-US" sz="2000" dirty="0" err="1" smtClean="0"/>
              <a:t>v</a:t>
            </a:r>
            <a:r>
              <a:rPr lang="en-US" sz="2000" dirty="0" smtClean="0"/>
              <a:t>. hot mode</a:t>
            </a:r>
          </a:p>
          <a:p>
            <a:pPr marL="593725" lvl="1" indent="-193675">
              <a:lnSpc>
                <a:spcPct val="90000"/>
              </a:lnSpc>
            </a:pPr>
            <a:r>
              <a:rPr lang="en-US" sz="2000" dirty="0" smtClean="0"/>
              <a:t>How do galaxies turn gas into stars?</a:t>
            </a:r>
          </a:p>
          <a:p>
            <a:pPr marL="593725" lvl="1" indent="-193675">
              <a:lnSpc>
                <a:spcPct val="90000"/>
              </a:lnSpc>
            </a:pPr>
            <a:r>
              <a:rPr lang="en-US" sz="2000" dirty="0" smtClean="0"/>
              <a:t>How does gas content vary with density, </a:t>
            </a:r>
            <a:r>
              <a:rPr lang="en-US" sz="2000" dirty="0" err="1" smtClean="0"/>
              <a:t>redshift</a:t>
            </a:r>
            <a:r>
              <a:rPr lang="en-US" sz="2000" dirty="0" smtClean="0"/>
              <a:t>, environment?</a:t>
            </a:r>
          </a:p>
          <a:p>
            <a:pPr marL="365125" indent="-365125">
              <a:lnSpc>
                <a:spcPct val="90000"/>
              </a:lnSpc>
            </a:pPr>
            <a:r>
              <a:rPr lang="en-US" sz="2400" dirty="0" smtClean="0"/>
              <a:t>Need </a:t>
            </a:r>
            <a:r>
              <a:rPr lang="en-US" sz="2400" dirty="0" smtClean="0">
                <a:solidFill>
                  <a:schemeClr val="tx2"/>
                </a:solidFill>
              </a:rPr>
              <a:t>observations</a:t>
            </a:r>
            <a:r>
              <a:rPr lang="en-US" sz="2400" dirty="0" smtClean="0"/>
              <a:t> of gas content —</a:t>
            </a:r>
            <a:r>
              <a:rPr lang="en-US" sz="2400" dirty="0" smtClean="0">
                <a:solidFill>
                  <a:schemeClr val="tx2"/>
                </a:solidFill>
              </a:rPr>
              <a:t>over cosmic time</a:t>
            </a:r>
            <a:r>
              <a:rPr lang="en-US" sz="2400" dirty="0" smtClean="0"/>
              <a:t>—to understand galaxy formation!</a:t>
            </a:r>
          </a:p>
          <a:p>
            <a:pPr marL="593725" lvl="1" indent="-193675">
              <a:lnSpc>
                <a:spcPct val="90000"/>
              </a:lnSpc>
            </a:pPr>
            <a:endParaRPr lang="en-US" sz="2543" dirty="0" smtClean="0"/>
          </a:p>
          <a:p>
            <a:pPr marL="193675" indent="-193675"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15" name="Picture 14" descr="m101_fuv_hi_24.jpg"/>
          <p:cNvPicPr>
            <a:picLocks noChangeAspect="1"/>
          </p:cNvPicPr>
          <p:nvPr/>
        </p:nvPicPr>
        <p:blipFill>
          <a:blip r:embed="rId3"/>
          <a:srcRect l="18185" t="14444" r="12571" b="8889"/>
          <a:stretch>
            <a:fillRect/>
          </a:stretch>
        </p:blipFill>
        <p:spPr>
          <a:xfrm>
            <a:off x="5902739" y="1524000"/>
            <a:ext cx="3165061" cy="2951205"/>
          </a:xfrm>
          <a:prstGeom prst="rect">
            <a:avLst/>
          </a:prstGeom>
        </p:spPr>
      </p:pic>
      <p:pic>
        <p:nvPicPr>
          <p:cNvPr id="16" name="Picture 15" descr="3Gy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464" y="4953000"/>
            <a:ext cx="1205285" cy="1295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43601" y="4419600"/>
            <a:ext cx="32004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M101 HI/UV/IR VLA/GALEX/Spitzer (Walter/THINGS)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77800"/>
            <a:ext cx="8064500" cy="94986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Probing the Dark Ages and the Epoch of </a:t>
            </a:r>
            <a:r>
              <a:rPr lang="en-US" dirty="0" err="1" smtClean="0">
                <a:solidFill>
                  <a:srgbClr val="FFFF00"/>
                </a:solidFill>
              </a:rPr>
              <a:t>Reionization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436" y="1662870"/>
            <a:ext cx="7754938" cy="4025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FFFF00"/>
                </a:solidFill>
              </a:rPr>
              <a:t>Imaging the transition from a neutral to an </a:t>
            </a:r>
            <a:r>
              <a:rPr lang="en-US" sz="2000" dirty="0" err="1" smtClean="0">
                <a:solidFill>
                  <a:srgbClr val="FFFF00"/>
                </a:solidFill>
              </a:rPr>
              <a:t>ionised</a:t>
            </a:r>
            <a:r>
              <a:rPr lang="en-US" sz="2000" dirty="0" smtClean="0">
                <a:solidFill>
                  <a:srgbClr val="FFFF00"/>
                </a:solidFill>
              </a:rPr>
              <a:t> IGM</a:t>
            </a:r>
          </a:p>
          <a:p>
            <a:endParaRPr lang="en-US" sz="2000" dirty="0" smtClean="0">
              <a:solidFill>
                <a:schemeClr val="bg2"/>
              </a:solidFill>
            </a:endParaRPr>
          </a:p>
          <a:p>
            <a:r>
              <a:rPr lang="en-US" sz="2000" dirty="0" smtClean="0">
                <a:solidFill>
                  <a:schemeClr val="bg2"/>
                </a:solidFill>
              </a:rPr>
              <a:t>What </a:t>
            </a:r>
            <a:r>
              <a:rPr lang="en-US" sz="2000" dirty="0" err="1" smtClean="0">
                <a:solidFill>
                  <a:schemeClr val="bg2"/>
                </a:solidFill>
              </a:rPr>
              <a:t>reioinizes</a:t>
            </a:r>
            <a:r>
              <a:rPr lang="en-US" sz="2000" dirty="0" smtClean="0">
                <a:solidFill>
                  <a:schemeClr val="bg2"/>
                </a:solidFill>
              </a:rPr>
              <a:t> the Universe at the end of the dark ages?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When does </a:t>
            </a:r>
            <a:r>
              <a:rPr lang="en-US" sz="2000" dirty="0" err="1" smtClean="0">
                <a:solidFill>
                  <a:schemeClr val="bg2"/>
                </a:solidFill>
              </a:rPr>
              <a:t>reionization</a:t>
            </a:r>
            <a:r>
              <a:rPr lang="en-US" sz="2000" dirty="0" smtClean="0">
                <a:solidFill>
                  <a:schemeClr val="bg2"/>
                </a:solidFill>
              </a:rPr>
              <a:t> end and how quickly did it proceed?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How quickly did </a:t>
            </a:r>
            <a:r>
              <a:rPr lang="en-US" sz="2000" dirty="0" err="1" smtClean="0">
                <a:solidFill>
                  <a:schemeClr val="bg2"/>
                </a:solidFill>
              </a:rPr>
              <a:t>supermassive</a:t>
            </a:r>
            <a:r>
              <a:rPr lang="en-US" sz="2000" dirty="0" smtClean="0">
                <a:solidFill>
                  <a:schemeClr val="bg2"/>
                </a:solidFill>
              </a:rPr>
              <a:t> black holes form?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What is the topology of the </a:t>
            </a:r>
            <a:r>
              <a:rPr lang="en-US" sz="2000" dirty="0" err="1" smtClean="0">
                <a:solidFill>
                  <a:schemeClr val="bg2"/>
                </a:solidFill>
              </a:rPr>
              <a:t>ionised</a:t>
            </a:r>
            <a:r>
              <a:rPr lang="en-US" sz="2000" dirty="0" smtClean="0">
                <a:solidFill>
                  <a:schemeClr val="bg2"/>
                </a:solidFill>
              </a:rPr>
              <a:t> IGM; how sharp are the edges around QSO HII regions?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When did the first radio sources form?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5851" y="1298821"/>
            <a:ext cx="1833549" cy="54067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627" y="38292"/>
            <a:ext cx="6603015" cy="1089505"/>
          </a:xfrm>
        </p:spPr>
        <p:txBody>
          <a:bodyPr>
            <a:normAutofit/>
          </a:bodyPr>
          <a:lstStyle/>
          <a:p>
            <a:pPr algn="l">
              <a:tabLst>
                <a:tab pos="3340100" algn="l"/>
              </a:tabLst>
            </a:pPr>
            <a:r>
              <a:rPr lang="en-US" dirty="0"/>
              <a:t>Evolution of the Universe</a:t>
            </a:r>
          </a:p>
        </p:txBody>
      </p:sp>
      <p:pic>
        <p:nvPicPr>
          <p:cNvPr id="56324" name="Picture 4" descr="&#10;HIsignal.tiff                                                  001A194CMacintosh HD                   BE173C5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2057400"/>
            <a:ext cx="4495800" cy="4495800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514600" y="2435231"/>
            <a:ext cx="3783013" cy="2212981"/>
            <a:chOff x="1584" y="1486"/>
            <a:chExt cx="2383" cy="1394"/>
          </a:xfrm>
        </p:grpSpPr>
        <p:sp>
          <p:nvSpPr>
            <p:cNvPr id="56326" name="Line 6"/>
            <p:cNvSpPr>
              <a:spLocks noChangeShapeType="1"/>
            </p:cNvSpPr>
            <p:nvPr/>
          </p:nvSpPr>
          <p:spPr bwMode="auto">
            <a:xfrm flipH="1">
              <a:off x="1584" y="1849"/>
              <a:ext cx="2112" cy="1031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7" name="Text Box 7"/>
            <p:cNvSpPr txBox="1">
              <a:spLocks noChangeArrowheads="1"/>
            </p:cNvSpPr>
            <p:nvPr/>
          </p:nvSpPr>
          <p:spPr bwMode="auto">
            <a:xfrm>
              <a:off x="3072" y="1486"/>
              <a:ext cx="895" cy="363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square" lIns="0" tIns="10800" rIns="0" bIns="10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800" dirty="0">
                  <a:solidFill>
                    <a:srgbClr val="898989"/>
                  </a:solidFill>
                  <a:latin typeface="Helvetica" charset="0"/>
                </a:rPr>
                <a:t>X-ray heating, </a:t>
              </a:r>
              <a:r>
                <a:rPr lang="en-US" sz="1800" dirty="0" err="1">
                  <a:solidFill>
                    <a:srgbClr val="898989"/>
                  </a:solidFill>
                  <a:latin typeface="Helvetica" charset="0"/>
                </a:rPr>
                <a:t>EoR</a:t>
              </a:r>
              <a:endParaRPr lang="en-US" sz="2000" dirty="0">
                <a:solidFill>
                  <a:srgbClr val="898989"/>
                </a:solidFill>
                <a:latin typeface="Times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286000" y="2192143"/>
            <a:ext cx="5405229" cy="2989457"/>
            <a:chOff x="1584" y="1488"/>
            <a:chExt cx="3261" cy="1605"/>
          </a:xfrm>
        </p:grpSpPr>
        <p:sp>
          <p:nvSpPr>
            <p:cNvPr id="56329" name="Line 9"/>
            <p:cNvSpPr>
              <a:spLocks noChangeShapeType="1"/>
            </p:cNvSpPr>
            <p:nvPr/>
          </p:nvSpPr>
          <p:spPr bwMode="auto">
            <a:xfrm flipH="1" flipV="1">
              <a:off x="1584" y="1488"/>
              <a:ext cx="2928" cy="129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0" name="Text Box 10"/>
            <p:cNvSpPr txBox="1">
              <a:spLocks noChangeArrowheads="1"/>
            </p:cNvSpPr>
            <p:nvPr/>
          </p:nvSpPr>
          <p:spPr bwMode="auto">
            <a:xfrm>
              <a:off x="4437" y="2784"/>
              <a:ext cx="408" cy="30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lIns="0" tIns="10800" rIns="0" bIns="1080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800" dirty="0">
                  <a:solidFill>
                    <a:srgbClr val="898989"/>
                  </a:solidFill>
                </a:rPr>
                <a:t>Dark Ages</a:t>
              </a:r>
              <a:endParaRPr lang="en-US" dirty="0">
                <a:solidFill>
                  <a:srgbClr val="898989"/>
                </a:solidFill>
              </a:endParaRPr>
            </a:p>
          </p:txBody>
        </p:sp>
      </p:grp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3810000" y="1522382"/>
            <a:ext cx="495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>
                <a:solidFill>
                  <a:srgbClr val="898989"/>
                </a:solidFill>
              </a:rPr>
              <a:t>H </a:t>
            </a:r>
            <a:r>
              <a:rPr lang="en-US" sz="1800" dirty="0">
                <a:solidFill>
                  <a:srgbClr val="898989"/>
                </a:solidFill>
              </a:rPr>
              <a:t>I</a:t>
            </a:r>
            <a:r>
              <a:rPr lang="en-US" sz="2000" dirty="0">
                <a:solidFill>
                  <a:srgbClr val="898989"/>
                </a:solidFill>
              </a:rPr>
              <a:t> brightness temperature </a:t>
            </a:r>
            <a:r>
              <a:rPr lang="en-US" sz="2000" dirty="0" smtClean="0">
                <a:solidFill>
                  <a:srgbClr val="898989"/>
                </a:solidFill>
              </a:rPr>
              <a:t>signal </a:t>
            </a:r>
            <a:r>
              <a:rPr lang="en-US" dirty="0" smtClean="0">
                <a:solidFill>
                  <a:srgbClr val="898989"/>
                </a:solidFill>
              </a:rPr>
              <a:t>(</a:t>
            </a:r>
            <a:r>
              <a:rPr lang="en-US" dirty="0" err="1">
                <a:solidFill>
                  <a:srgbClr val="898989"/>
                </a:solidFill>
              </a:rPr>
              <a:t>w.r.t</a:t>
            </a:r>
            <a:r>
              <a:rPr lang="en-US" dirty="0">
                <a:solidFill>
                  <a:srgbClr val="898989"/>
                </a:solidFill>
              </a:rPr>
              <a:t>. CMB)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981200" y="3428999"/>
            <a:ext cx="4156075" cy="1837720"/>
            <a:chOff x="1248" y="2352"/>
            <a:chExt cx="2618" cy="935"/>
          </a:xfrm>
        </p:grpSpPr>
        <p:sp>
          <p:nvSpPr>
            <p:cNvPr id="56333" name="Line 13"/>
            <p:cNvSpPr>
              <a:spLocks noChangeShapeType="1"/>
            </p:cNvSpPr>
            <p:nvPr/>
          </p:nvSpPr>
          <p:spPr bwMode="auto">
            <a:xfrm flipH="1" flipV="1">
              <a:off x="1248" y="2352"/>
              <a:ext cx="2304" cy="642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4" name="Text Box 14"/>
            <p:cNvSpPr txBox="1">
              <a:spLocks noChangeArrowheads="1"/>
            </p:cNvSpPr>
            <p:nvPr/>
          </p:nvSpPr>
          <p:spPr bwMode="auto">
            <a:xfrm>
              <a:off x="3459" y="2994"/>
              <a:ext cx="407" cy="293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 lIns="0" tIns="10800" rIns="0" bIns="10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800" dirty="0">
                  <a:solidFill>
                    <a:srgbClr val="898989"/>
                  </a:solidFill>
                </a:rPr>
                <a:t>First</a:t>
              </a:r>
              <a:r>
                <a:rPr lang="en-US" sz="1800" dirty="0" smtClean="0">
                  <a:solidFill>
                    <a:srgbClr val="898989"/>
                  </a:solidFill>
                </a:rPr>
                <a:t> Stars</a:t>
              </a:r>
              <a:endParaRPr lang="en-US" dirty="0">
                <a:solidFill>
                  <a:srgbClr val="898989"/>
                </a:solidFill>
              </a:endParaRPr>
            </a:p>
          </p:txBody>
        </p:sp>
      </p:grp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7010400" y="6544545"/>
            <a:ext cx="2057400" cy="2372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54000" tIns="10800" rIns="54000" bIns="1080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dirty="0">
                <a:solidFill>
                  <a:schemeClr val="folHlink"/>
                </a:solidFill>
              </a:rPr>
              <a:t>(Pritchard &amp; Loeb 2008)</a:t>
            </a:r>
            <a:endParaRPr lang="en-US" dirty="0">
              <a:solidFill>
                <a:schemeClr val="folHlink"/>
              </a:solidFill>
            </a:endParaRPr>
          </a:p>
        </p:txBody>
      </p:sp>
      <p:sp>
        <p:nvSpPr>
          <p:cNvPr id="56337" name="Text Box 17"/>
          <p:cNvSpPr txBox="1">
            <a:spLocks noChangeArrowheads="1"/>
          </p:cNvSpPr>
          <p:nvPr/>
        </p:nvSpPr>
        <p:spPr bwMode="auto">
          <a:xfrm>
            <a:off x="5257800" y="5530850"/>
            <a:ext cx="609600" cy="31868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898989"/>
                </a:solidFill>
              </a:rPr>
              <a:t>SKA</a:t>
            </a: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 flipV="1">
            <a:off x="5410200" y="5867400"/>
            <a:ext cx="762000" cy="76200"/>
            <a:chOff x="3408" y="3648"/>
            <a:chExt cx="720" cy="0"/>
          </a:xfrm>
        </p:grpSpPr>
        <p:sp>
          <p:nvSpPr>
            <p:cNvPr id="56338" name="Line 18"/>
            <p:cNvSpPr>
              <a:spLocks noChangeShapeType="1"/>
            </p:cNvSpPr>
            <p:nvPr/>
          </p:nvSpPr>
          <p:spPr bwMode="auto">
            <a:xfrm>
              <a:off x="3408" y="3648"/>
              <a:ext cx="528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9" name="Line 19"/>
            <p:cNvSpPr>
              <a:spLocks noChangeShapeType="1"/>
            </p:cNvSpPr>
            <p:nvPr/>
          </p:nvSpPr>
          <p:spPr bwMode="auto">
            <a:xfrm>
              <a:off x="3744" y="3648"/>
              <a:ext cx="38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dash"/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342" name="Line 22"/>
          <p:cNvSpPr>
            <a:spLocks noChangeShapeType="1"/>
          </p:cNvSpPr>
          <p:nvPr/>
        </p:nvSpPr>
        <p:spPr bwMode="auto">
          <a:xfrm flipH="1">
            <a:off x="6096000" y="2895600"/>
            <a:ext cx="1905000" cy="228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V="1">
            <a:off x="6477000" y="5791200"/>
            <a:ext cx="1371600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ysDash"/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 flipH="1" flipV="1">
            <a:off x="5943600" y="5791200"/>
            <a:ext cx="533400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7010400" y="5525262"/>
            <a:ext cx="685800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 smtClean="0">
                <a:solidFill>
                  <a:srgbClr val="898989"/>
                </a:solidFill>
              </a:rPr>
              <a:t>space?</a:t>
            </a:r>
            <a:endParaRPr lang="en-US" sz="1600" i="1" dirty="0">
              <a:solidFill>
                <a:srgbClr val="898989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82000" y="6209862"/>
            <a:ext cx="685800" cy="3433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000" y="152400"/>
            <a:ext cx="77280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</a:rPr>
              <a:t>Astrobiology at Long Wavelengths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6100" y="1689100"/>
            <a:ext cx="8115300" cy="4546600"/>
          </a:xfrm>
        </p:spPr>
        <p:txBody>
          <a:bodyPr/>
          <a:lstStyle/>
          <a:p>
            <a:pPr marL="290513" indent="-290513">
              <a:buFont typeface="Arial"/>
              <a:buChar char="•"/>
            </a:pPr>
            <a:r>
              <a:rPr lang="en-US" sz="2000" dirty="0" smtClean="0">
                <a:solidFill>
                  <a:schemeClr val="bg2"/>
                </a:solidFill>
              </a:rPr>
              <a:t>Imaging of thermal dust emission from proto-planetary nebulae</a:t>
            </a:r>
          </a:p>
          <a:p>
            <a:pPr marL="290513" indent="-290513">
              <a:buFont typeface="Arial"/>
              <a:buChar char="•"/>
            </a:pPr>
            <a:r>
              <a:rPr lang="en-US" sz="2000" dirty="0" err="1" smtClean="0">
                <a:solidFill>
                  <a:schemeClr val="bg2"/>
                </a:solidFill>
              </a:rPr>
              <a:t>Astrochemistry</a:t>
            </a:r>
            <a:r>
              <a:rPr lang="en-US" sz="2000" dirty="0" smtClean="0">
                <a:solidFill>
                  <a:schemeClr val="bg2"/>
                </a:solidFill>
              </a:rPr>
              <a:t> of complex molecules</a:t>
            </a:r>
          </a:p>
          <a:p>
            <a:pPr marL="290513" indent="-290513">
              <a:buFont typeface="Arial"/>
              <a:buChar char="•"/>
            </a:pPr>
            <a:r>
              <a:rPr lang="en-US" sz="2000" dirty="0" err="1" smtClean="0">
                <a:solidFill>
                  <a:schemeClr val="bg2"/>
                </a:solidFill>
              </a:rPr>
              <a:t>Prebiotic</a:t>
            </a:r>
            <a:r>
              <a:rPr lang="en-US" sz="2000" dirty="0" smtClean="0">
                <a:solidFill>
                  <a:schemeClr val="bg2"/>
                </a:solidFill>
              </a:rPr>
              <a:t> molecules</a:t>
            </a:r>
          </a:p>
          <a:p>
            <a:pPr marL="290513" indent="-290513">
              <a:buFont typeface="Arial"/>
              <a:buChar char="•"/>
            </a:pPr>
            <a:r>
              <a:rPr lang="en-US" sz="2000" dirty="0" smtClean="0">
                <a:solidFill>
                  <a:schemeClr val="bg2"/>
                </a:solidFill>
              </a:rPr>
              <a:t>Proto-planetary chemistry</a:t>
            </a:r>
          </a:p>
          <a:p>
            <a:pPr marL="290513" indent="-290513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423"/>
            <a:ext cx="6774705" cy="118857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Astrobiology at Long Wavelengths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399" y="1290286"/>
            <a:ext cx="5278553" cy="2614355"/>
          </a:xfrm>
        </p:spPr>
        <p:txBody>
          <a:bodyPr>
            <a:normAutofit/>
          </a:bodyPr>
          <a:lstStyle/>
          <a:p>
            <a:pPr marL="290513" indent="-290513">
              <a:buFontTx/>
              <a:buNone/>
            </a:pPr>
            <a:r>
              <a:rPr lang="en-US" sz="2800" dirty="0" err="1">
                <a:latin typeface="Symbol" pitchFamily="18" charset="2"/>
              </a:rPr>
              <a:t>l</a:t>
            </a:r>
            <a:r>
              <a:rPr lang="en-US" sz="2800" dirty="0"/>
              <a:t> &gt; 1 cm</a:t>
            </a:r>
          </a:p>
          <a:p>
            <a:pPr marL="169863" indent="-169863"/>
            <a:r>
              <a:rPr lang="en-US" sz="2000" dirty="0"/>
              <a:t>Not affected by dust</a:t>
            </a:r>
          </a:p>
          <a:p>
            <a:pPr marL="169863" indent="-169863"/>
            <a:r>
              <a:rPr lang="en-US" sz="2000" dirty="0"/>
              <a:t>Complex molecules have transitions at longer wavelengths</a:t>
            </a:r>
          </a:p>
          <a:p>
            <a:pPr marL="169863" indent="-169863"/>
            <a:r>
              <a:rPr lang="en-US" sz="2000" dirty="0"/>
              <a:t>“Waterhole” (1.4–1.7 GHz)</a:t>
            </a:r>
          </a:p>
          <a:p>
            <a:pPr marL="169863" indent="-169863"/>
            <a:r>
              <a:rPr lang="en-US" sz="2000" dirty="0"/>
              <a:t>Magnetically-generated emissions from </a:t>
            </a:r>
            <a:r>
              <a:rPr lang="en-US" sz="2000" dirty="0" err="1"/>
              <a:t>extrasolar</a:t>
            </a:r>
            <a:r>
              <a:rPr lang="en-US" sz="2000" dirty="0"/>
              <a:t> planets</a:t>
            </a:r>
            <a:endParaRPr lang="en-US" sz="2800" dirty="0"/>
          </a:p>
        </p:txBody>
      </p:sp>
      <p:pic>
        <p:nvPicPr>
          <p:cNvPr id="113669" name="Picture 5" descr="Orion_proplyd.jpg                                              0004A2A0Macintosh HD                   C133155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679196"/>
            <a:ext cx="2668507" cy="3178804"/>
          </a:xfrm>
          <a:prstGeom prst="rect">
            <a:avLst/>
          </a:prstGeom>
          <a:noFill/>
        </p:spPr>
      </p:pic>
      <p:pic>
        <p:nvPicPr>
          <p:cNvPr id="113671" name="Picture 7" descr="GBT_Molecules.jpg                                              0004A911Macintosh HD                   C1331550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56" y="4384236"/>
            <a:ext cx="35814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8456" y="6236061"/>
            <a:ext cx="3581400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smtClean="0">
                <a:solidFill>
                  <a:srgbClr val="898989"/>
                </a:solidFill>
              </a:rPr>
              <a:t>Complex organic molecules detected at radio wavelengths</a:t>
            </a:r>
            <a:endParaRPr lang="en-US" sz="1600" dirty="0">
              <a:solidFill>
                <a:srgbClr val="89898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66368" y="4627582"/>
            <a:ext cx="2077632" cy="830997"/>
          </a:xfrm>
          <a:prstGeom prst="rect">
            <a:avLst/>
          </a:prstGeom>
          <a:noFill/>
          <a:ln w="19050" cap="flat" cmpd="sng" algn="ctr">
            <a:solidFill>
              <a:srgbClr val="F7964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smtClean="0">
                <a:solidFill>
                  <a:srgbClr val="898989"/>
                </a:solidFill>
              </a:rPr>
              <a:t>EVLA 6 cm observations of </a:t>
            </a:r>
            <a:r>
              <a:rPr lang="en-US" sz="1600" dirty="0" err="1" smtClean="0">
                <a:solidFill>
                  <a:srgbClr val="898989"/>
                </a:solidFill>
              </a:rPr>
              <a:t>protoplanetary</a:t>
            </a:r>
            <a:r>
              <a:rPr lang="en-US" sz="1600" dirty="0" smtClean="0">
                <a:solidFill>
                  <a:srgbClr val="898989"/>
                </a:solidFill>
              </a:rPr>
              <a:t> disks</a:t>
            </a:r>
            <a:endParaRPr lang="en-US" sz="1600" dirty="0">
              <a:solidFill>
                <a:srgbClr val="898989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53193" y="3701587"/>
            <a:ext cx="1313175" cy="13118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1-07-01 at 9.40.06 AM.png"/>
          <p:cNvPicPr>
            <a:picLocks noChangeAspect="1"/>
          </p:cNvPicPr>
          <p:nvPr/>
        </p:nvPicPr>
        <p:blipFill>
          <a:blip r:embed="rId5"/>
          <a:srcRect l="47473" t="15704" r="15315" b="29108"/>
          <a:stretch>
            <a:fillRect/>
          </a:stretch>
        </p:blipFill>
        <p:spPr>
          <a:xfrm>
            <a:off x="5890399" y="1468984"/>
            <a:ext cx="3265433" cy="302681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rot="16200000" flipV="1">
            <a:off x="7193439" y="3703161"/>
            <a:ext cx="1574980" cy="264657"/>
          </a:xfrm>
          <a:prstGeom prst="straightConnector1">
            <a:avLst/>
          </a:prstGeom>
          <a:ln w="508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pta.jpg                                                        000DD68BMacintosh HD                   C1331550: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31000" contrast="-46000"/>
            <a:alphaModFix amt="82000"/>
          </a:blip>
          <a:srcRect r="4015" b="4028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9260" y="152400"/>
            <a:ext cx="8641028" cy="892176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FFFF00"/>
                </a:solidFill>
              </a:rPr>
              <a:t>Did Einstein Have the Last Word on Gravity?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17500" y="1361828"/>
            <a:ext cx="7988300" cy="4772271"/>
          </a:xfrm>
        </p:spPr>
        <p:txBody>
          <a:bodyPr>
            <a:normAutofit/>
          </a:bodyPr>
          <a:lstStyle/>
          <a:p>
            <a:pPr marL="190500" indent="-190500" eaLnBrk="1" hangingPunct="1">
              <a:lnSpc>
                <a:spcPct val="90000"/>
              </a:lnSpc>
              <a:buFontTx/>
              <a:buNone/>
              <a:defRPr/>
            </a:pPr>
            <a:endParaRPr lang="en-US" dirty="0" smtClean="0"/>
          </a:p>
          <a:p>
            <a:pPr marL="190500" indent="-190500">
              <a:lnSpc>
                <a:spcPct val="90000"/>
              </a:lnSpc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Relativistic binaries:</a:t>
            </a:r>
          </a:p>
          <a:p>
            <a:pPr marL="857250" lvl="1">
              <a:lnSpc>
                <a:spcPct val="90000"/>
              </a:lnSpc>
              <a:buFont typeface="Arial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Equivalence principle</a:t>
            </a:r>
          </a:p>
          <a:p>
            <a:pPr marL="857250" lvl="1">
              <a:lnSpc>
                <a:spcPct val="90000"/>
              </a:lnSpc>
              <a:buFont typeface="Arial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Strong-field tests of gravity</a:t>
            </a:r>
          </a:p>
          <a:p>
            <a:pPr marL="857250" lvl="1">
              <a:lnSpc>
                <a:spcPct val="90000"/>
              </a:lnSpc>
              <a:buFont typeface="Arial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Black hole-neutron star binaries?</a:t>
            </a:r>
          </a:p>
          <a:p>
            <a:pPr marL="857250" lvl="1">
              <a:lnSpc>
                <a:spcPct val="90000"/>
              </a:lnSpc>
              <a:buFont typeface="Arial"/>
              <a:buChar char="•"/>
              <a:defRPr/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190500" indent="-190500">
              <a:lnSpc>
                <a:spcPct val="90000"/>
              </a:lnSpc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Direct detection of Gravity Waves:</a:t>
            </a:r>
          </a:p>
          <a:p>
            <a:pPr marL="901700" indent="-368300">
              <a:lnSpc>
                <a:spcPct val="90000"/>
              </a:lnSpc>
              <a:buFont typeface="Arial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Pulsar timing array</a:t>
            </a:r>
          </a:p>
          <a:p>
            <a:pPr marL="901700" indent="-368300">
              <a:lnSpc>
                <a:spcPct val="90000"/>
              </a:lnSpc>
              <a:buFont typeface="Arial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LIGO: suspended masses</a:t>
            </a:r>
          </a:p>
          <a:p>
            <a:pPr marL="901700" indent="-368300">
              <a:lnSpc>
                <a:spcPct val="90000"/>
              </a:lnSpc>
              <a:buFont typeface="Arial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LISA: freely falling mirrors</a:t>
            </a:r>
          </a:p>
          <a:p>
            <a:pPr marL="190500" indent="-190500">
              <a:lnSpc>
                <a:spcPct val="90000"/>
              </a:lnSpc>
              <a:buFont typeface="Arial"/>
              <a:buChar char="•"/>
              <a:defRPr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0" lvl="1" indent="0">
              <a:lnSpc>
                <a:spcPct val="90000"/>
              </a:lnSpc>
              <a:buNone/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SKA: Gravitational Wave Detector</a:t>
            </a:r>
            <a:endParaRPr lang="en-US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28600" y="5029200"/>
            <a:ext cx="4229201" cy="1968098"/>
          </a:xfrm>
        </p:spPr>
        <p:txBody>
          <a:bodyPr>
            <a:noAutofit/>
          </a:bodyPr>
          <a:lstStyle/>
          <a:p>
            <a:r>
              <a:rPr lang="en-US" sz="1800" dirty="0" smtClean="0"/>
              <a:t>Relativistic binaries probe:</a:t>
            </a:r>
          </a:p>
          <a:p>
            <a:pPr lvl="1"/>
            <a:r>
              <a:rPr lang="en-US" sz="1600" dirty="0" smtClean="0"/>
              <a:t>Equivalence principle</a:t>
            </a:r>
          </a:p>
          <a:p>
            <a:pPr lvl="1"/>
            <a:r>
              <a:rPr lang="en-US" sz="1600" dirty="0" smtClean="0"/>
              <a:t>Strong-field tests of gravity</a:t>
            </a:r>
          </a:p>
          <a:p>
            <a:r>
              <a:rPr lang="en-US" sz="1800" dirty="0" smtClean="0"/>
              <a:t>Black hole-neutron star binaries?</a:t>
            </a:r>
          </a:p>
          <a:p>
            <a:r>
              <a:rPr lang="en-US" sz="1800" dirty="0" smtClean="0"/>
              <a:t>“Planets” (</a:t>
            </a:r>
            <a:r>
              <a:rPr lang="en-US" sz="1800" dirty="0" err="1" smtClean="0"/>
              <a:t>Bailes</a:t>
            </a:r>
            <a:r>
              <a:rPr lang="en-US" sz="1800" dirty="0" smtClean="0"/>
              <a:t> et al. 2011)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947450" y="3061168"/>
            <a:ext cx="1232153" cy="206723"/>
          </a:xfrm>
          <a:prstGeom prst="roundRect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255548" y="3705624"/>
            <a:ext cx="1440652" cy="236932"/>
          </a:xfrm>
          <a:prstGeom prst="roundRect">
            <a:avLst/>
          </a:prstGeom>
          <a:noFill/>
          <a:ln w="19050" cap="flat" cmpd="sng" algn="ctr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67458" y="4795513"/>
            <a:ext cx="425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 smtClean="0">
              <a:solidFill>
                <a:srgbClr val="898989"/>
              </a:solidFill>
            </a:endParaRPr>
          </a:p>
        </p:txBody>
      </p:sp>
      <p:pic>
        <p:nvPicPr>
          <p:cNvPr id="5" name="Picture 4" descr="Screen shot 2011-07-03 at 5.28.23 PM.png"/>
          <p:cNvPicPr>
            <a:picLocks noChangeAspect="1"/>
          </p:cNvPicPr>
          <p:nvPr/>
        </p:nvPicPr>
        <p:blipFill>
          <a:blip r:embed="rId3"/>
          <a:srcRect l="24670" t="35092" r="34491" b="19456"/>
          <a:stretch>
            <a:fillRect/>
          </a:stretch>
        </p:blipFill>
        <p:spPr>
          <a:xfrm>
            <a:off x="3995284" y="1447800"/>
            <a:ext cx="5148716" cy="3581400"/>
          </a:xfrm>
          <a:prstGeom prst="rect">
            <a:avLst/>
          </a:prstGeom>
        </p:spPr>
      </p:pic>
      <p:pic>
        <p:nvPicPr>
          <p:cNvPr id="11" name="Picture 4" descr="GRtest.jpeg                                                    000D4844Macintosh HD                   C1331550:"/>
          <p:cNvPicPr>
            <a:picLocks noChangeAspect="1" noChangeArrowheads="1"/>
          </p:cNvPicPr>
          <p:nvPr/>
        </p:nvPicPr>
        <p:blipFill>
          <a:blip r:embed="rId4" cstate="print">
            <a:lum bright="-18000" contrast="6000"/>
          </a:blip>
          <a:srcRect/>
          <a:stretch>
            <a:fillRect/>
          </a:stretch>
        </p:blipFill>
        <p:spPr>
          <a:xfrm>
            <a:off x="228600" y="1295400"/>
            <a:ext cx="3733800" cy="37632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91000" y="5105400"/>
            <a:ext cx="449580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98989"/>
                </a:solidFill>
              </a:rPr>
              <a:t>Pulsar timing arrays starting to provide results from ensemble of </a:t>
            </a:r>
            <a:r>
              <a:rPr lang="en-US" dirty="0" smtClean="0">
                <a:solidFill>
                  <a:srgbClr val="898989"/>
                </a:solidFill>
              </a:rPr>
              <a:t>pulsars:</a:t>
            </a:r>
          </a:p>
          <a:p>
            <a:pPr marL="169863" indent="-169863">
              <a:buFont typeface="Arial"/>
              <a:buChar char="•"/>
            </a:pPr>
            <a:r>
              <a:rPr lang="en-US" dirty="0" smtClean="0">
                <a:solidFill>
                  <a:srgbClr val="898989"/>
                </a:solidFill>
              </a:rPr>
              <a:t>EPTA (van </a:t>
            </a:r>
            <a:r>
              <a:rPr lang="en-US" dirty="0" err="1" smtClean="0">
                <a:solidFill>
                  <a:srgbClr val="898989"/>
                </a:solidFill>
              </a:rPr>
              <a:t>Haasteren</a:t>
            </a:r>
            <a:r>
              <a:rPr lang="en-US" dirty="0" smtClean="0">
                <a:solidFill>
                  <a:srgbClr val="898989"/>
                </a:solidFill>
              </a:rPr>
              <a:t> et al., </a:t>
            </a:r>
            <a:r>
              <a:rPr lang="en-US" i="1" dirty="0" smtClean="0">
                <a:solidFill>
                  <a:schemeClr val="tx2"/>
                </a:solidFill>
              </a:rPr>
              <a:t>above</a:t>
            </a:r>
            <a:r>
              <a:rPr lang="en-US" dirty="0" smtClean="0">
                <a:solidFill>
                  <a:srgbClr val="898989"/>
                </a:solidFill>
              </a:rPr>
              <a:t>)</a:t>
            </a:r>
          </a:p>
          <a:p>
            <a:pPr marL="169863" indent="-169863">
              <a:buFont typeface="Arial"/>
              <a:buChar char="•"/>
            </a:pPr>
            <a:r>
              <a:rPr lang="en-US" dirty="0" smtClean="0">
                <a:solidFill>
                  <a:srgbClr val="898989"/>
                </a:solidFill>
              </a:rPr>
              <a:t>PPTA (Yardley et al.)</a:t>
            </a:r>
          </a:p>
          <a:p>
            <a:pPr marL="169863" indent="-169863">
              <a:buFont typeface="Arial"/>
              <a:buChar char="•"/>
            </a:pPr>
            <a:r>
              <a:rPr lang="en-US" i="1" dirty="0" err="1" smtClean="0">
                <a:solidFill>
                  <a:srgbClr val="898989"/>
                </a:solidFill>
              </a:rPr>
              <a:t>NANOGrav</a:t>
            </a:r>
            <a:r>
              <a:rPr lang="en-US" i="1" dirty="0" smtClean="0">
                <a:solidFill>
                  <a:srgbClr val="898989"/>
                </a:solidFill>
              </a:rPr>
              <a:t> (Demorest et al.)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77800"/>
            <a:ext cx="8064500" cy="949868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Cosmic Magnetism 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436" y="1662870"/>
            <a:ext cx="7754938" cy="40259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How are magnetic fields generated and maintained?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How do magnetic fields evolve as galaxies evolve?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What is the strength and structure of the magnetic field of the intergalactic medium (IGM)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Are magnetic fields in galaxies and clusters primordial or generated at later epochs?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What is the efficiency of cosmic ray acceleration in the warm-hot intergalactic medium?</a:t>
            </a:r>
          </a:p>
          <a:p>
            <a:endParaRPr lang="en-US" sz="2000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77800"/>
            <a:ext cx="8064500" cy="949868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Exploration of the Unknown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436" y="1662870"/>
            <a:ext cx="7754938" cy="40259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Are there new physical phenomena?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Gamma Ray Bursts/</a:t>
            </a:r>
            <a:r>
              <a:rPr lang="en-US" sz="2000" dirty="0" err="1" smtClean="0">
                <a:solidFill>
                  <a:schemeClr val="bg2"/>
                </a:solidFill>
              </a:rPr>
              <a:t>Hypernovae</a:t>
            </a:r>
            <a:r>
              <a:rPr lang="en-US" sz="2000" dirty="0" smtClean="0">
                <a:solidFill>
                  <a:schemeClr val="bg2"/>
                </a:solidFill>
              </a:rPr>
              <a:t>/Supernovae/Neutron stars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What is the frequency of strong radio emission from sub-stellar objects?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Are there other detectable </a:t>
            </a:r>
            <a:r>
              <a:rPr lang="en-US" sz="2000" dirty="0" err="1" smtClean="0">
                <a:solidFill>
                  <a:schemeClr val="bg2"/>
                </a:solidFill>
              </a:rPr>
              <a:t>civilisations</a:t>
            </a:r>
            <a:r>
              <a:rPr lang="en-US" sz="2000" dirty="0" smtClean="0">
                <a:solidFill>
                  <a:schemeClr val="bg2"/>
                </a:solidFill>
              </a:rPr>
              <a:t>?</a:t>
            </a:r>
          </a:p>
          <a:p>
            <a:endParaRPr lang="en-US" sz="2000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4" name="TextBox 63"/>
          <p:cNvSpPr txBox="1">
            <a:spLocks noChangeArrowheads="1"/>
          </p:cNvSpPr>
          <p:nvPr/>
        </p:nvSpPr>
        <p:spPr bwMode="auto">
          <a:xfrm>
            <a:off x="6400800" y="1676400"/>
            <a:ext cx="137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ea typeface="Arial" charset="0"/>
                <a:cs typeface="Arial" charset="0"/>
              </a:rPr>
              <a:t>250 Dishes</a:t>
            </a:r>
          </a:p>
        </p:txBody>
      </p:sp>
      <p:sp>
        <p:nvSpPr>
          <p:cNvPr id="27665" name="TextBox 67"/>
          <p:cNvSpPr txBox="1">
            <a:spLocks noChangeArrowheads="1"/>
          </p:cNvSpPr>
          <p:nvPr/>
        </p:nvSpPr>
        <p:spPr bwMode="auto">
          <a:xfrm>
            <a:off x="990600" y="5715000"/>
            <a:ext cx="31527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ea typeface="Arial" charset="0"/>
                <a:cs typeface="Arial" charset="0"/>
              </a:rPr>
              <a:t>50 Sparse Aperture Array Stations</a:t>
            </a:r>
          </a:p>
        </p:txBody>
      </p:sp>
      <p:sp>
        <p:nvSpPr>
          <p:cNvPr id="27666" name="TextBox 68"/>
          <p:cNvSpPr txBox="1">
            <a:spLocks noChangeArrowheads="1"/>
          </p:cNvSpPr>
          <p:nvPr/>
        </p:nvSpPr>
        <p:spPr bwMode="auto">
          <a:xfrm>
            <a:off x="3132138" y="2133600"/>
            <a:ext cx="17272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>
                <a:latin typeface="Arial" charset="0"/>
                <a:ea typeface="Arial" charset="0"/>
                <a:cs typeface="Arial" charset="0"/>
              </a:rPr>
              <a:t> </a:t>
            </a:r>
            <a:endParaRPr lang="en-GB" sz="28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5800" y="4572000"/>
            <a:ext cx="175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dirty="0">
                <a:latin typeface="+mn-lt"/>
                <a:ea typeface="Arial Unicode MS" pitchFamily="34" charset="-128"/>
                <a:cs typeface="Arial Unicode MS" pitchFamily="34" charset="-128"/>
              </a:rPr>
              <a:t>Central Region</a:t>
            </a: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39944" cy="1026840"/>
          </a:xfrm>
        </p:spPr>
        <p:txBody>
          <a:bodyPr>
            <a:normAutofit fontScale="90000"/>
          </a:bodyPr>
          <a:lstStyle/>
          <a:p>
            <a:r>
              <a:rPr lang="en-GB" sz="3556" b="1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Phase 1 (</a:t>
            </a:r>
            <a:r>
              <a:rPr lang="en-GB" sz="3556" b="1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SKA1) </a:t>
            </a:r>
            <a:r>
              <a:rPr lang="en-GB" sz="3556" b="1" dirty="0" smtClean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baseline design </a:t>
            </a:r>
            <a:r>
              <a:rPr lang="en-GB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GB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0"/>
          </p:nvPr>
        </p:nvSpPr>
        <p:spPr>
          <a:xfrm>
            <a:off x="6858000" y="5257800"/>
            <a:ext cx="1746250" cy="83502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7652" name="Picture 35" descr="vlcsnap-2010-02-21-12h28m50s4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3948" y="3212975"/>
            <a:ext cx="2790825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2" descr="vlcsnap-2010-02-21-13h19m23s216.png"/>
          <p:cNvPicPr>
            <a:picLocks noChangeAspect="1"/>
          </p:cNvPicPr>
          <p:nvPr/>
        </p:nvPicPr>
        <p:blipFill>
          <a:blip r:embed="rId4"/>
          <a:srcRect l="40694" t="8681" r="17128" b="3136"/>
          <a:stretch>
            <a:fillRect/>
          </a:stretch>
        </p:blipFill>
        <p:spPr bwMode="auto">
          <a:xfrm>
            <a:off x="2355850" y="1612900"/>
            <a:ext cx="122555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SwinburneAstronomyProductions_SKA_02_fig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07088" y="2058988"/>
            <a:ext cx="24415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3" descr="Sparse_aperture_array_highres_fig1.jpg"/>
          <p:cNvPicPr>
            <a:picLocks noChangeAspect="1"/>
          </p:cNvPicPr>
          <p:nvPr/>
        </p:nvPicPr>
        <p:blipFill>
          <a:blip r:embed="rId6"/>
          <a:srcRect t="9796" b="11836"/>
          <a:stretch>
            <a:fillRect/>
          </a:stretch>
        </p:blipFill>
        <p:spPr bwMode="auto">
          <a:xfrm>
            <a:off x="1374775" y="4552950"/>
            <a:ext cx="24415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>
            <a:stCxn id="39" idx="1"/>
          </p:cNvCxnSpPr>
          <p:nvPr/>
        </p:nvCxnSpPr>
        <p:spPr bwMode="auto">
          <a:xfrm rot="5400000" flipH="1" flipV="1">
            <a:off x="4611959" y="2410240"/>
            <a:ext cx="1632928" cy="101244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stCxn id="39" idx="5"/>
          </p:cNvCxnSpPr>
          <p:nvPr/>
        </p:nvCxnSpPr>
        <p:spPr bwMode="auto">
          <a:xfrm rot="5400000" flipH="1" flipV="1">
            <a:off x="6402162" y="2225492"/>
            <a:ext cx="802019" cy="294024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endCxn id="43" idx="1"/>
          </p:cNvCxnSpPr>
          <p:nvPr/>
        </p:nvCxnSpPr>
        <p:spPr bwMode="auto">
          <a:xfrm flipV="1">
            <a:off x="1445940" y="4037957"/>
            <a:ext cx="2906349" cy="51413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endCxn id="43" idx="5"/>
          </p:cNvCxnSpPr>
          <p:nvPr/>
        </p:nvCxnSpPr>
        <p:spPr bwMode="auto">
          <a:xfrm rot="5400000" flipH="1" flipV="1">
            <a:off x="3595616" y="4616904"/>
            <a:ext cx="1381643" cy="95339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10800000">
            <a:off x="3558270" y="1634728"/>
            <a:ext cx="2677430" cy="122912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3558270" y="2929936"/>
            <a:ext cx="2664730" cy="48214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669" name="TextBox 37"/>
          <p:cNvSpPr txBox="1">
            <a:spLocks noChangeArrowheads="1"/>
          </p:cNvSpPr>
          <p:nvPr/>
        </p:nvSpPr>
        <p:spPr bwMode="auto">
          <a:xfrm>
            <a:off x="2786063" y="2846388"/>
            <a:ext cx="2000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/>
              <a:t>                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pic>
        <p:nvPicPr>
          <p:cNvPr id="27671" name="Picture 4"/>
          <p:cNvPicPr>
            <a:picLocks noChangeAspect="1" noChangeArrowheads="1"/>
          </p:cNvPicPr>
          <p:nvPr/>
        </p:nvPicPr>
        <p:blipFill>
          <a:blip r:embed="rId7"/>
          <a:srcRect l="6371" r="7928"/>
          <a:stretch>
            <a:fillRect/>
          </a:stretch>
        </p:blipFill>
        <p:spPr bwMode="auto">
          <a:xfrm rot="19560000">
            <a:off x="723900" y="2776538"/>
            <a:ext cx="1230313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312" name="Straight Connector 44"/>
          <p:cNvCxnSpPr>
            <a:cxnSpLocks noChangeShapeType="1"/>
          </p:cNvCxnSpPr>
          <p:nvPr/>
        </p:nvCxnSpPr>
        <p:spPr bwMode="auto">
          <a:xfrm flipV="1">
            <a:off x="1846263" y="1974850"/>
            <a:ext cx="1354137" cy="871538"/>
          </a:xfrm>
          <a:prstGeom prst="line">
            <a:avLst/>
          </a:prstGeom>
          <a:noFill/>
          <a:ln w="28575" algn="ctr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sp>
        <p:nvSpPr>
          <p:cNvPr id="52" name="TextBox 51"/>
          <p:cNvSpPr txBox="1"/>
          <p:nvPr/>
        </p:nvSpPr>
        <p:spPr>
          <a:xfrm>
            <a:off x="301625" y="2187575"/>
            <a:ext cx="1489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7F7F7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Single pixel feed</a:t>
            </a:r>
          </a:p>
        </p:txBody>
      </p:sp>
      <p:sp>
        <p:nvSpPr>
          <p:cNvPr id="39" name="Oval 38"/>
          <p:cNvSpPr/>
          <p:nvPr/>
        </p:nvSpPr>
        <p:spPr bwMode="auto">
          <a:xfrm>
            <a:off x="4837113" y="3657600"/>
            <a:ext cx="581025" cy="514350"/>
          </a:xfrm>
          <a:prstGeom prst="ellipse">
            <a:avLst/>
          </a:prstGeom>
          <a:noFill/>
          <a:ln w="190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4267200" y="3962400"/>
            <a:ext cx="581025" cy="515938"/>
          </a:xfrm>
          <a:prstGeom prst="ellipse">
            <a:avLst/>
          </a:prstGeom>
          <a:noFill/>
          <a:ln w="190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76615" y="6629400"/>
            <a:ext cx="20813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Swinburne Astronomy Productions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311150" y="74613"/>
            <a:ext cx="7308850" cy="1143000"/>
          </a:xfrm>
        </p:spPr>
        <p:txBody>
          <a:bodyPr anchor="t">
            <a:normAutofit fontScale="90000"/>
          </a:bodyPr>
          <a:lstStyle/>
          <a:p>
            <a:r>
              <a:rPr lang="en-US" sz="4000" dirty="0"/>
              <a:t>Great Observatories for the coming </a:t>
            </a:r>
            <a:r>
              <a:rPr lang="en-US" sz="4000" dirty="0" smtClean="0"/>
              <a:t>decade </a:t>
            </a:r>
            <a:endParaRPr lang="en-US" sz="4000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8600" y="1676400"/>
            <a:ext cx="2537546" cy="1970302"/>
            <a:chOff x="204" y="890"/>
            <a:chExt cx="1565" cy="1192"/>
          </a:xfrm>
        </p:grpSpPr>
        <p:pic>
          <p:nvPicPr>
            <p:cNvPr id="103438" name="Picture 7" descr="ALMA_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4" y="890"/>
              <a:ext cx="1565" cy="1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7" name="Text Box 8"/>
            <p:cNvSpPr txBox="1">
              <a:spLocks noChangeArrowheads="1"/>
            </p:cNvSpPr>
            <p:nvPr/>
          </p:nvSpPr>
          <p:spPr bwMode="auto">
            <a:xfrm>
              <a:off x="973" y="917"/>
              <a:ext cx="771" cy="2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GB" dirty="0">
                  <a:solidFill>
                    <a:schemeClr val="bg1"/>
                  </a:solidFill>
                  <a:latin typeface="+mn-lt"/>
                </a:rPr>
                <a:t>ALMA</a:t>
              </a:r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895600" y="4013450"/>
            <a:ext cx="2674413" cy="2050916"/>
            <a:chOff x="2942" y="1933"/>
            <a:chExt cx="1525" cy="1251"/>
          </a:xfrm>
        </p:grpSpPr>
        <p:pic>
          <p:nvPicPr>
            <p:cNvPr id="103436" name="Picture 10" descr="jws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42" y="1946"/>
              <a:ext cx="1504" cy="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5" name="Text Box 11"/>
            <p:cNvSpPr txBox="1">
              <a:spLocks noChangeArrowheads="1"/>
            </p:cNvSpPr>
            <p:nvPr/>
          </p:nvSpPr>
          <p:spPr bwMode="auto">
            <a:xfrm>
              <a:off x="3741" y="1933"/>
              <a:ext cx="726" cy="2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GB" dirty="0">
                  <a:solidFill>
                    <a:schemeClr val="bg1"/>
                  </a:solidFill>
                  <a:latin typeface="+mn-lt"/>
                </a:rPr>
                <a:t>JWST</a:t>
              </a:r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28600" y="4038600"/>
            <a:ext cx="2572638" cy="2027237"/>
            <a:chOff x="1610" y="2478"/>
            <a:chExt cx="1497" cy="1122"/>
          </a:xfrm>
        </p:grpSpPr>
        <p:pic>
          <p:nvPicPr>
            <p:cNvPr id="103434" name="Picture 13" descr="XEUS_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10" y="2478"/>
              <a:ext cx="1497" cy="1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3" name="Text Box 14"/>
            <p:cNvSpPr txBox="1">
              <a:spLocks noChangeArrowheads="1"/>
            </p:cNvSpPr>
            <p:nvPr/>
          </p:nvSpPr>
          <p:spPr bwMode="auto">
            <a:xfrm>
              <a:off x="2319" y="2478"/>
              <a:ext cx="771" cy="2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GB" dirty="0">
                  <a:solidFill>
                    <a:schemeClr val="bg1"/>
                  </a:solidFill>
                  <a:latin typeface="+mn-lt"/>
                </a:rPr>
                <a:t>IXO</a:t>
              </a:r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10343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78391" y="1676400"/>
            <a:ext cx="2641328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1" name="Picture 2" descr="G:\SwinburneAstronomyProductions_SKA_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8509" y="1676400"/>
            <a:ext cx="3047999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7162800" y="1676400"/>
            <a:ext cx="143986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dirty="0">
                <a:solidFill>
                  <a:srgbClr val="FFFF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SKA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91000" y="1676400"/>
            <a:ext cx="12954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dirty="0">
                <a:solidFill>
                  <a:schemeClr val="bg1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E-ELT</a:t>
            </a:r>
          </a:p>
        </p:txBody>
      </p:sp>
      <p:pic>
        <p:nvPicPr>
          <p:cNvPr id="16" name="Picture 15" descr="LSST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8800" y="4038600"/>
            <a:ext cx="2971800" cy="20224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01000" y="40386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LSST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19400" y="1524000"/>
            <a:ext cx="5867400" cy="2286000"/>
          </a:xfrm>
          <a:prstGeom prst="rect">
            <a:avLst/>
          </a:prstGeom>
          <a:noFill/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b="1" dirty="0" smtClean="0"/>
              <a:t>Sparse Aperture Arrays</a:t>
            </a:r>
            <a:endParaRPr lang="en-US" b="1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539750" y="1628775"/>
            <a:ext cx="5784850" cy="271462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AU" sz="2400" dirty="0" err="1" smtClean="0"/>
              <a:t>Omnidirectional</a:t>
            </a:r>
            <a:r>
              <a:rPr lang="en-AU" sz="2400" dirty="0" smtClean="0"/>
              <a:t> dipoles</a:t>
            </a:r>
          </a:p>
          <a:p>
            <a:pPr eaLnBrk="1" hangingPunct="1">
              <a:buFontTx/>
              <a:buNone/>
            </a:pPr>
            <a:r>
              <a:rPr lang="en-AU" sz="2400" dirty="0" smtClean="0"/>
              <a:t>No moving parts.</a:t>
            </a:r>
          </a:p>
          <a:p>
            <a:pPr eaLnBrk="1" hangingPunct="1">
              <a:buFontTx/>
              <a:buNone/>
            </a:pPr>
            <a:r>
              <a:rPr lang="en-AU" sz="2400" dirty="0" smtClean="0"/>
              <a:t>Cheap!</a:t>
            </a:r>
          </a:p>
        </p:txBody>
      </p:sp>
      <p:pic>
        <p:nvPicPr>
          <p:cNvPr id="29700" name="Picture 3" descr="LOFARsite_snow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600200"/>
            <a:ext cx="327977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 descr="Sparse_AA_closeup_compresse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538" y="3671888"/>
            <a:ext cx="4470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705600" y="4191000"/>
            <a:ext cx="1030288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4638" indent="-274638" eaLnBrk="1" hangingPunct="1">
              <a:spcBef>
                <a:spcPct val="20000"/>
              </a:spcBef>
              <a:spcAft>
                <a:spcPct val="40000"/>
              </a:spcAft>
              <a:defRPr/>
            </a:pPr>
            <a:r>
              <a:rPr lang="en-AU" kern="0" dirty="0">
                <a:latin typeface="+mn-lt"/>
                <a:ea typeface="+mn-ea"/>
                <a:cs typeface="+mn-cs"/>
              </a:rPr>
              <a:t>LOFAR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243513" y="5461000"/>
            <a:ext cx="14890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4638" indent="-274638" eaLnBrk="1" hangingPunct="1">
              <a:spcBef>
                <a:spcPct val="20000"/>
              </a:spcBef>
              <a:spcAft>
                <a:spcPct val="40000"/>
              </a:spcAft>
              <a:defRPr/>
            </a:pPr>
            <a:r>
              <a:rPr lang="en-AU" kern="0" dirty="0">
                <a:latin typeface="+mn-lt"/>
                <a:ea typeface="+mn-ea"/>
                <a:cs typeface="+mn-cs"/>
              </a:rPr>
              <a:t>SKA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dirty="0" smtClean="0">
                <a:solidFill>
                  <a:srgbClr val="FFFFFF"/>
                </a:solidFill>
              </a:rPr>
              <a:t>Dishes</a:t>
            </a:r>
            <a:endParaRPr lang="en-US" b="1" dirty="0" smtClean="0">
              <a:solidFill>
                <a:srgbClr val="FFFFFF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539750" y="1628775"/>
            <a:ext cx="5556250" cy="279082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AU" sz="2800" dirty="0" smtClean="0"/>
              <a:t>15m offset </a:t>
            </a:r>
            <a:r>
              <a:rPr lang="en-AU" sz="2800" dirty="0" err="1" smtClean="0"/>
              <a:t>Gregorians</a:t>
            </a:r>
            <a:endParaRPr lang="en-AU" sz="2800" dirty="0" smtClean="0"/>
          </a:p>
        </p:txBody>
      </p:sp>
      <p:pic>
        <p:nvPicPr>
          <p:cNvPr id="31748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400" y="3506788"/>
            <a:ext cx="4300538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371600"/>
            <a:ext cx="3589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867400" y="3876675"/>
            <a:ext cx="22002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4638" indent="-274638" eaLnBrk="1" hangingPunct="1">
              <a:spcBef>
                <a:spcPct val="20000"/>
              </a:spcBef>
              <a:spcAft>
                <a:spcPct val="40000"/>
              </a:spcAft>
              <a:defRPr/>
            </a:pPr>
            <a:r>
              <a:rPr lang="en-AU" kern="0" dirty="0">
                <a:latin typeface="+mn-lt"/>
                <a:ea typeface="+mn-ea"/>
                <a:cs typeface="+mn-cs"/>
              </a:rPr>
              <a:t>Allen Telescope Array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154613" y="5172075"/>
            <a:ext cx="22002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4638" indent="-274638" eaLnBrk="1" hangingPunct="1">
              <a:spcBef>
                <a:spcPct val="20000"/>
              </a:spcBef>
              <a:spcAft>
                <a:spcPct val="40000"/>
              </a:spcAft>
              <a:defRPr/>
            </a:pPr>
            <a:r>
              <a:rPr lang="en-AU" kern="0" dirty="0">
                <a:latin typeface="+mn-lt"/>
                <a:ea typeface="+mn-ea"/>
                <a:cs typeface="+mn-cs"/>
              </a:rPr>
              <a:t>SKA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640"/>
            <a:ext cx="7010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dirty="0" smtClean="0">
                <a:solidFill>
                  <a:srgbClr val="FFFFFF"/>
                </a:solidFill>
              </a:rPr>
              <a:t>Advanced Instrumentation Program (AIP)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239000" y="5714999"/>
            <a:ext cx="1365250" cy="377825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pic>
        <p:nvPicPr>
          <p:cNvPr id="33795" name="Picture 22" descr="_MG_5962_large_we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733801"/>
            <a:ext cx="3962426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5" descr="Embrace July0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524000"/>
            <a:ext cx="3675062" cy="275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" y="2133600"/>
            <a:ext cx="4100512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4638" indent="-274638" eaLnBrk="1" hangingPunct="1">
              <a:spcBef>
                <a:spcPct val="20000"/>
              </a:spcBef>
              <a:spcAft>
                <a:spcPct val="40000"/>
              </a:spcAft>
              <a:defRPr/>
            </a:pPr>
            <a:r>
              <a:rPr lang="en-US" sz="2000" b="1" kern="0" dirty="0">
                <a:latin typeface="+mn-lt"/>
                <a:ea typeface="+mn-ea"/>
                <a:cs typeface="+mn-cs"/>
              </a:rPr>
              <a:t>Phased Array Feeds</a:t>
            </a:r>
          </a:p>
          <a:p>
            <a:pPr marL="274638" indent="-274638" eaLnBrk="1" hangingPunct="1">
              <a:spcBef>
                <a:spcPct val="20000"/>
              </a:spcBef>
              <a:spcAft>
                <a:spcPct val="40000"/>
              </a:spcAft>
              <a:buFont typeface="Arial"/>
              <a:buChar char="•"/>
              <a:defRPr/>
            </a:pPr>
            <a:r>
              <a:rPr lang="en-US" sz="1800" kern="0" dirty="0">
                <a:latin typeface="+mn-lt"/>
                <a:ea typeface="+mn-ea"/>
                <a:cs typeface="+mn-cs"/>
              </a:rPr>
              <a:t>analogous to </a:t>
            </a:r>
            <a:r>
              <a:rPr lang="en-US" sz="1800" kern="0" dirty="0" err="1">
                <a:latin typeface="+mn-lt"/>
                <a:ea typeface="+mn-ea"/>
                <a:cs typeface="+mn-cs"/>
              </a:rPr>
              <a:t>CCDs</a:t>
            </a:r>
            <a:r>
              <a:rPr lang="en-US" sz="1800" kern="0" dirty="0">
                <a:latin typeface="+mn-lt"/>
                <a:ea typeface="+mn-ea"/>
                <a:cs typeface="+mn-cs"/>
              </a:rPr>
              <a:t> in optical</a:t>
            </a:r>
          </a:p>
          <a:p>
            <a:pPr marL="274638" indent="-274638" eaLnBrk="1" hangingPunct="1">
              <a:spcBef>
                <a:spcPct val="20000"/>
              </a:spcBef>
              <a:spcAft>
                <a:spcPct val="40000"/>
              </a:spcAft>
              <a:buFont typeface="Arial"/>
              <a:buChar char="•"/>
              <a:defRPr/>
            </a:pPr>
            <a:r>
              <a:rPr lang="en-US" sz="1800" kern="0" dirty="0">
                <a:latin typeface="+mn-lt"/>
                <a:ea typeface="+mn-ea"/>
                <a:cs typeface="+mn-cs"/>
              </a:rPr>
              <a:t>e.g. ASKAP, </a:t>
            </a:r>
            <a:r>
              <a:rPr lang="en-US" sz="1800" kern="0" dirty="0" smtClean="0">
                <a:latin typeface="+mn-lt"/>
                <a:ea typeface="+mn-ea"/>
                <a:cs typeface="+mn-cs"/>
              </a:rPr>
              <a:t>APERTIF</a:t>
            </a:r>
          </a:p>
          <a:p>
            <a:pPr marL="274638" indent="-274638" eaLnBrk="1" hangingPunct="1">
              <a:spcBef>
                <a:spcPct val="20000"/>
              </a:spcBef>
              <a:spcAft>
                <a:spcPct val="40000"/>
              </a:spcAft>
              <a:buFont typeface="Arial"/>
              <a:buChar char="•"/>
              <a:defRPr/>
            </a:pPr>
            <a:endParaRPr lang="en-US" sz="2000" kern="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0" y="4343400"/>
            <a:ext cx="3352801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4638" indent="-274638" eaLnBrk="1" hangingPunct="1">
              <a:spcBef>
                <a:spcPct val="20000"/>
              </a:spcBef>
              <a:spcAft>
                <a:spcPct val="40000"/>
              </a:spcAft>
              <a:defRPr/>
            </a:pPr>
            <a:r>
              <a:rPr lang="en-US" sz="2000" b="1" kern="0" dirty="0">
                <a:latin typeface="+mn-lt"/>
                <a:ea typeface="+mn-ea"/>
                <a:cs typeface="+mn-cs"/>
              </a:rPr>
              <a:t>Dense Aperture Arrays</a:t>
            </a:r>
          </a:p>
          <a:p>
            <a:pPr marL="274638" indent="-274638" eaLnBrk="1" hangingPunct="1">
              <a:spcBef>
                <a:spcPct val="20000"/>
              </a:spcBef>
              <a:spcAft>
                <a:spcPct val="40000"/>
              </a:spcAft>
              <a:buFont typeface="Arial"/>
              <a:buChar char="•"/>
              <a:defRPr/>
            </a:pPr>
            <a:r>
              <a:rPr lang="en-US" sz="1800" kern="0" dirty="0">
                <a:latin typeface="+mn-lt"/>
                <a:ea typeface="+mn-ea"/>
                <a:cs typeface="+mn-cs"/>
              </a:rPr>
              <a:t>To operate </a:t>
            </a:r>
            <a:r>
              <a:rPr lang="en-US" sz="1800" kern="0" dirty="0" smtClean="0">
                <a:latin typeface="+mn-lt"/>
                <a:ea typeface="+mn-ea"/>
                <a:cs typeface="+mn-cs"/>
              </a:rPr>
              <a:t>~0.5 </a:t>
            </a:r>
            <a:r>
              <a:rPr lang="en-US" sz="1800" kern="0" dirty="0">
                <a:latin typeface="+mn-lt"/>
                <a:ea typeface="+mn-ea"/>
                <a:cs typeface="+mn-cs"/>
              </a:rPr>
              <a:t>to 1.5 GHz</a:t>
            </a:r>
          </a:p>
          <a:p>
            <a:pPr marL="274638" indent="-274638" eaLnBrk="1" hangingPunct="1">
              <a:spcBef>
                <a:spcPct val="20000"/>
              </a:spcBef>
              <a:spcAft>
                <a:spcPct val="40000"/>
              </a:spcAft>
              <a:buFont typeface="Arial"/>
              <a:buChar char="•"/>
              <a:defRPr/>
            </a:pPr>
            <a:r>
              <a:rPr lang="en-US" sz="1800" kern="0" dirty="0">
                <a:latin typeface="+mn-lt"/>
                <a:ea typeface="+mn-ea"/>
                <a:cs typeface="+mn-cs"/>
              </a:rPr>
              <a:t>e.g. EMBRACE</a:t>
            </a:r>
          </a:p>
          <a:p>
            <a:pPr marL="274638" indent="-274638" eaLnBrk="1" hangingPunct="1">
              <a:spcBef>
                <a:spcPct val="20000"/>
              </a:spcBef>
              <a:spcAft>
                <a:spcPct val="40000"/>
              </a:spcAft>
              <a:buFont typeface="Arial"/>
              <a:buChar char="•"/>
              <a:defRPr/>
            </a:pPr>
            <a:endParaRPr lang="en-US" sz="1800" kern="0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62" name="TextBox 62"/>
          <p:cNvSpPr txBox="1">
            <a:spLocks noChangeArrowheads="1"/>
          </p:cNvSpPr>
          <p:nvPr/>
        </p:nvSpPr>
        <p:spPr bwMode="auto">
          <a:xfrm>
            <a:off x="457200" y="1566446"/>
            <a:ext cx="4038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250 Dense Aperture Array Stations</a:t>
            </a:r>
          </a:p>
        </p:txBody>
      </p:sp>
      <p:sp>
        <p:nvSpPr>
          <p:cNvPr id="76823" name="TextBox 63"/>
          <p:cNvSpPr txBox="1">
            <a:spLocks noChangeArrowheads="1"/>
          </p:cNvSpPr>
          <p:nvPr/>
        </p:nvSpPr>
        <p:spPr bwMode="auto">
          <a:xfrm>
            <a:off x="6400800" y="1524000"/>
            <a:ext cx="16144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srgbClr val="7F7F7F"/>
                </a:solidFill>
                <a:latin typeface="+mn-lt"/>
                <a:ea typeface="Arial" charset="0"/>
                <a:cs typeface="Arial" charset="0"/>
              </a:rPr>
              <a:t>3000 Dishes</a:t>
            </a:r>
          </a:p>
        </p:txBody>
      </p:sp>
      <p:sp>
        <p:nvSpPr>
          <p:cNvPr id="35867" name="TextBox 68"/>
          <p:cNvSpPr txBox="1">
            <a:spLocks noChangeArrowheads="1"/>
          </p:cNvSpPr>
          <p:nvPr/>
        </p:nvSpPr>
        <p:spPr bwMode="auto">
          <a:xfrm>
            <a:off x="3733800" y="1219200"/>
            <a:ext cx="2520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GB" sz="2000" dirty="0" smtClean="0">
                <a:latin typeface="Arial" charset="0"/>
                <a:ea typeface="Arial" charset="0"/>
                <a:cs typeface="Arial" charset="0"/>
              </a:rPr>
              <a:t>-core </a:t>
            </a: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GB" sz="2000" dirty="0" smtClean="0">
                <a:latin typeface="Arial" charset="0"/>
                <a:ea typeface="Arial" charset="0"/>
                <a:cs typeface="Arial" charset="0"/>
              </a:rPr>
              <a:t>entral </a:t>
            </a: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GB" sz="2000" dirty="0" smtClean="0">
                <a:latin typeface="Arial" charset="0"/>
                <a:ea typeface="Arial" charset="0"/>
                <a:cs typeface="Arial" charset="0"/>
              </a:rPr>
              <a:t>egion</a:t>
            </a:r>
            <a:endParaRPr lang="en-GB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869" name="TextBox 71"/>
          <p:cNvSpPr txBox="1">
            <a:spLocks noChangeArrowheads="1"/>
          </p:cNvSpPr>
          <p:nvPr/>
        </p:nvSpPr>
        <p:spPr bwMode="auto">
          <a:xfrm>
            <a:off x="152400" y="6550223"/>
            <a:ext cx="440055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050" dirty="0" smtClean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Swinburne </a:t>
            </a:r>
            <a:r>
              <a:rPr lang="en-GB" sz="10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Astronomy Productions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228600" y="1839913"/>
            <a:ext cx="8135937" cy="4682003"/>
            <a:chOff x="228600" y="1427163"/>
            <a:chExt cx="8135937" cy="4682003"/>
          </a:xfrm>
        </p:grpSpPr>
        <p:pic>
          <p:nvPicPr>
            <p:cNvPr id="35850" name="Picture 35" descr="vlcsnap-2010-02-21-12h28m50s43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08363" y="2720975"/>
              <a:ext cx="2790825" cy="139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Oval 38"/>
            <p:cNvSpPr/>
            <p:nvPr/>
          </p:nvSpPr>
          <p:spPr bwMode="auto">
            <a:xfrm>
              <a:off x="4837113" y="3162300"/>
              <a:ext cx="581025" cy="514350"/>
            </a:xfrm>
            <a:prstGeom prst="ellipse">
              <a:avLst/>
            </a:prstGeom>
            <a:noFill/>
            <a:ln w="19050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4284663" y="3435350"/>
              <a:ext cx="581025" cy="515938"/>
            </a:xfrm>
            <a:prstGeom prst="ellipse">
              <a:avLst/>
            </a:prstGeom>
            <a:noFill/>
            <a:ln w="19050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35847" name="Picture 22" descr="vlcsnap-2010-02-21-13h19m23s216.png"/>
            <p:cNvPicPr>
              <a:picLocks noChangeAspect="1"/>
            </p:cNvPicPr>
            <p:nvPr/>
          </p:nvPicPr>
          <p:blipFill>
            <a:blip r:embed="rId4"/>
            <a:srcRect l="40694" t="8681" r="17128" b="3136"/>
            <a:stretch>
              <a:fillRect/>
            </a:stretch>
          </p:blipFill>
          <p:spPr bwMode="auto">
            <a:xfrm>
              <a:off x="6762750" y="3457575"/>
              <a:ext cx="1225550" cy="1316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8" name="Picture 4" descr="SwinburneAstronomyProductions_SKA_02_fig1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07088" y="1427163"/>
              <a:ext cx="2441575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9" name="Picture 4" descr="From_above_denseAA_screenshot_2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71600" y="1447800"/>
              <a:ext cx="2454275" cy="1228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1" name="Picture 3" descr="Sparse_aperture_array_highres_fig1.jpg"/>
            <p:cNvPicPr>
              <a:picLocks noChangeAspect="1"/>
            </p:cNvPicPr>
            <p:nvPr/>
          </p:nvPicPr>
          <p:blipFill>
            <a:blip r:embed="rId7"/>
            <a:srcRect t="9796" b="11836"/>
            <a:stretch>
              <a:fillRect/>
            </a:stretch>
          </p:blipFill>
          <p:spPr bwMode="auto">
            <a:xfrm>
              <a:off x="1374775" y="3921125"/>
              <a:ext cx="2441575" cy="1238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Straight Connector 15"/>
            <p:cNvCxnSpPr>
              <a:stCxn id="39" idx="1"/>
            </p:cNvCxnSpPr>
            <p:nvPr/>
          </p:nvCxnSpPr>
          <p:spPr bwMode="auto">
            <a:xfrm rot="5400000" flipH="1" flipV="1">
              <a:off x="4510207" y="1839158"/>
              <a:ext cx="1810462" cy="986473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>
              <a:endCxn id="43" idx="1"/>
            </p:cNvCxnSpPr>
            <p:nvPr/>
          </p:nvCxnSpPr>
          <p:spPr bwMode="auto">
            <a:xfrm flipV="1">
              <a:off x="1406525" y="3510907"/>
              <a:ext cx="2963227" cy="391168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>
              <a:endCxn id="43" idx="5"/>
            </p:cNvCxnSpPr>
            <p:nvPr/>
          </p:nvCxnSpPr>
          <p:spPr bwMode="auto">
            <a:xfrm rot="5400000" flipH="1" flipV="1">
              <a:off x="3666177" y="4024317"/>
              <a:ext cx="1263008" cy="965836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4186238" y="2883025"/>
              <a:ext cx="581025" cy="514350"/>
            </a:xfrm>
            <a:prstGeom prst="ellipse">
              <a:avLst/>
            </a:prstGeom>
            <a:noFill/>
            <a:ln w="19050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rot="10800000" flipV="1">
              <a:off x="228600" y="2112962"/>
              <a:ext cx="2019300" cy="782637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 rot="5400000">
              <a:off x="1577976" y="2254250"/>
              <a:ext cx="1425575" cy="1228725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858" name="Straight Connector 53"/>
            <p:cNvCxnSpPr>
              <a:cxnSpLocks noChangeShapeType="1"/>
            </p:cNvCxnSpPr>
            <p:nvPr/>
          </p:nvCxnSpPr>
          <p:spPr bwMode="auto">
            <a:xfrm flipV="1">
              <a:off x="6092825" y="3559175"/>
              <a:ext cx="1268413" cy="642938"/>
            </a:xfrm>
            <a:prstGeom prst="line">
              <a:avLst/>
            </a:prstGeom>
            <a:noFill/>
            <a:ln w="22225">
              <a:solidFill>
                <a:srgbClr val="D9D9D9"/>
              </a:solidFill>
              <a:round/>
              <a:headEnd/>
              <a:tailEnd/>
            </a:ln>
          </p:spPr>
        </p:cxnSp>
        <p:cxnSp>
          <p:nvCxnSpPr>
            <p:cNvPr id="35859" name="Straight Connector 58"/>
            <p:cNvCxnSpPr>
              <a:cxnSpLocks noChangeShapeType="1"/>
            </p:cNvCxnSpPr>
            <p:nvPr/>
          </p:nvCxnSpPr>
          <p:spPr bwMode="auto">
            <a:xfrm rot="5400000" flipH="1" flipV="1">
              <a:off x="6392862" y="4386263"/>
              <a:ext cx="1800225" cy="317500"/>
            </a:xfrm>
            <a:prstGeom prst="line">
              <a:avLst/>
            </a:prstGeom>
            <a:noFill/>
            <a:ln w="22225">
              <a:solidFill>
                <a:srgbClr val="D9D9D9"/>
              </a:solidFill>
              <a:round/>
              <a:headEnd/>
              <a:tailEnd/>
            </a:ln>
          </p:spPr>
        </p:cxnSp>
        <p:pic>
          <p:nvPicPr>
            <p:cNvPr id="35860" name="Picture 21" descr="_MG_5962_large_web"/>
            <p:cNvPicPr>
              <a:picLocks noChangeAspect="1" noChangeArrowheads="1"/>
            </p:cNvPicPr>
            <p:nvPr/>
          </p:nvPicPr>
          <p:blipFill>
            <a:blip r:embed="rId8"/>
            <a:srcRect l="29512" t="29723" r="38689" b="36292"/>
            <a:stretch>
              <a:fillRect/>
            </a:stretch>
          </p:blipFill>
          <p:spPr bwMode="auto">
            <a:xfrm rot="-2292720">
              <a:off x="5818188" y="5053013"/>
              <a:ext cx="1198562" cy="779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1" name="Picture 4"/>
            <p:cNvPicPr>
              <a:picLocks noChangeAspect="1" noChangeArrowheads="1"/>
            </p:cNvPicPr>
            <p:nvPr/>
          </p:nvPicPr>
          <p:blipFill>
            <a:blip r:embed="rId9"/>
            <a:srcRect l="6371" r="7928"/>
            <a:stretch>
              <a:fillRect/>
            </a:stretch>
          </p:blipFill>
          <p:spPr bwMode="auto">
            <a:xfrm rot="8493703">
              <a:off x="5254625" y="4475163"/>
              <a:ext cx="1228725" cy="77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64" name="TextBox 64"/>
            <p:cNvSpPr txBox="1">
              <a:spLocks noChangeArrowheads="1"/>
            </p:cNvSpPr>
            <p:nvPr/>
          </p:nvSpPr>
          <p:spPr bwMode="auto">
            <a:xfrm rot="19259330">
              <a:off x="4741101" y="4402956"/>
              <a:ext cx="121255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400" dirty="0" err="1" smtClean="0">
                  <a:solidFill>
                    <a:srgbClr val="7F7F7F"/>
                  </a:solidFill>
                  <a:latin typeface="Arial" charset="0"/>
                  <a:ea typeface="Arial" charset="0"/>
                  <a:cs typeface="Arial" charset="0"/>
                </a:rPr>
                <a:t>WBSPFs</a:t>
              </a:r>
              <a:endParaRPr lang="en-GB" sz="14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865" name="TextBox 66"/>
            <p:cNvSpPr txBox="1">
              <a:spLocks noChangeArrowheads="1"/>
            </p:cNvSpPr>
            <p:nvPr/>
          </p:nvSpPr>
          <p:spPr bwMode="auto">
            <a:xfrm rot="19315191">
              <a:off x="6176963" y="5585946"/>
              <a:ext cx="14922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1400" dirty="0">
                  <a:solidFill>
                    <a:srgbClr val="7F7F7F"/>
                  </a:solidFill>
                  <a:latin typeface="Arial" charset="0"/>
                  <a:ea typeface="Arial" charset="0"/>
                  <a:cs typeface="Arial" charset="0"/>
                </a:rPr>
                <a:t>Phased Array Feeds</a:t>
              </a:r>
            </a:p>
          </p:txBody>
        </p:sp>
        <p:sp>
          <p:nvSpPr>
            <p:cNvPr id="35866" name="TextBox 67"/>
            <p:cNvSpPr txBox="1">
              <a:spLocks noChangeArrowheads="1"/>
            </p:cNvSpPr>
            <p:nvPr/>
          </p:nvSpPr>
          <p:spPr bwMode="auto">
            <a:xfrm>
              <a:off x="838200" y="5145088"/>
              <a:ext cx="3810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600" dirty="0">
                  <a:solidFill>
                    <a:srgbClr val="7F7F7F"/>
                  </a:solidFill>
                  <a:latin typeface="Arial" charset="0"/>
                  <a:ea typeface="Arial" charset="0"/>
                  <a:cs typeface="Arial" charset="0"/>
                </a:rPr>
                <a:t>250 Sparse Aperture Array Stations</a:t>
              </a:r>
            </a:p>
          </p:txBody>
        </p:sp>
        <p:cxnSp>
          <p:nvCxnSpPr>
            <p:cNvPr id="44" name="Straight Connector 43"/>
            <p:cNvCxnSpPr/>
            <p:nvPr/>
          </p:nvCxnSpPr>
          <p:spPr bwMode="auto">
            <a:xfrm rot="16200000" flipV="1">
              <a:off x="5922972" y="2654291"/>
              <a:ext cx="1146304" cy="536722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10800000">
              <a:off x="6399857" y="2338919"/>
              <a:ext cx="1609396" cy="1169462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>
              <a:stCxn id="39" idx="5"/>
            </p:cNvCxnSpPr>
            <p:nvPr/>
          </p:nvCxnSpPr>
          <p:spPr bwMode="auto">
            <a:xfrm rot="5400000" flipH="1" flipV="1">
              <a:off x="6366549" y="1603337"/>
              <a:ext cx="964487" cy="3031489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49" idx="7"/>
            </p:cNvCxnSpPr>
            <p:nvPr/>
          </p:nvCxnSpPr>
          <p:spPr bwMode="auto">
            <a:xfrm rot="16200000" flipV="1">
              <a:off x="3490813" y="1766989"/>
              <a:ext cx="1510550" cy="872172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>
              <a:endCxn id="49" idx="4"/>
            </p:cNvCxnSpPr>
            <p:nvPr/>
          </p:nvCxnSpPr>
          <p:spPr bwMode="auto">
            <a:xfrm>
              <a:off x="1371600" y="2667000"/>
              <a:ext cx="3105151" cy="730375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875" name="Picture 3" descr="aperturearray_new_cc_compressed.jp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28600" y="2895600"/>
              <a:ext cx="14097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" name="Title 39"/>
          <p:cNvSpPr>
            <a:spLocks noGrp="1"/>
          </p:cNvSpPr>
          <p:nvPr>
            <p:ph type="title"/>
          </p:nvPr>
        </p:nvSpPr>
        <p:spPr>
          <a:xfrm>
            <a:off x="304800" y="304800"/>
            <a:ext cx="6629400" cy="102684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SKA2</a:t>
            </a:r>
            <a:r>
              <a:rPr lang="en-GB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including AIP technologies</a:t>
            </a:r>
            <a:r>
              <a:rPr lang="en-GB" b="1" dirty="0" smtClean="0">
                <a:solidFill>
                  <a:srgbClr val="25408F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GB" b="1" dirty="0" smtClean="0">
                <a:solidFill>
                  <a:srgbClr val="25408F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0"/>
          </p:nvPr>
        </p:nvSpPr>
        <p:spPr>
          <a:xfrm>
            <a:off x="8305800" y="4953000"/>
            <a:ext cx="838200" cy="457200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cxnSp>
        <p:nvCxnSpPr>
          <p:cNvPr id="71" name="Straight Arrow Connector 70"/>
          <p:cNvCxnSpPr/>
          <p:nvPr/>
        </p:nvCxnSpPr>
        <p:spPr>
          <a:xfrm rot="5400000">
            <a:off x="4229100" y="2400300"/>
            <a:ext cx="1447800" cy="1588"/>
          </a:xfrm>
          <a:prstGeom prst="straightConnector1">
            <a:avLst/>
          </a:prstGeom>
          <a:ln w="41275" cap="flat" cmpd="sng" algn="ctr">
            <a:solidFill>
              <a:srgbClr val="D9D9D9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SKA compute path </a:t>
            </a:r>
            <a:r>
              <a:rPr lang="en-US" sz="2000" dirty="0" smtClean="0"/>
              <a:t>(Cornwell/CSIRO)</a:t>
            </a:r>
            <a:endParaRPr lang="en-US" sz="200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51835" y="1153258"/>
            <a:ext cx="9239571" cy="5753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63" y="285750"/>
            <a:ext cx="8229600" cy="1143000"/>
          </a:xfrm>
        </p:spPr>
        <p:txBody>
          <a:bodyPr anchor="t"/>
          <a:lstStyle/>
          <a:p>
            <a:r>
              <a:rPr lang="en-GB" dirty="0" smtClean="0"/>
              <a:t>SKA: project updates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600200"/>
            <a:ext cx="4953000" cy="4525963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Australia, China, France, Germany, Italy, the Netherlands, New Zealand, South Africa, and the UK sign a Letter of Intent declaring their common ambition to see the SKA </a:t>
            </a:r>
            <a:r>
              <a:rPr lang="en-US" sz="2000" dirty="0" smtClean="0"/>
              <a:t>built.</a:t>
            </a:r>
          </a:p>
          <a:p>
            <a:endParaRPr lang="en-US" sz="2000" dirty="0" smtClean="0"/>
          </a:p>
          <a:p>
            <a:r>
              <a:rPr lang="en-US" sz="2000" dirty="0" smtClean="0"/>
              <a:t>Financial commitments of about  15M€ for SPO itself and about 81M€ for overall pre-construction phase</a:t>
            </a:r>
          </a:p>
          <a:p>
            <a:pPr lvl="1"/>
            <a:r>
              <a:rPr lang="en-US" sz="2000" dirty="0" smtClean="0"/>
              <a:t>Many of the commitments are in kind or in effort, rather than in cash</a:t>
            </a:r>
          </a:p>
          <a:p>
            <a:endParaRPr lang="en-US" sz="2000" dirty="0" smtClean="0"/>
          </a:p>
          <a:p>
            <a:r>
              <a:rPr lang="en-US" sz="2000" dirty="0" smtClean="0"/>
              <a:t>SKA Project Office (SPO) will be located at </a:t>
            </a:r>
            <a:r>
              <a:rPr lang="en-US" sz="2000" dirty="0" err="1" smtClean="0"/>
              <a:t>Jodrell</a:t>
            </a:r>
            <a:r>
              <a:rPr lang="en-US" sz="2000" dirty="0" smtClean="0"/>
              <a:t> Bank Observatory, near Manchester, </a:t>
            </a:r>
            <a:r>
              <a:rPr lang="en-US" sz="2000" dirty="0" smtClean="0"/>
              <a:t>England.</a:t>
            </a:r>
          </a:p>
          <a:p>
            <a:endParaRPr lang="en-US" sz="2000" dirty="0" smtClean="0"/>
          </a:p>
          <a:p>
            <a:pPr lvl="1"/>
            <a:endParaRPr lang="en-US" sz="2581" dirty="0" smtClean="0"/>
          </a:p>
          <a:p>
            <a:endParaRPr lang="en-US" dirty="0" smtClean="0"/>
          </a:p>
        </p:txBody>
      </p:sp>
      <p:pic>
        <p:nvPicPr>
          <p:cNvPr id="6" name="Picture 5" descr="11_FB.Signatori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514600"/>
            <a:ext cx="3632200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85750"/>
            <a:ext cx="8229600" cy="1143000"/>
          </a:xfrm>
        </p:spPr>
        <p:txBody>
          <a:bodyPr anchor="t"/>
          <a:lstStyle/>
          <a:p>
            <a:r>
              <a:rPr lang="en-GB" dirty="0" smtClean="0"/>
              <a:t>Site Selection</a:t>
            </a:r>
            <a:endParaRPr lang="en-US" dirty="0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295400"/>
            <a:ext cx="8678863" cy="53340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r>
              <a:rPr lang="en-GB" sz="2000" dirty="0" smtClean="0">
                <a:solidFill>
                  <a:srgbClr val="FF0000"/>
                </a:solidFill>
              </a:rPr>
              <a:t>Two candidates shortlisted in 2006</a:t>
            </a:r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r>
              <a:rPr lang="en-GB" sz="2000" dirty="0" smtClean="0"/>
              <a:t>Western Australia and South Africa</a:t>
            </a:r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endParaRPr lang="en-GB" sz="2000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r>
              <a:rPr lang="en-GB" sz="2000" dirty="0" smtClean="0">
                <a:solidFill>
                  <a:srgbClr val="FF0000"/>
                </a:solidFill>
              </a:rPr>
              <a:t>Physical Requirements</a:t>
            </a:r>
          </a:p>
          <a:p>
            <a:pPr>
              <a:lnSpc>
                <a:spcPct val="90000"/>
              </a:lnSpc>
              <a:spcAft>
                <a:spcPts val="363"/>
              </a:spcAft>
            </a:pPr>
            <a:r>
              <a:rPr lang="en-GB" sz="2000" dirty="0" smtClean="0"/>
              <a:t>Extremely radio quiet environment</a:t>
            </a:r>
          </a:p>
          <a:p>
            <a:pPr>
              <a:lnSpc>
                <a:spcPct val="90000"/>
              </a:lnSpc>
              <a:spcAft>
                <a:spcPts val="363"/>
              </a:spcAft>
            </a:pPr>
            <a:r>
              <a:rPr lang="en-GB" sz="2000" dirty="0" smtClean="0">
                <a:sym typeface="Wingdings" charset="2"/>
              </a:rPr>
              <a:t>At least 3000km in extent</a:t>
            </a:r>
          </a:p>
          <a:p>
            <a:pPr>
              <a:lnSpc>
                <a:spcPct val="90000"/>
              </a:lnSpc>
              <a:spcAft>
                <a:spcPts val="363"/>
              </a:spcAft>
            </a:pPr>
            <a:r>
              <a:rPr lang="en-GB" sz="2000" dirty="0" smtClean="0">
                <a:sym typeface="Wingdings" charset="2"/>
              </a:rPr>
              <a:t>Low </a:t>
            </a:r>
            <a:r>
              <a:rPr lang="en-GB" sz="2000" dirty="0" err="1" smtClean="0">
                <a:sym typeface="Wingdings" charset="2"/>
              </a:rPr>
              <a:t>ionospheric</a:t>
            </a:r>
            <a:r>
              <a:rPr lang="en-GB" sz="2000" dirty="0" smtClean="0">
                <a:sym typeface="Wingdings" charset="2"/>
              </a:rPr>
              <a:t> and </a:t>
            </a:r>
            <a:r>
              <a:rPr lang="en-GB" sz="2000" dirty="0" err="1" smtClean="0">
                <a:sym typeface="Wingdings" charset="2"/>
              </a:rPr>
              <a:t>tropospheric</a:t>
            </a:r>
            <a:r>
              <a:rPr lang="en-GB" sz="2000" dirty="0" smtClean="0">
                <a:sym typeface="Wingdings" charset="2"/>
              </a:rPr>
              <a:t> turbulence</a:t>
            </a:r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endParaRPr lang="en-GB" sz="2000" dirty="0" smtClean="0"/>
          </a:p>
          <a:p>
            <a:pPr>
              <a:lnSpc>
                <a:spcPct val="90000"/>
              </a:lnSpc>
              <a:spcAft>
                <a:spcPts val="363"/>
              </a:spcAft>
              <a:buNone/>
            </a:pPr>
            <a:r>
              <a:rPr lang="en-GB" sz="2000" dirty="0" smtClean="0">
                <a:solidFill>
                  <a:srgbClr val="FF0000"/>
                </a:solidFill>
              </a:rPr>
              <a:t>Timeline:</a:t>
            </a:r>
            <a:endParaRPr lang="en-GB" sz="2000" dirty="0" smtClean="0"/>
          </a:p>
          <a:p>
            <a:pPr>
              <a:lnSpc>
                <a:spcPct val="90000"/>
              </a:lnSpc>
              <a:spcAft>
                <a:spcPts val="363"/>
              </a:spcAft>
            </a:pPr>
            <a:r>
              <a:rPr lang="en-US" sz="2000" dirty="0" smtClean="0"/>
              <a:t>Information from sites</a:t>
            </a:r>
            <a:r>
              <a:rPr lang="en-US" sz="2000" dirty="0" smtClean="0"/>
              <a:t> to be submitted Sept </a:t>
            </a:r>
            <a:r>
              <a:rPr lang="en-US" sz="2000" dirty="0" smtClean="0"/>
              <a:t>2011</a:t>
            </a:r>
          </a:p>
          <a:p>
            <a:pPr>
              <a:lnSpc>
                <a:spcPct val="90000"/>
              </a:lnSpc>
              <a:spcAft>
                <a:spcPts val="363"/>
              </a:spcAft>
            </a:pPr>
            <a:r>
              <a:rPr lang="en-US" sz="2000" dirty="0" smtClean="0"/>
              <a:t>SKA Site Advisory Committee (SSAC), independent panel of experts, make evaluation and recommend a site by Dec 2011</a:t>
            </a:r>
          </a:p>
          <a:p>
            <a:pPr>
              <a:lnSpc>
                <a:spcPct val="90000"/>
              </a:lnSpc>
              <a:spcAft>
                <a:spcPts val="363"/>
              </a:spcAft>
            </a:pPr>
            <a:r>
              <a:rPr lang="en-US" sz="2000" dirty="0" smtClean="0"/>
              <a:t>Governing Board of SKA to make site selection by end of Feb 2012</a:t>
            </a:r>
            <a:endParaRPr lang="en-GB" sz="2000" dirty="0" smtClean="0"/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endParaRPr lang="en-GB" sz="2000" dirty="0" smtClean="0"/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endParaRPr lang="en-GB" sz="2000" dirty="0" smtClean="0"/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endParaRPr lang="en-GB" sz="2000" dirty="0" smtClean="0"/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endParaRPr lang="en-GB" sz="2000" dirty="0"/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endParaRPr lang="en-GB" sz="2000" dirty="0"/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569913" y="350838"/>
            <a:ext cx="8229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3200" kern="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Australia and New Zealand</a:t>
            </a:r>
          </a:p>
        </p:txBody>
      </p:sp>
      <p:pic>
        <p:nvPicPr>
          <p:cNvPr id="74755" name="Picture 3" descr="100825_Aus-NZ_map_array.jpg"/>
          <p:cNvPicPr>
            <a:picLocks noChangeAspect="1"/>
          </p:cNvPicPr>
          <p:nvPr/>
        </p:nvPicPr>
        <p:blipFill>
          <a:blip r:embed="rId3"/>
          <a:srcRect b="8417"/>
          <a:stretch>
            <a:fillRect/>
          </a:stretch>
        </p:blipFill>
        <p:spPr bwMode="auto">
          <a:xfrm>
            <a:off x="677863" y="1195388"/>
            <a:ext cx="8037512" cy="520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SKAP_four_lor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64" y="1371600"/>
            <a:ext cx="7733212" cy="487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59436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Credit: Ant </a:t>
            </a:r>
            <a:r>
              <a:rPr lang="en-US" sz="1200" dirty="0" err="1" smtClean="0">
                <a:solidFill>
                  <a:srgbClr val="FFFFFF"/>
                </a:solidFill>
              </a:rPr>
              <a:t>Schinckel</a:t>
            </a:r>
            <a:r>
              <a:rPr lang="en-US" sz="1200" dirty="0" smtClean="0">
                <a:solidFill>
                  <a:srgbClr val="FFFFFF"/>
                </a:solidFill>
              </a:rPr>
              <a:t> (CSIRO)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569913" y="350838"/>
            <a:ext cx="8229600" cy="639762"/>
          </a:xfrm>
        </p:spPr>
        <p:txBody>
          <a:bodyPr anchor="t"/>
          <a:lstStyle/>
          <a:p>
            <a:r>
              <a:rPr lang="en-GB" dirty="0">
                <a:solidFill>
                  <a:srgbClr val="FFFFFF"/>
                </a:solidFill>
              </a:rPr>
              <a:t>South Africa + 8 countries</a:t>
            </a:r>
          </a:p>
        </p:txBody>
      </p:sp>
      <p:pic>
        <p:nvPicPr>
          <p:cNvPr id="5" name="Picture 4" descr="africa-stations_2011.jpg"/>
          <p:cNvPicPr>
            <a:picLocks noChangeAspect="1"/>
          </p:cNvPicPr>
          <p:nvPr/>
        </p:nvPicPr>
        <p:blipFill>
          <a:blip r:embed="rId3"/>
          <a:srcRect l="13243" t="8153" r="14567" b="4892"/>
          <a:stretch>
            <a:fillRect/>
          </a:stretch>
        </p:blipFill>
        <p:spPr>
          <a:xfrm>
            <a:off x="1322976" y="1212574"/>
            <a:ext cx="5303075" cy="5188226"/>
          </a:xfrm>
          <a:prstGeom prst="rect">
            <a:avLst/>
          </a:prstGeom>
        </p:spPr>
      </p:pic>
      <p:pic>
        <p:nvPicPr>
          <p:cNvPr id="6" name="Picture 5" descr="kat7_gen_09_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276350"/>
            <a:ext cx="7620000" cy="5048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85750"/>
            <a:ext cx="8229600" cy="1143000"/>
          </a:xfrm>
        </p:spPr>
        <p:txBody>
          <a:bodyPr anchor="t"/>
          <a:lstStyle/>
          <a:p>
            <a:r>
              <a:rPr lang="en-GB" dirty="0"/>
              <a:t>Top level schedule for the SKA </a:t>
            </a:r>
            <a:endParaRPr lang="en-US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295400"/>
            <a:ext cx="8678863" cy="51816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r>
              <a:rPr lang="en-GB" sz="1800" dirty="0">
                <a:solidFill>
                  <a:srgbClr val="FF0000"/>
                </a:solidFill>
              </a:rPr>
              <a:t>Technical</a:t>
            </a:r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r>
              <a:rPr lang="en-GB" sz="1800" dirty="0"/>
              <a:t>2008</a:t>
            </a:r>
            <a:r>
              <a:rPr lang="en-GB" sz="1800" dirty="0" smtClean="0"/>
              <a:t>-2012    telescope </a:t>
            </a:r>
            <a:r>
              <a:rPr lang="en-GB" sz="1800" dirty="0"/>
              <a:t>system design and cost</a:t>
            </a:r>
            <a:r>
              <a:rPr lang="en-GB" sz="1800" dirty="0" smtClean="0"/>
              <a:t> (preparatory phase)</a:t>
            </a:r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r>
              <a:rPr lang="en-GB" sz="1800" dirty="0" smtClean="0"/>
              <a:t>2013-</a:t>
            </a:r>
            <a:r>
              <a:rPr lang="en-GB" sz="1800" dirty="0"/>
              <a:t>15</a:t>
            </a:r>
            <a:r>
              <a:rPr lang="en-GB" sz="1800" dirty="0" smtClean="0"/>
              <a:t>		detailed </a:t>
            </a:r>
            <a:r>
              <a:rPr lang="en-GB" sz="1800" dirty="0"/>
              <a:t>design &amp; pre-construction phase</a:t>
            </a:r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r>
              <a:rPr lang="en-GB" sz="1800" dirty="0"/>
              <a:t>2016-19</a:t>
            </a:r>
            <a:r>
              <a:rPr lang="en-GB" sz="1800" dirty="0" smtClean="0"/>
              <a:t>		Phase </a:t>
            </a:r>
            <a:r>
              <a:rPr lang="en-GB" sz="1800" dirty="0"/>
              <a:t>1 construction</a:t>
            </a:r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r>
              <a:rPr lang="en-GB" sz="1800" dirty="0"/>
              <a:t>2016		Advanced Instrumentation Program decision</a:t>
            </a:r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r>
              <a:rPr lang="en-GB" sz="1800" dirty="0"/>
              <a:t>2018-23</a:t>
            </a:r>
            <a:r>
              <a:rPr lang="en-GB" sz="1800" dirty="0" smtClean="0"/>
              <a:t>		Phase </a:t>
            </a:r>
            <a:r>
              <a:rPr lang="en-GB" sz="1800" dirty="0"/>
              <a:t>2 construction </a:t>
            </a:r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r>
              <a:rPr lang="en-GB" sz="1800" dirty="0" smtClean="0"/>
              <a:t>2020</a:t>
            </a:r>
            <a:r>
              <a:rPr lang="en-GB" sz="1800" dirty="0" smtClean="0">
                <a:sym typeface="Wingdings" charset="2"/>
              </a:rPr>
              <a:t>+</a:t>
            </a:r>
            <a:r>
              <a:rPr lang="en-GB" sz="1800" dirty="0" smtClean="0"/>
              <a:t>	</a:t>
            </a:r>
            <a:r>
              <a:rPr lang="en-GB" sz="1800" dirty="0"/>
              <a:t>	full science operations with Phase 1</a:t>
            </a:r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r>
              <a:rPr lang="en-GB" sz="1800" dirty="0" smtClean="0"/>
              <a:t>2024-2050</a:t>
            </a:r>
            <a:r>
              <a:rPr lang="en-GB" sz="1800" dirty="0" smtClean="0">
                <a:sym typeface="Wingdings" charset="2"/>
              </a:rPr>
              <a:t>+	full </a:t>
            </a:r>
            <a:r>
              <a:rPr lang="en-GB" sz="1800" dirty="0">
                <a:sym typeface="Wingdings" charset="2"/>
              </a:rPr>
              <a:t>science operations with Phase </a:t>
            </a:r>
            <a:r>
              <a:rPr lang="en-GB" sz="1800" dirty="0" smtClean="0">
                <a:sym typeface="Wingdings" charset="2"/>
              </a:rPr>
              <a:t>2</a:t>
            </a:r>
            <a:endParaRPr lang="en-GB" sz="1800" dirty="0" smtClean="0"/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r>
              <a:rPr lang="en-GB" sz="1800" dirty="0" smtClean="0">
                <a:solidFill>
                  <a:srgbClr val="FF0000"/>
                </a:solidFill>
              </a:rPr>
              <a:t>Programmatic</a:t>
            </a:r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r>
              <a:rPr lang="en-GB" sz="1800" dirty="0" smtClean="0"/>
              <a:t>2011	 	letters of intent; establish </a:t>
            </a:r>
            <a:r>
              <a:rPr lang="en-GB" sz="1800" dirty="0"/>
              <a:t>SKA organisation as a legal </a:t>
            </a:r>
            <a:r>
              <a:rPr lang="en-GB" sz="1800" dirty="0" smtClean="0"/>
              <a:t>entity</a:t>
            </a:r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r>
              <a:rPr lang="en-GB" sz="1800" dirty="0" smtClean="0"/>
              <a:t>2011		</a:t>
            </a:r>
            <a:r>
              <a:rPr lang="en-US" sz="1800" dirty="0" smtClean="0"/>
              <a:t>€</a:t>
            </a:r>
            <a:r>
              <a:rPr lang="en-GB" sz="1800" dirty="0" smtClean="0"/>
              <a:t>96M committed to pre-construction Project Execution Plan</a:t>
            </a:r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r>
              <a:rPr lang="en-GB" sz="1800" dirty="0" smtClean="0"/>
              <a:t>2012</a:t>
            </a:r>
            <a:r>
              <a:rPr lang="en-GB" sz="1800" dirty="0"/>
              <a:t>	</a:t>
            </a:r>
            <a:r>
              <a:rPr lang="en-GB" sz="1800" dirty="0" smtClean="0"/>
              <a:t>	SKA site selection</a:t>
            </a:r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r>
              <a:rPr lang="en-GB" sz="1800" dirty="0"/>
              <a:t>2014		construction funding </a:t>
            </a:r>
            <a:r>
              <a:rPr lang="en-GB" sz="1800" dirty="0" smtClean="0"/>
              <a:t>approval </a:t>
            </a:r>
            <a:r>
              <a:rPr lang="en-GB" sz="1800" dirty="0"/>
              <a:t>for Phase 1 (350 M€, 2007)</a:t>
            </a:r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r>
              <a:rPr lang="en-GB" sz="1800" dirty="0"/>
              <a:t>2017		construction funding </a:t>
            </a:r>
            <a:r>
              <a:rPr lang="en-GB" sz="1800" dirty="0" smtClean="0"/>
              <a:t>approval for </a:t>
            </a:r>
            <a:r>
              <a:rPr lang="en-GB" sz="1800" dirty="0"/>
              <a:t>Phase 2 (1.2 B€, 2007</a:t>
            </a:r>
            <a:r>
              <a:rPr lang="en-GB" sz="1800" dirty="0" smtClean="0"/>
              <a:t>)</a:t>
            </a:r>
            <a:endParaRPr lang="en-GB" sz="2000" dirty="0" smtClean="0"/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endParaRPr lang="en-GB" sz="2000" dirty="0"/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endParaRPr lang="en-GB" sz="2000" dirty="0"/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933051" y="1634728"/>
            <a:ext cx="38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Zapf Dingbats"/>
                <a:ea typeface="Zapf Dingbats"/>
                <a:cs typeface="Zapf Dingbats"/>
              </a:rPr>
              <a:t>✔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77200" y="4419600"/>
            <a:ext cx="38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Zapf Dingbats"/>
                <a:ea typeface="Zapf Dingbats"/>
                <a:cs typeface="Zapf Dingbats"/>
              </a:rPr>
              <a:t>✔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77200" y="4775450"/>
            <a:ext cx="38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Zapf Dingbats"/>
                <a:ea typeface="Zapf Dingbats"/>
                <a:cs typeface="Zapf Dingbats"/>
              </a:rPr>
              <a:t>✔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European </a:t>
            </a:r>
            <a:r>
              <a:rPr lang="en-US" dirty="0" err="1" smtClean="0"/>
              <a:t>Astronet</a:t>
            </a:r>
            <a:r>
              <a:rPr lang="en-US" dirty="0" smtClean="0"/>
              <a:t> Roadmap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750" y="2209799"/>
            <a:ext cx="4946650" cy="2743201"/>
          </a:xfrm>
        </p:spPr>
        <p:txBody>
          <a:bodyPr/>
          <a:lstStyle/>
          <a:p>
            <a:r>
              <a:rPr lang="en-US" dirty="0" smtClean="0"/>
              <a:t>Identified E-ELT and SKA as highest-ranked large ground-based facilities for astronomy</a:t>
            </a:r>
            <a:endParaRPr lang="en-US" dirty="0"/>
          </a:p>
        </p:txBody>
      </p:sp>
      <p:pic>
        <p:nvPicPr>
          <p:cNvPr id="4" name="Picture 3" descr="astron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752600"/>
            <a:ext cx="2398546" cy="3492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5257800"/>
            <a:ext cx="1714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ISBN 978-3-923524-62-4</a:t>
            </a:r>
          </a:p>
          <a:p>
            <a:pPr algn="ctr"/>
            <a:r>
              <a:rPr lang="en-US" sz="1200" dirty="0" smtClean="0"/>
              <a:t>de </a:t>
            </a:r>
            <a:r>
              <a:rPr lang="en-US" sz="1200" dirty="0" err="1" smtClean="0"/>
              <a:t>Zeeuw</a:t>
            </a:r>
            <a:r>
              <a:rPr lang="en-US" sz="1200" dirty="0" smtClean="0"/>
              <a:t> &amp; </a:t>
            </a:r>
            <a:r>
              <a:rPr lang="en-US" sz="1200" dirty="0" err="1" smtClean="0"/>
              <a:t>Molster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285750"/>
            <a:ext cx="8983663" cy="1143000"/>
          </a:xfrm>
        </p:spPr>
        <p:txBody>
          <a:bodyPr anchor="t"/>
          <a:lstStyle/>
          <a:p>
            <a:r>
              <a:rPr lang="en-GB" dirty="0" smtClean="0"/>
              <a:t>The Path to the SKA</a:t>
            </a:r>
            <a:endParaRPr lang="en-US" dirty="0" smtClean="0"/>
          </a:p>
        </p:txBody>
      </p:sp>
      <p:grpSp>
        <p:nvGrpSpPr>
          <p:cNvPr id="22" name="Group 21"/>
          <p:cNvGrpSpPr/>
          <p:nvPr/>
        </p:nvGrpSpPr>
        <p:grpSpPr>
          <a:xfrm>
            <a:off x="0" y="1167368"/>
            <a:ext cx="9144000" cy="5538232"/>
            <a:chOff x="0" y="876300"/>
            <a:chExt cx="9144000" cy="5538232"/>
          </a:xfrm>
        </p:grpSpPr>
        <p:pic>
          <p:nvPicPr>
            <p:cNvPr id="80899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93888" y="4559829"/>
              <a:ext cx="2182812" cy="1455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rcRect l="32957" t="18171" r="11487" b="29977"/>
            <a:stretch>
              <a:fillRect/>
            </a:stretch>
          </p:blipFill>
          <p:spPr bwMode="auto">
            <a:xfrm>
              <a:off x="3619500" y="1236980"/>
              <a:ext cx="2006600" cy="1404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 descr="SwinburneAstronomyProductions_SKA_02_fig1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35488" y="4262438"/>
              <a:ext cx="2441575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SwinburneAstronomyProductions_SKA_02_fig1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52484" y="2895600"/>
              <a:ext cx="2467008" cy="123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evla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9400" y="1206500"/>
              <a:ext cx="2012544" cy="14224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5100" y="876300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EVLA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52500" y="2667000"/>
              <a:ext cx="949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APERTIF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54200" y="6045200"/>
              <a:ext cx="79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ASKAP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19400" y="2438400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FAST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43300" y="914400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MeerKAT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70400" y="5511800"/>
              <a:ext cx="1323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SKA phase 1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02300" y="2552700"/>
              <a:ext cx="1323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SKA phase 2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0" y="3048797"/>
              <a:ext cx="553998" cy="77836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2400" b="1" dirty="0" smtClean="0"/>
                <a:t>NOW</a:t>
              </a:r>
              <a:endParaRPr lang="en-US" sz="2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590002" y="3047363"/>
              <a:ext cx="553998" cy="716302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2400" b="1" dirty="0" smtClean="0"/>
                <a:t>2024</a:t>
              </a:r>
              <a:endParaRPr lang="en-US" sz="2400" b="1" dirty="0"/>
            </a:p>
          </p:txBody>
        </p:sp>
        <p:sp>
          <p:nvSpPr>
            <p:cNvPr id="19" name="Striped Right Arrow 18"/>
            <p:cNvSpPr/>
            <p:nvPr/>
          </p:nvSpPr>
          <p:spPr>
            <a:xfrm>
              <a:off x="596900" y="3009900"/>
              <a:ext cx="8001000" cy="977900"/>
            </a:xfrm>
            <a:prstGeom prst="stripedRightArrow">
              <a:avLst>
                <a:gd name="adj1" fmla="val 59523"/>
                <a:gd name="adj2" fmla="val 198485"/>
              </a:avLst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46000"/>
                  </a:schemeClr>
                </a:gs>
                <a:gs pos="80000">
                  <a:schemeClr val="accent1">
                    <a:shade val="93000"/>
                    <a:satMod val="130000"/>
                    <a:alpha val="46000"/>
                  </a:schemeClr>
                </a:gs>
                <a:gs pos="100000">
                  <a:schemeClr val="accent1">
                    <a:shade val="94000"/>
                    <a:satMod val="135000"/>
                    <a:alpha val="46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FAST_sm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8300" y="2762249"/>
              <a:ext cx="1739900" cy="1270127"/>
            </a:xfrm>
            <a:prstGeom prst="rect">
              <a:avLst/>
            </a:prstGeom>
          </p:spPr>
        </p:pic>
        <p:pic>
          <p:nvPicPr>
            <p:cNvPr id="21" name="Picture 20" descr="APERTIF_Fig_3_sm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3300" y="3003550"/>
              <a:ext cx="1701800" cy="1276350"/>
            </a:xfrm>
            <a:prstGeom prst="rect">
              <a:avLst/>
            </a:prstGeom>
          </p:spPr>
        </p:pic>
      </p:grpSp>
      <p:pic>
        <p:nvPicPr>
          <p:cNvPr id="23" name="Picture 3" descr="LOFARsite_snow1.jpg"/>
          <p:cNvPicPr>
            <a:picLocks noChangeAspect="1"/>
          </p:cNvPicPr>
          <p:nvPr/>
        </p:nvPicPr>
        <p:blipFill>
          <a:blip r:embed="rId9"/>
          <a:srcRect t="21677" r="39593"/>
          <a:stretch>
            <a:fillRect/>
          </a:stretch>
        </p:blipFill>
        <p:spPr bwMode="auto">
          <a:xfrm>
            <a:off x="304800" y="4724400"/>
            <a:ext cx="1371600" cy="133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228600" y="60198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LOFAR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85750"/>
            <a:ext cx="8229600" cy="1143000"/>
          </a:xfrm>
        </p:spPr>
        <p:txBody>
          <a:bodyPr anchor="t"/>
          <a:lstStyle/>
          <a:p>
            <a:r>
              <a:rPr lang="en-GB" dirty="0" smtClean="0"/>
              <a:t>Engineering Challenges</a:t>
            </a:r>
            <a:endParaRPr lang="en-US" dirty="0" smtClean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389062"/>
            <a:ext cx="8678863" cy="5087938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363"/>
              </a:spcAft>
            </a:pPr>
            <a:r>
              <a:rPr lang="en-GB" sz="2000" dirty="0" smtClean="0"/>
              <a:t>Low cost large collecting area</a:t>
            </a:r>
          </a:p>
          <a:p>
            <a:pPr>
              <a:lnSpc>
                <a:spcPct val="90000"/>
              </a:lnSpc>
              <a:spcAft>
                <a:spcPts val="363"/>
              </a:spcAft>
            </a:pPr>
            <a:r>
              <a:rPr lang="en-GB" sz="2000" dirty="0" smtClean="0"/>
              <a:t>Low noise, highly integrated receivers</a:t>
            </a:r>
          </a:p>
          <a:p>
            <a:pPr>
              <a:lnSpc>
                <a:spcPct val="90000"/>
              </a:lnSpc>
              <a:spcAft>
                <a:spcPts val="363"/>
              </a:spcAft>
            </a:pPr>
            <a:r>
              <a:rPr lang="en-GB" sz="2000" dirty="0" smtClean="0"/>
              <a:t>Fast, high resolution, analogue-to-digital converters (ADCs)</a:t>
            </a:r>
          </a:p>
          <a:p>
            <a:pPr>
              <a:lnSpc>
                <a:spcPct val="90000"/>
              </a:lnSpc>
              <a:spcAft>
                <a:spcPts val="363"/>
              </a:spcAft>
            </a:pPr>
            <a:r>
              <a:rPr lang="en-GB" sz="2000" dirty="0" smtClean="0"/>
              <a:t>Wideband optical-fibre signal transport systems (800 </a:t>
            </a:r>
            <a:r>
              <a:rPr lang="en-GB" sz="2000" dirty="0" err="1" smtClean="0"/>
              <a:t>Tbit/s</a:t>
            </a:r>
            <a:r>
              <a:rPr lang="en-GB" sz="2000" dirty="0" smtClean="0"/>
              <a:t>)</a:t>
            </a:r>
          </a:p>
          <a:p>
            <a:pPr>
              <a:lnSpc>
                <a:spcPct val="90000"/>
              </a:lnSpc>
              <a:spcAft>
                <a:spcPts val="363"/>
              </a:spcAft>
            </a:pPr>
            <a:r>
              <a:rPr lang="en-GB" sz="2000" dirty="0" smtClean="0"/>
              <a:t>High performance computing (</a:t>
            </a:r>
            <a:r>
              <a:rPr lang="en-GB" sz="2000" dirty="0" err="1" smtClean="0"/>
              <a:t>exa</a:t>
            </a:r>
            <a:r>
              <a:rPr lang="en-GB" sz="2000" dirty="0" smtClean="0"/>
              <a:t>-flop machines required)</a:t>
            </a:r>
          </a:p>
          <a:p>
            <a:pPr>
              <a:lnSpc>
                <a:spcPct val="90000"/>
              </a:lnSpc>
              <a:spcAft>
                <a:spcPts val="363"/>
              </a:spcAft>
            </a:pPr>
            <a:r>
              <a:rPr lang="en-GB" sz="2000" dirty="0" smtClean="0"/>
              <a:t>Data storage and retrieval (</a:t>
            </a:r>
            <a:r>
              <a:rPr lang="en-GB" sz="2000" dirty="0" err="1" smtClean="0"/>
              <a:t>exa</a:t>
            </a:r>
            <a:r>
              <a:rPr lang="en-GB" sz="2000" dirty="0" smtClean="0"/>
              <a:t>-byte capacity required)</a:t>
            </a:r>
          </a:p>
          <a:p>
            <a:pPr>
              <a:lnSpc>
                <a:spcPct val="90000"/>
              </a:lnSpc>
              <a:spcAft>
                <a:spcPts val="363"/>
              </a:spcAft>
            </a:pPr>
            <a:r>
              <a:rPr lang="en-GB" sz="2000" dirty="0" smtClean="0"/>
              <a:t>Power generation (~100 MW needed to run full SKA) -&gt; renewable energy solutions, e.g. solar</a:t>
            </a:r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endParaRPr lang="en-GB" sz="2000" dirty="0" smtClean="0"/>
          </a:p>
          <a:p>
            <a:pPr>
              <a:lnSpc>
                <a:spcPct val="90000"/>
              </a:lnSpc>
              <a:spcAft>
                <a:spcPts val="363"/>
              </a:spcAft>
              <a:buFont typeface="Monotype Sorts" charset="2"/>
              <a:buNone/>
            </a:pP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SKA is a transformational telescope:</a:t>
            </a:r>
          </a:p>
          <a:p>
            <a:pPr lvl="1"/>
            <a:r>
              <a:rPr lang="en-US" sz="2400" dirty="0" smtClean="0"/>
              <a:t>40x sensitivity of </a:t>
            </a:r>
            <a:r>
              <a:rPr lang="en-US" sz="2400" dirty="0" err="1" smtClean="0"/>
              <a:t>eVLA</a:t>
            </a:r>
            <a:endParaRPr lang="en-US" sz="2400" dirty="0" smtClean="0"/>
          </a:p>
          <a:p>
            <a:pPr lvl="1"/>
            <a:r>
              <a:rPr lang="en-US" sz="2400" dirty="0" smtClean="0"/>
              <a:t>60,000x survey speed</a:t>
            </a:r>
          </a:p>
          <a:p>
            <a:r>
              <a:rPr lang="en-US" sz="2800" dirty="0" smtClean="0"/>
              <a:t>A capable partner for other next-generation optical/IR facilities (E-ELT, LSST, JWST).</a:t>
            </a:r>
          </a:p>
          <a:p>
            <a:r>
              <a:rPr lang="en-US" sz="2800" dirty="0" smtClean="0"/>
              <a:t>Ready to move into pre-construction phase on Jan 1, 2012.</a:t>
            </a:r>
          </a:p>
          <a:p>
            <a:r>
              <a:rPr lang="en-US" sz="2800" dirty="0" smtClean="0"/>
              <a:t>In the meantime, new science capability through: LOFAR, ASKAP, MWA, </a:t>
            </a:r>
            <a:r>
              <a:rPr lang="en-US" sz="2800" dirty="0" err="1" smtClean="0"/>
              <a:t>MeerKAT</a:t>
            </a:r>
            <a:r>
              <a:rPr lang="en-US" sz="2800" dirty="0" smtClean="0"/>
              <a:t>, FAST, </a:t>
            </a:r>
            <a:r>
              <a:rPr lang="en-US" sz="2800" dirty="0" err="1" smtClean="0"/>
              <a:t>eVLA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4C89-32EC-434C-9AD2-1E2246D799FD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2"/>
          <a:srcRect t="28775" b="19634"/>
          <a:stretch>
            <a:fillRect/>
          </a:stretch>
        </p:blipFill>
        <p:spPr bwMode="auto">
          <a:xfrm>
            <a:off x="0" y="-1"/>
            <a:ext cx="9144000" cy="265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Placeholder 9" descr="ska-logo.png"/>
          <p:cNvPicPr>
            <a:picLocks noChangeAspect="1"/>
          </p:cNvPicPr>
          <p:nvPr/>
        </p:nvPicPr>
        <p:blipFill>
          <a:blip r:embed="rId3"/>
          <a:srcRect t="-4866" b="-4866"/>
          <a:stretch>
            <a:fillRect/>
          </a:stretch>
        </p:blipFill>
        <p:spPr>
          <a:xfrm>
            <a:off x="7297204" y="2718886"/>
            <a:ext cx="1453096" cy="144081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 descr="ICRAR_MainLogo_colour_trans_s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5791200"/>
            <a:ext cx="1406039" cy="768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78475" y="6386335"/>
            <a:ext cx="1795203" cy="2192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117476" y="6676"/>
            <a:ext cx="6790208" cy="117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5613"/>
            <a:r>
              <a:rPr lang="en-AU" sz="4000" dirty="0" smtClean="0">
                <a:solidFill>
                  <a:schemeClr val="bg1"/>
                </a:solidFill>
                <a:latin typeface="Helvetica" charset="0"/>
                <a:ea typeface="ＭＳ Ｐゴシック" pitchFamily="-65" charset="-128"/>
              </a:rPr>
              <a:t>Origin &amp; Evolution of Cosmic </a:t>
            </a:r>
            <a:r>
              <a:rPr lang="en-AU" sz="4000" dirty="0" smtClean="0">
                <a:solidFill>
                  <a:schemeClr val="bg1"/>
                </a:solidFill>
                <a:latin typeface="Helvetica" charset="0"/>
                <a:ea typeface="ＭＳ Ｐゴシック" pitchFamily="-65" charset="-128"/>
              </a:rPr>
              <a:t>Magnetism</a:t>
            </a:r>
            <a:endParaRPr lang="en-US" sz="4000" dirty="0">
              <a:solidFill>
                <a:schemeClr val="bg1"/>
              </a:solidFill>
              <a:latin typeface="Helvetica" charset="0"/>
              <a:ea typeface="ＭＳ Ｐゴシック" pitchFamily="-65" charset="-128"/>
            </a:endParaRPr>
          </a:p>
        </p:txBody>
      </p:sp>
      <p:sp useBgFill="1">
        <p:nvSpPr>
          <p:cNvPr id="24" name="Rectangle 23"/>
          <p:cNvSpPr/>
          <p:nvPr/>
        </p:nvSpPr>
        <p:spPr>
          <a:xfrm>
            <a:off x="5257800" y="5224463"/>
            <a:ext cx="320675" cy="322262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5613"/>
            <a:endParaRPr lang="en-US" sz="1800">
              <a:solidFill>
                <a:schemeClr val="tx1"/>
              </a:solidFill>
              <a:latin typeface="Times New Roman" pitchFamily="18" charset="0"/>
              <a:ea typeface="ＭＳ Ｐゴシック" pitchFamily="-65" charset="-128"/>
            </a:endParaRPr>
          </a:p>
        </p:txBody>
      </p:sp>
      <p:sp>
        <p:nvSpPr>
          <p:cNvPr id="14" name="Text Box 41"/>
          <p:cNvSpPr txBox="1">
            <a:spLocks noChangeArrowheads="1"/>
          </p:cNvSpPr>
          <p:nvPr/>
        </p:nvSpPr>
        <p:spPr bwMode="auto">
          <a:xfrm>
            <a:off x="117475" y="1476658"/>
            <a:ext cx="8874125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90500" indent="-190500" defTabSz="455613">
              <a:buClr>
                <a:srgbClr val="898989"/>
              </a:buClr>
              <a:buFont typeface="Times" charset="0"/>
              <a:buChar char="•"/>
            </a:pPr>
            <a:r>
              <a:rPr lang="en-US" sz="2400" dirty="0" smtClean="0">
                <a:solidFill>
                  <a:srgbClr val="898989"/>
                </a:solidFill>
                <a:ea typeface="ＭＳ Ｐゴシック" pitchFamily="-65" charset="-128"/>
              </a:rPr>
              <a:t>Magnetic fields are fundamental, but poorly constrained</a:t>
            </a:r>
          </a:p>
          <a:p>
            <a:pPr marL="647700" lvl="1" indent="-190500" defTabSz="455613">
              <a:buClr>
                <a:srgbClr val="898989"/>
              </a:buClr>
              <a:buFont typeface="Times" charset="0"/>
              <a:buChar char="–"/>
            </a:pPr>
            <a:r>
              <a:rPr lang="en-US" sz="2000" dirty="0" smtClean="0">
                <a:solidFill>
                  <a:srgbClr val="898989"/>
                </a:solidFill>
                <a:ea typeface="ＭＳ Ｐゴシック" pitchFamily="-65" charset="-128"/>
              </a:rPr>
              <a:t>Affects galaxy, cluster evolution?</a:t>
            </a:r>
          </a:p>
          <a:p>
            <a:pPr marL="647700" lvl="1" indent="-190500" defTabSz="455613">
              <a:buClr>
                <a:srgbClr val="898989"/>
              </a:buClr>
              <a:buFont typeface="Times" charset="0"/>
              <a:buChar char="–"/>
            </a:pPr>
            <a:r>
              <a:rPr lang="en-US" sz="2000" dirty="0" smtClean="0">
                <a:solidFill>
                  <a:srgbClr val="898989"/>
                </a:solidFill>
                <a:ea typeface="ＭＳ Ｐゴシック" pitchFamily="-65" charset="-128"/>
              </a:rPr>
              <a:t>Essential for star formation</a:t>
            </a:r>
          </a:p>
          <a:p>
            <a:pPr marL="647700" lvl="1" indent="-190500" defTabSz="455613">
              <a:buClr>
                <a:srgbClr val="898989"/>
              </a:buClr>
              <a:buFont typeface="Times" charset="0"/>
              <a:buChar char="–"/>
            </a:pPr>
            <a:r>
              <a:rPr lang="en-US" sz="2000" dirty="0" smtClean="0">
                <a:solidFill>
                  <a:srgbClr val="898989"/>
                </a:solidFill>
                <a:ea typeface="ＭＳ Ｐゴシック" pitchFamily="-65" charset="-128"/>
              </a:rPr>
              <a:t>Affects propagation of cosmic </a:t>
            </a:r>
            <a:r>
              <a:rPr lang="en-US" sz="2000" dirty="0">
                <a:solidFill>
                  <a:srgbClr val="898989"/>
                </a:solidFill>
                <a:ea typeface="ＭＳ Ｐゴシック" pitchFamily="-65" charset="-128"/>
              </a:rPr>
              <a:t>rays</a:t>
            </a:r>
            <a:r>
              <a:rPr lang="en-US" sz="2000" dirty="0" smtClean="0">
                <a:solidFill>
                  <a:srgbClr val="898989"/>
                </a:solidFill>
                <a:ea typeface="ＭＳ Ｐゴシック" pitchFamily="-65" charset="-128"/>
              </a:rPr>
              <a:t> in ISM and IGM</a:t>
            </a:r>
          </a:p>
          <a:p>
            <a:pPr marL="190500" indent="-190500" defTabSz="455613">
              <a:buClr>
                <a:srgbClr val="898989"/>
              </a:buClr>
              <a:buFont typeface="Times" charset="0"/>
              <a:buChar char="•"/>
            </a:pPr>
            <a:r>
              <a:rPr lang="en-US" sz="2400" dirty="0" smtClean="0">
                <a:solidFill>
                  <a:srgbClr val="898989"/>
                </a:solidFill>
                <a:ea typeface="ＭＳ Ｐゴシック" pitchFamily="-65" charset="-128"/>
              </a:rPr>
              <a:t>All-sky rotation measure surveys provide </a:t>
            </a:r>
            <a:r>
              <a:rPr lang="en-US" sz="2400" b="1" dirty="0" smtClean="0">
                <a:solidFill>
                  <a:srgbClr val="898989"/>
                </a:solidFill>
                <a:ea typeface="ＭＳ Ｐゴシック" pitchFamily="-65" charset="-128"/>
              </a:rPr>
              <a:t>B</a:t>
            </a:r>
            <a:r>
              <a:rPr lang="en-US" sz="2400" dirty="0" smtClean="0">
                <a:solidFill>
                  <a:srgbClr val="898989"/>
                </a:solidFill>
                <a:ea typeface="ＭＳ Ｐゴシック" pitchFamily="-65" charset="-128"/>
              </a:rPr>
              <a:t> fields along lines of sight</a:t>
            </a:r>
          </a:p>
          <a:p>
            <a:pPr marL="190500" indent="-190500" defTabSz="455613">
              <a:buClr>
                <a:srgbClr val="898989"/>
              </a:buClr>
              <a:buFont typeface="Times" charset="0"/>
              <a:buChar char="•"/>
            </a:pPr>
            <a:r>
              <a:rPr lang="en-US" sz="2400" dirty="0" smtClean="0">
                <a:solidFill>
                  <a:srgbClr val="898989"/>
                </a:solidFill>
                <a:ea typeface="ＭＳ Ｐゴシック" pitchFamily="-65" charset="-128"/>
              </a:rPr>
              <a:t>Continuum in I, Q, and U!</a:t>
            </a: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>
            <a:alphaModFix/>
            <a:lum bright="15000" contrast="2000"/>
          </a:blip>
          <a:srcRect t="8926" b="7817"/>
          <a:stretch>
            <a:fillRect/>
          </a:stretch>
        </p:blipFill>
        <p:spPr bwMode="auto">
          <a:xfrm>
            <a:off x="0" y="3810482"/>
            <a:ext cx="6007100" cy="30470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4"/>
          <a:srcRect l="908" r="58105"/>
          <a:stretch>
            <a:fillRect/>
          </a:stretch>
        </p:blipFill>
        <p:spPr bwMode="auto">
          <a:xfrm>
            <a:off x="6273800" y="3810482"/>
            <a:ext cx="2565400" cy="29713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" y="15240"/>
            <a:ext cx="6695440" cy="115316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The </a:t>
            </a:r>
            <a:r>
              <a:rPr lang="en-US" dirty="0"/>
              <a:t>Dynamic Radio Sky</a:t>
            </a:r>
            <a:endParaRPr lang="en-US" sz="4000" dirty="0">
              <a:solidFill>
                <a:schemeClr val="hlink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67000" y="1362806"/>
            <a:ext cx="3429000" cy="4143496"/>
          </a:xfrm>
          <a:noFill/>
          <a:ln/>
        </p:spPr>
        <p:txBody>
          <a:bodyPr>
            <a:noAutofit/>
          </a:bodyPr>
          <a:lstStyle/>
          <a:p>
            <a:pPr marL="185738" indent="-185738">
              <a:lnSpc>
                <a:spcPct val="90000"/>
              </a:lnSpc>
            </a:pPr>
            <a:r>
              <a:rPr lang="en-US" sz="1800" dirty="0" err="1"/>
              <a:t>GRBs</a:t>
            </a:r>
            <a:r>
              <a:rPr lang="en-US" sz="1800" dirty="0"/>
              <a:t> (</a:t>
            </a:r>
            <a:r>
              <a:rPr lang="en-US" sz="1800" dirty="0" err="1">
                <a:latin typeface="Symbol" pitchFamily="18" charset="2"/>
              </a:rPr>
              <a:t>g</a:t>
            </a:r>
            <a:r>
              <a:rPr lang="en-US" sz="1800" dirty="0"/>
              <a:t>-ray loud; </a:t>
            </a:r>
            <a:r>
              <a:rPr lang="en-US" sz="1800" dirty="0" err="1">
                <a:latin typeface="Symbol" pitchFamily="18" charset="2"/>
              </a:rPr>
              <a:t>g</a:t>
            </a:r>
            <a:r>
              <a:rPr lang="en-US" sz="1800" dirty="0"/>
              <a:t>-ray quiet?)</a:t>
            </a:r>
          </a:p>
          <a:p>
            <a:pPr marL="571500" lvl="1" indent="-195263">
              <a:lnSpc>
                <a:spcPct val="90000"/>
              </a:lnSpc>
            </a:pPr>
            <a:r>
              <a:rPr lang="en-US" sz="1800" dirty="0"/>
              <a:t>Afterglows</a:t>
            </a:r>
          </a:p>
          <a:p>
            <a:pPr marL="571500" lvl="1" indent="-195263">
              <a:lnSpc>
                <a:spcPct val="90000"/>
              </a:lnSpc>
            </a:pPr>
            <a:r>
              <a:rPr lang="en-US" sz="1800" dirty="0"/>
              <a:t>Prompt emission?</a:t>
            </a:r>
          </a:p>
          <a:p>
            <a:pPr marL="185738" indent="-185738">
              <a:lnSpc>
                <a:spcPct val="90000"/>
              </a:lnSpc>
            </a:pPr>
            <a:r>
              <a:rPr lang="en-US" sz="1800" dirty="0"/>
              <a:t>Sub-stellar objects</a:t>
            </a:r>
          </a:p>
          <a:p>
            <a:pPr marL="571500" lvl="1" indent="-195263">
              <a:lnSpc>
                <a:spcPct val="90000"/>
              </a:lnSpc>
            </a:pPr>
            <a:r>
              <a:rPr lang="en-US" sz="1800" dirty="0"/>
              <a:t>Brown dwarfs</a:t>
            </a:r>
          </a:p>
          <a:p>
            <a:pPr marL="571500" lvl="1" indent="-195263">
              <a:lnSpc>
                <a:spcPct val="90000"/>
              </a:lnSpc>
            </a:pPr>
            <a:r>
              <a:rPr lang="en-US" sz="1800" dirty="0" err="1"/>
              <a:t>Extrasolar</a:t>
            </a:r>
            <a:r>
              <a:rPr lang="en-US" sz="1800" dirty="0"/>
              <a:t> planets</a:t>
            </a:r>
            <a:r>
              <a:rPr lang="en-US" sz="1800" dirty="0" smtClean="0"/>
              <a:t>?</a:t>
            </a:r>
          </a:p>
          <a:p>
            <a:pPr marL="185738" indent="-185738">
              <a:lnSpc>
                <a:spcPct val="90000"/>
              </a:lnSpc>
            </a:pPr>
            <a:r>
              <a:rPr lang="en-US" sz="1800" dirty="0" smtClean="0"/>
              <a:t>Supernovae</a:t>
            </a:r>
          </a:p>
          <a:p>
            <a:pPr marL="185738" indent="-185738">
              <a:lnSpc>
                <a:spcPct val="90000"/>
              </a:lnSpc>
            </a:pPr>
            <a:r>
              <a:rPr lang="en-US" sz="1800" dirty="0" smtClean="0"/>
              <a:t>Scintillation</a:t>
            </a:r>
          </a:p>
          <a:p>
            <a:pPr marL="185738" indent="-185738">
              <a:lnSpc>
                <a:spcPct val="90000"/>
              </a:lnSpc>
            </a:pPr>
            <a:r>
              <a:rPr lang="en-US" sz="1800" dirty="0" smtClean="0"/>
              <a:t>GW counterparts</a:t>
            </a:r>
          </a:p>
          <a:p>
            <a:pPr marL="185738" indent="-185738">
              <a:lnSpc>
                <a:spcPct val="90000"/>
              </a:lnSpc>
            </a:pPr>
            <a:r>
              <a:rPr lang="en-US" sz="1800" dirty="0" err="1" smtClean="0"/>
              <a:t>UHECRs</a:t>
            </a:r>
            <a:endParaRPr lang="en-US" sz="1800" dirty="0"/>
          </a:p>
          <a:p>
            <a:pPr marL="185738" indent="-185738">
              <a:lnSpc>
                <a:spcPct val="90000"/>
              </a:lnSpc>
            </a:pPr>
            <a:r>
              <a:rPr lang="en-US" sz="1800" dirty="0"/>
              <a:t>ETI</a:t>
            </a:r>
          </a:p>
          <a:p>
            <a:pPr marL="185738" indent="-185738">
              <a:lnSpc>
                <a:spcPct val="90000"/>
              </a:lnSpc>
            </a:pPr>
            <a:r>
              <a:rPr lang="en-US" sz="1800" dirty="0"/>
              <a:t>Exploding black holes</a:t>
            </a:r>
          </a:p>
          <a:p>
            <a:pPr marL="185738" indent="-185738">
              <a:lnSpc>
                <a:spcPct val="90000"/>
              </a:lnSpc>
            </a:pPr>
            <a:r>
              <a:rPr lang="en-US" sz="1800" dirty="0"/>
              <a:t>??</a:t>
            </a:r>
            <a:r>
              <a:rPr lang="en-US" sz="2000" dirty="0"/>
              <a:t>?</a:t>
            </a:r>
          </a:p>
        </p:txBody>
      </p:sp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3"/>
          <a:srcRect t="4224" r="3572"/>
          <a:stretch>
            <a:fillRect/>
          </a:stretch>
        </p:blipFill>
        <p:spPr bwMode="auto">
          <a:xfrm>
            <a:off x="6553200" y="1513840"/>
            <a:ext cx="25146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23"/>
          <p:cNvGrpSpPr/>
          <p:nvPr/>
        </p:nvGrpSpPr>
        <p:grpSpPr>
          <a:xfrm>
            <a:off x="6267374" y="1513840"/>
            <a:ext cx="2800426" cy="2196644"/>
            <a:chOff x="6267374" y="1513840"/>
            <a:chExt cx="2800426" cy="2196644"/>
          </a:xfrm>
        </p:grpSpPr>
        <p:sp>
          <p:nvSpPr>
            <p:cNvPr id="87048" name="Text Box 8"/>
            <p:cNvSpPr txBox="1">
              <a:spLocks noChangeArrowheads="1"/>
            </p:cNvSpPr>
            <p:nvPr/>
          </p:nvSpPr>
          <p:spPr bwMode="auto">
            <a:xfrm>
              <a:off x="6817360" y="3495040"/>
              <a:ext cx="225044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t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solidFill>
                    <a:srgbClr val="898989"/>
                  </a:solidFill>
                  <a:latin typeface="Arial" charset="0"/>
                </a:rPr>
                <a:t>Time</a:t>
              </a:r>
            </a:p>
          </p:txBody>
        </p:sp>
        <p:grpSp>
          <p:nvGrpSpPr>
            <p:cNvPr id="3" name="Group 22"/>
            <p:cNvGrpSpPr/>
            <p:nvPr/>
          </p:nvGrpSpPr>
          <p:grpSpPr>
            <a:xfrm>
              <a:off x="6267374" y="1513840"/>
              <a:ext cx="206479" cy="2196642"/>
              <a:chOff x="6267374" y="1513840"/>
              <a:chExt cx="206479" cy="2196642"/>
            </a:xfrm>
          </p:grpSpPr>
          <p:sp>
            <p:nvSpPr>
              <p:cNvPr id="87049" name="Text Box 9"/>
              <p:cNvSpPr txBox="1">
                <a:spLocks noChangeArrowheads="1"/>
              </p:cNvSpPr>
              <p:nvPr/>
            </p:nvSpPr>
            <p:spPr bwMode="auto">
              <a:xfrm rot="16200000">
                <a:off x="5759971" y="2996602"/>
                <a:ext cx="1221283" cy="2064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54000" tIns="10800" rIns="54000" bIns="1080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 b="1" dirty="0" smtClean="0">
                    <a:solidFill>
                      <a:srgbClr val="898989"/>
                    </a:solidFill>
                    <a:latin typeface="Arial" charset="0"/>
                  </a:rPr>
                  <a:t>Frequency</a:t>
                </a:r>
                <a:endParaRPr lang="en-US" sz="1600" b="1" dirty="0">
                  <a:solidFill>
                    <a:srgbClr val="898989"/>
                  </a:solidFill>
                  <a:latin typeface="Arial" charset="0"/>
                </a:endParaRPr>
              </a:p>
            </p:txBody>
          </p:sp>
          <p:sp>
            <p:nvSpPr>
              <p:cNvPr id="87050" name="Text Box 10"/>
              <p:cNvSpPr txBox="1">
                <a:spLocks noChangeArrowheads="1"/>
              </p:cNvSpPr>
              <p:nvPr/>
            </p:nvSpPr>
            <p:spPr bwMode="auto">
              <a:xfrm rot="16200000">
                <a:off x="5882973" y="1898317"/>
                <a:ext cx="975358" cy="206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54000" tIns="10800" rIns="54000" bIns="1080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 b="1" dirty="0">
                    <a:solidFill>
                      <a:srgbClr val="898989"/>
                    </a:solidFill>
                    <a:latin typeface="Arial" charset="0"/>
                  </a:rPr>
                  <a:t>Amplitude</a:t>
                </a:r>
                <a:endParaRPr lang="en-US" sz="1600" b="1" dirty="0">
                  <a:solidFill>
                    <a:srgbClr val="898989"/>
                  </a:solidFill>
                  <a:latin typeface="Arial" charset="0"/>
                </a:endParaRPr>
              </a:p>
            </p:txBody>
          </p:sp>
        </p:grpSp>
      </p:grpSp>
      <p:pic>
        <p:nvPicPr>
          <p:cNvPr id="87052" name="Picture 12" descr="TVLM_513-46546.jpg                                             0004A2A0Macintosh HD                   C1331550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3680" y="5272088"/>
            <a:ext cx="198120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53" name="Picture 13" descr="TVLM_513-46546_anim.gif                                        0004A2A0Macintosh HD                   C1331550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0120" y="44704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054" name="Text Box 14"/>
          <p:cNvSpPr txBox="1">
            <a:spLocks noChangeArrowheads="1"/>
          </p:cNvSpPr>
          <p:nvPr/>
        </p:nvSpPr>
        <p:spPr bwMode="auto">
          <a:xfrm>
            <a:off x="6267374" y="3759200"/>
            <a:ext cx="2800426" cy="48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898989"/>
                </a:solidFill>
              </a:rPr>
              <a:t>Rotating Radio Transients</a:t>
            </a:r>
            <a:r>
              <a:rPr lang="en-US" sz="1400" dirty="0">
                <a:solidFill>
                  <a:srgbClr val="898989"/>
                </a:solidFill>
              </a:rPr>
              <a:t> (RRATS)</a:t>
            </a:r>
            <a:endParaRPr lang="en-US" sz="1600" dirty="0">
              <a:solidFill>
                <a:srgbClr val="898989"/>
              </a:solidFill>
            </a:endParaRPr>
          </a:p>
        </p:txBody>
      </p:sp>
      <p:sp>
        <p:nvSpPr>
          <p:cNvPr id="87055" name="Text Box 15"/>
          <p:cNvSpPr txBox="1">
            <a:spLocks noChangeArrowheads="1"/>
          </p:cNvSpPr>
          <p:nvPr/>
        </p:nvSpPr>
        <p:spPr bwMode="auto">
          <a:xfrm>
            <a:off x="7310120" y="6322060"/>
            <a:ext cx="1833880" cy="5142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898989"/>
                </a:solidFill>
              </a:rPr>
              <a:t>Pulsating Brown Dwarfs</a:t>
            </a:r>
          </a:p>
        </p:txBody>
      </p:sp>
      <p:pic>
        <p:nvPicPr>
          <p:cNvPr id="87058" name="Picture 18" descr="GC-90-non-an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33800"/>
            <a:ext cx="250666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371600" y="5638800"/>
            <a:ext cx="2133600" cy="1177925"/>
            <a:chOff x="864" y="3552"/>
            <a:chExt cx="1344" cy="742"/>
          </a:xfrm>
        </p:grpSpPr>
        <p:pic>
          <p:nvPicPr>
            <p:cNvPr id="87060" name="Picture 20" descr="&#10;snr+burst.jpg                                                  000A7975Macintosh HD                   BC93CBFC: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40" y="3570"/>
              <a:ext cx="768" cy="724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87061" name="Line 21"/>
            <p:cNvSpPr>
              <a:spLocks noChangeShapeType="1"/>
            </p:cNvSpPr>
            <p:nvPr/>
          </p:nvSpPr>
          <p:spPr bwMode="auto">
            <a:xfrm flipV="1">
              <a:off x="864" y="3552"/>
              <a:ext cx="576" cy="48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2" name="Line 22"/>
            <p:cNvSpPr>
              <a:spLocks noChangeShapeType="1"/>
            </p:cNvSpPr>
            <p:nvPr/>
          </p:nvSpPr>
          <p:spPr bwMode="auto">
            <a:xfrm>
              <a:off x="864" y="3840"/>
              <a:ext cx="576" cy="43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0" y="3810000"/>
            <a:ext cx="3200400" cy="2895600"/>
            <a:chOff x="0" y="2400"/>
            <a:chExt cx="2016" cy="1824"/>
          </a:xfrm>
        </p:grpSpPr>
        <p:sp>
          <p:nvSpPr>
            <p:cNvPr id="87064" name="Rectangle 24"/>
            <p:cNvSpPr>
              <a:spLocks noChangeArrowheads="1"/>
            </p:cNvSpPr>
            <p:nvPr/>
          </p:nvSpPr>
          <p:spPr bwMode="auto">
            <a:xfrm>
              <a:off x="1918" y="4146"/>
              <a:ext cx="98" cy="78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5" name="Line 25"/>
            <p:cNvSpPr>
              <a:spLocks noChangeShapeType="1"/>
            </p:cNvSpPr>
            <p:nvPr/>
          </p:nvSpPr>
          <p:spPr bwMode="auto">
            <a:xfrm flipH="1" flipV="1">
              <a:off x="467" y="3179"/>
              <a:ext cx="1405" cy="9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7066" name="Picture 26" descr="GCRT_J1745-3009.gif                                            0004673AMacintosh HD                   C1331550: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2400"/>
              <a:ext cx="1071" cy="761"/>
            </a:xfrm>
            <a:prstGeom prst="rect">
              <a:avLst/>
            </a:prstGeom>
            <a:noFill/>
          </p:spPr>
        </p:pic>
      </p:grpSp>
      <p:sp>
        <p:nvSpPr>
          <p:cNvPr id="87070" name="Rectangle 30"/>
          <p:cNvSpPr>
            <a:spLocks noChangeArrowheads="1"/>
          </p:cNvSpPr>
          <p:nvPr/>
        </p:nvSpPr>
        <p:spPr bwMode="auto">
          <a:xfrm>
            <a:off x="76200" y="1352646"/>
            <a:ext cx="2590800" cy="235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indent="-169863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898989"/>
                </a:solidFill>
              </a:rPr>
              <a:t>Neutron stars</a:t>
            </a:r>
          </a:p>
          <a:p>
            <a:pPr marL="455613" lvl="1" indent="-228600">
              <a:spcBef>
                <a:spcPct val="20000"/>
              </a:spcBef>
              <a:buFontTx/>
              <a:buChar char="–"/>
            </a:pPr>
            <a:r>
              <a:rPr lang="en-US" sz="1800" dirty="0" err="1">
                <a:solidFill>
                  <a:srgbClr val="898989"/>
                </a:solidFill>
              </a:rPr>
              <a:t>Magnetars</a:t>
            </a:r>
            <a:endParaRPr lang="en-US" sz="1800" dirty="0">
              <a:solidFill>
                <a:srgbClr val="898989"/>
              </a:solidFill>
            </a:endParaRPr>
          </a:p>
          <a:p>
            <a:pPr marL="455613" lvl="1" indent="-22860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rgbClr val="898989"/>
                </a:solidFill>
              </a:rPr>
              <a:t>Giant pulses</a:t>
            </a:r>
          </a:p>
          <a:p>
            <a:pPr marL="455613" lvl="1" indent="-22860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rgbClr val="898989"/>
                </a:solidFill>
              </a:rPr>
              <a:t>Short </a:t>
            </a:r>
            <a:r>
              <a:rPr lang="en-US" sz="1800" dirty="0" err="1">
                <a:solidFill>
                  <a:srgbClr val="898989"/>
                </a:solidFill>
              </a:rPr>
              <a:t>GRBs</a:t>
            </a:r>
            <a:r>
              <a:rPr lang="en-US" sz="1800" dirty="0" smtClean="0">
                <a:solidFill>
                  <a:srgbClr val="898989"/>
                </a:solidFill>
              </a:rPr>
              <a:t>?</a:t>
            </a:r>
          </a:p>
          <a:p>
            <a:pPr marL="169863" indent="-169863">
              <a:spcBef>
                <a:spcPct val="20000"/>
              </a:spcBef>
              <a:buFont typeface="Arial"/>
              <a:buChar char="•"/>
            </a:pPr>
            <a:r>
              <a:rPr lang="en-US" sz="2000" dirty="0" err="1" smtClean="0">
                <a:solidFill>
                  <a:srgbClr val="898989"/>
                </a:solidFill>
              </a:rPr>
              <a:t>Microquasars</a:t>
            </a:r>
            <a:endParaRPr lang="en-US" sz="2000" dirty="0" smtClean="0">
              <a:solidFill>
                <a:srgbClr val="898989"/>
              </a:solidFill>
            </a:endParaRPr>
          </a:p>
          <a:p>
            <a:pPr marL="169863" indent="-169863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898989"/>
                </a:solidFill>
              </a:rPr>
              <a:t>Tidal Disruption Events</a:t>
            </a:r>
            <a:endParaRPr lang="en-US" sz="2000" dirty="0">
              <a:solidFill>
                <a:srgbClr val="898989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37760" y="6299200"/>
            <a:ext cx="375920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6847656" cy="1143000"/>
          </a:xfrm>
        </p:spPr>
        <p:txBody>
          <a:bodyPr/>
          <a:lstStyle/>
          <a:p>
            <a:r>
              <a:rPr lang="en-US" dirty="0" smtClean="0"/>
              <a:t>Key E-ELT Science and SKA synergies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447800"/>
          <a:ext cx="8229600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3688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E-ELT key science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Corresponding SKA science goals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1474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Exoplanets</a:t>
                      </a:r>
                      <a:endParaRPr lang="en-US" dirty="0" smtClean="0"/>
                    </a:p>
                    <a:p>
                      <a:pPr marL="182563" indent="-182563">
                        <a:buFont typeface="Arial"/>
                        <a:buChar char="•"/>
                      </a:pPr>
                      <a:r>
                        <a:rPr lang="en-US" sz="1600" i="1" dirty="0" smtClean="0"/>
                        <a:t>Earth-like planets; pre-biotic material</a:t>
                      </a:r>
                      <a:endParaRPr lang="en-US" sz="1600" i="1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Cradle of Life</a:t>
                      </a:r>
                    </a:p>
                    <a:p>
                      <a:pPr marL="182563" indent="-182563">
                        <a:buFont typeface="Arial"/>
                        <a:buChar char="•"/>
                      </a:pPr>
                      <a:r>
                        <a:rPr lang="en-US" sz="1600" i="1" dirty="0" smtClean="0"/>
                        <a:t>Proto-planetary disks; SETI</a:t>
                      </a:r>
                      <a:endParaRPr lang="en-US" sz="1600" i="1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1474">
                <a:tc>
                  <a:txBody>
                    <a:bodyPr/>
                    <a:lstStyle/>
                    <a:p>
                      <a:r>
                        <a:rPr lang="en-US" dirty="0" smtClean="0"/>
                        <a:t>Fundamental Physics</a:t>
                      </a:r>
                    </a:p>
                    <a:p>
                      <a:pPr marL="182563" indent="-182563">
                        <a:buFont typeface="Arial"/>
                        <a:buChar char="•"/>
                      </a:pPr>
                      <a:r>
                        <a:rPr lang="en-US" sz="1600" i="1" dirty="0" smtClean="0"/>
                        <a:t>Dark energy; fundamental constants</a:t>
                      </a:r>
                      <a:endParaRPr lang="en-US" sz="1600" i="1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Galaxies, Cosmology and Dark Energy</a:t>
                      </a:r>
                    </a:p>
                    <a:p>
                      <a:pPr marL="182563" indent="-182563">
                        <a:buFont typeface="Arial"/>
                        <a:buChar char="•"/>
                      </a:pPr>
                      <a:r>
                        <a:rPr lang="en-US" sz="1600" i="1" dirty="0" smtClean="0"/>
                        <a:t>Dark energy; fundamental constants</a:t>
                      </a:r>
                      <a:endParaRPr lang="en-US" sz="1600" i="1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1474">
                <a:tc>
                  <a:txBody>
                    <a:bodyPr/>
                    <a:lstStyle/>
                    <a:p>
                      <a:r>
                        <a:rPr lang="en-US" dirty="0" smtClean="0"/>
                        <a:t>Black Holes</a:t>
                      </a:r>
                    </a:p>
                    <a:p>
                      <a:pPr marL="182563" indent="-182563">
                        <a:buFont typeface="Arial"/>
                        <a:buChar char="•"/>
                      </a:pPr>
                      <a:r>
                        <a:rPr lang="en-US" sz="1600" i="1" dirty="0" smtClean="0"/>
                        <a:t>Testing GR at</a:t>
                      </a:r>
                      <a:r>
                        <a:rPr lang="en-US" sz="1600" i="1" baseline="0" dirty="0" smtClean="0"/>
                        <a:t> the Galactic Centre</a:t>
                      </a:r>
                      <a:endParaRPr lang="en-US" sz="1600" i="1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Pulsars, GR and Gravitation</a:t>
                      </a:r>
                    </a:p>
                    <a:p>
                      <a:pPr marL="182563" indent="-182563">
                        <a:buFont typeface="Arial"/>
                        <a:buChar char="•"/>
                      </a:pPr>
                      <a:r>
                        <a:rPr lang="en-US" sz="1600" i="1" dirty="0" smtClean="0"/>
                        <a:t>Testing GR;</a:t>
                      </a:r>
                      <a:r>
                        <a:rPr lang="en-US" sz="1600" i="1" baseline="0" dirty="0" smtClean="0"/>
                        <a:t> detecting gravity waves</a:t>
                      </a:r>
                      <a:endParaRPr lang="en-US" sz="1600" i="1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1474">
                <a:tc>
                  <a:txBody>
                    <a:bodyPr/>
                    <a:lstStyle/>
                    <a:p>
                      <a:r>
                        <a:rPr lang="en-US" dirty="0" smtClean="0"/>
                        <a:t>Birth, Life and Death of Stars</a:t>
                      </a:r>
                    </a:p>
                    <a:p>
                      <a:pPr marL="182563" indent="-182563">
                        <a:buFont typeface="Arial"/>
                        <a:buChar char="•"/>
                      </a:pPr>
                      <a:r>
                        <a:rPr lang="en-US" sz="1600" i="1" dirty="0" smtClean="0"/>
                        <a:t>Stellar evolution and archeology</a:t>
                      </a:r>
                      <a:endParaRPr lang="en-US" sz="1600" i="1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1" dirty="0" smtClean="0"/>
                        <a:t>(formation</a:t>
                      </a:r>
                      <a:r>
                        <a:rPr lang="en-US" sz="1600" i="1" baseline="0" dirty="0" smtClean="0"/>
                        <a:t> of massive stars; AGB mass-loss; supernovae remnants)</a:t>
                      </a:r>
                      <a:endParaRPr lang="en-US" sz="1600" i="1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1474">
                <a:tc>
                  <a:txBody>
                    <a:bodyPr/>
                    <a:lstStyle/>
                    <a:p>
                      <a:r>
                        <a:rPr lang="en-US" dirty="0" smtClean="0"/>
                        <a:t>Stellar Content of Galaxies</a:t>
                      </a:r>
                    </a:p>
                    <a:p>
                      <a:pPr marL="182563" indent="-182563">
                        <a:buFont typeface="Arial"/>
                        <a:buChar char="•"/>
                      </a:pPr>
                      <a:r>
                        <a:rPr lang="en-US" sz="1600" i="1" dirty="0" smtClean="0"/>
                        <a:t>Star-formation</a:t>
                      </a:r>
                      <a:r>
                        <a:rPr lang="en-US" sz="1600" i="1" baseline="0" dirty="0" smtClean="0"/>
                        <a:t> history of the Universe</a:t>
                      </a:r>
                      <a:endParaRPr lang="en-US" sz="1600" i="1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Galaxies, Cosmology and Dark Energy</a:t>
                      </a:r>
                    </a:p>
                    <a:p>
                      <a:pPr marL="182563" indent="-182563">
                        <a:buFont typeface="Arial"/>
                        <a:buChar char="•"/>
                      </a:pPr>
                      <a:r>
                        <a:rPr lang="en-US" sz="1600" i="1" dirty="0" smtClean="0"/>
                        <a:t>Gaseous evolution </a:t>
                      </a:r>
                      <a:r>
                        <a:rPr lang="en-US" sz="1600" i="1" baseline="0" dirty="0" smtClean="0"/>
                        <a:t>of the Universe</a:t>
                      </a:r>
                      <a:endParaRPr lang="en-US" sz="1600" i="1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1474">
                <a:tc>
                  <a:txBody>
                    <a:bodyPr/>
                    <a:lstStyle/>
                    <a:p>
                      <a:r>
                        <a:rPr lang="en-US" dirty="0" smtClean="0"/>
                        <a:t>End of the Dark Ages</a:t>
                      </a:r>
                    </a:p>
                    <a:p>
                      <a:pPr marL="182563" indent="-182563">
                        <a:buFont typeface="Arial"/>
                        <a:buChar char="•"/>
                      </a:pPr>
                      <a:r>
                        <a:rPr lang="en-US" sz="1600" i="1" dirty="0" smtClean="0"/>
                        <a:t>The first stars</a:t>
                      </a:r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Probing the Dark Ages and the EOR</a:t>
                      </a:r>
                    </a:p>
                    <a:p>
                      <a:pPr marL="182563" indent="-182563">
                        <a:buFont typeface="Arial"/>
                        <a:buChar char="•"/>
                      </a:pPr>
                      <a:r>
                        <a:rPr lang="en-US" sz="1600" i="1" dirty="0" smtClean="0"/>
                        <a:t>Bubbles</a:t>
                      </a:r>
                      <a:r>
                        <a:rPr lang="en-US" sz="1600" i="1" baseline="0" dirty="0" smtClean="0"/>
                        <a:t> around the first galaxies; first AGN</a:t>
                      </a:r>
                      <a:endParaRPr lang="en-US" sz="1600" i="1" dirty="0" smtClean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1474">
                <a:tc>
                  <a:txBody>
                    <a:bodyPr/>
                    <a:lstStyle/>
                    <a:p>
                      <a:r>
                        <a:rPr lang="en-US" dirty="0" smtClean="0"/>
                        <a:t>Discovery potential</a:t>
                      </a:r>
                    </a:p>
                    <a:p>
                      <a:pPr marL="182563" indent="-182563">
                        <a:buFont typeface="Arial"/>
                        <a:buChar char="•"/>
                      </a:pPr>
                      <a:r>
                        <a:rPr lang="en-US" sz="1600" i="1" dirty="0" smtClean="0"/>
                        <a:t>The unexpected</a:t>
                      </a:r>
                      <a:endParaRPr lang="en-US" sz="1600" i="1" dirty="0"/>
                    </a:p>
                  </a:txBody>
                  <a:tcPr>
                    <a:lnL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Exploration of the Unknown</a:t>
                      </a:r>
                    </a:p>
                    <a:p>
                      <a:pPr marL="182563" indent="-182563">
                        <a:buFont typeface="Arial"/>
                        <a:buChar char="•"/>
                      </a:pPr>
                      <a:r>
                        <a:rPr lang="en-US" sz="1600" i="1" dirty="0" smtClean="0"/>
                        <a:t>The transient</a:t>
                      </a:r>
                      <a:r>
                        <a:rPr lang="en-US" sz="1600" i="1" baseline="0" dirty="0" smtClean="0"/>
                        <a:t> radio universe</a:t>
                      </a:r>
                      <a:endParaRPr lang="en-US" sz="1600" i="1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1463"/>
            <a:ext cx="66294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solidFill>
                  <a:srgbClr val="FFFFFF"/>
                </a:solidFill>
              </a:rPr>
              <a:t>SKA Technical Specifications Snapshot</a:t>
            </a:r>
            <a:endParaRPr lang="en-US" dirty="0" smtClean="0">
              <a:solidFill>
                <a:srgbClr val="FFFFFF"/>
              </a:solidFill>
            </a:endParaRPr>
          </a:p>
        </p:txBody>
      </p:sp>
      <p:graphicFrame>
        <p:nvGraphicFramePr>
          <p:cNvPr id="5" name="Group 34"/>
          <p:cNvGraphicFramePr>
            <a:graphicFrameLocks noGrp="1"/>
          </p:cNvGraphicFramePr>
          <p:nvPr/>
        </p:nvGraphicFramePr>
        <p:xfrm>
          <a:off x="990600" y="1572451"/>
          <a:ext cx="6042025" cy="4980749"/>
        </p:xfrm>
        <a:graphic>
          <a:graphicData uri="http://schemas.openxmlformats.org/drawingml/2006/table">
            <a:tbl>
              <a:tblPr/>
              <a:tblGrid>
                <a:gridCol w="2381250"/>
                <a:gridCol w="3660775"/>
              </a:tblGrid>
              <a:tr h="761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Wavelength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(Frequency)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2 cm–4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m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Arial Unicode MS" charset="0"/>
                        <a:cs typeface="Arial Unicode MS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(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0.07 – 10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+ GHz)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1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Sensitivity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A</a:t>
                      </a:r>
                      <a:r>
                        <a:rPr kumimoji="0" lang="en-US" sz="18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eff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/T</a:t>
                      </a:r>
                      <a:r>
                        <a:rPr kumimoji="0" lang="en-US" sz="18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sys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 ~ 10000 m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/K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(10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nJy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rms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1000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, continuum)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Arial Unicode MS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9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Field of view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1 deg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 or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larger @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1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GHz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100 deg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 @ 0.1 GHz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Arial Unicode MS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34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Survey speed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~ 10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10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 deg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 m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4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 K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  <a:sym typeface="Symbol" charset="2"/>
                        </a:rPr>
                        <a:t>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(100 Gpc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3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 survey of H I to </a:t>
                      </a: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z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 &gt; 1.5)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42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Baselines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3000km+ max (dishes)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80% of dishes within 180km radius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50% of dishes within 2.5km radius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20% of dishes within 0.5km radius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99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Resolution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30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arcmin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 (0.5 km, 4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m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) 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1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milliarcsec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 (3000 km, 2cm)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43800" y="2438400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54A4"/>
                </a:solidFill>
              </a:rPr>
              <a:t>Α</a:t>
            </a:r>
            <a:endParaRPr lang="en-US" sz="2400" dirty="0">
              <a:solidFill>
                <a:srgbClr val="0054A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3800" y="3897868"/>
            <a:ext cx="6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Α</a:t>
            </a:r>
            <a:r>
              <a:rPr lang="en-US" sz="2400" baseline="30000" dirty="0" smtClean="0">
                <a:solidFill>
                  <a:schemeClr val="accent2"/>
                </a:solidFill>
              </a:rPr>
              <a:t>2</a:t>
            </a:r>
            <a:r>
              <a:rPr lang="en-US" sz="2400" dirty="0" smtClean="0">
                <a:solidFill>
                  <a:schemeClr val="accent2"/>
                </a:solidFill>
              </a:rPr>
              <a:t>Ω</a:t>
            </a:r>
            <a:endParaRPr lang="en-US" sz="2400" dirty="0">
              <a:solidFill>
                <a:schemeClr val="accent2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7162800" y="2704725"/>
            <a:ext cx="381000" cy="22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7165315" y="4162270"/>
            <a:ext cx="381000" cy="22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33375"/>
            <a:ext cx="6751637" cy="639763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FFFF"/>
                </a:solidFill>
              </a:rPr>
              <a:t>SKA Phased Roll Out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0538" y="1509713"/>
            <a:ext cx="7967662" cy="4586287"/>
          </a:xfrm>
        </p:spPr>
        <p:txBody>
          <a:bodyPr>
            <a:noAutofit/>
          </a:bodyPr>
          <a:lstStyle/>
          <a:p>
            <a:r>
              <a:rPr lang="en-US" sz="2800" dirty="0" smtClean="0"/>
              <a:t>Construction will proceed in two phases, Phase 1 and Phase 2. </a:t>
            </a:r>
          </a:p>
          <a:p>
            <a:r>
              <a:rPr lang="en-US" sz="2800" dirty="0" smtClean="0"/>
              <a:t>Phase 1 will be 10% of the full SKA.</a:t>
            </a:r>
          </a:p>
          <a:p>
            <a:pPr lvl="1"/>
            <a:r>
              <a:rPr lang="en-US" sz="1800" dirty="0" smtClean="0"/>
              <a:t>sparse aperture arrays operating at 70 MHz to 450 MHz</a:t>
            </a:r>
          </a:p>
          <a:p>
            <a:pPr lvl="1"/>
            <a:r>
              <a:rPr lang="en-US" sz="1800" dirty="0" smtClean="0"/>
              <a:t>about 250 15m dishes operating between 450 MHz and 3 GHz</a:t>
            </a:r>
          </a:p>
          <a:p>
            <a:r>
              <a:rPr lang="en-US" sz="2800" dirty="0" smtClean="0"/>
              <a:t>Advanced instrumentation program</a:t>
            </a:r>
          </a:p>
          <a:p>
            <a:pPr lvl="1"/>
            <a:r>
              <a:rPr lang="en-US" sz="1800" dirty="0" smtClean="0"/>
              <a:t>Phased Array Feeds (e.g. ASKAP/APERTIF), Mid Frequency (Dense) Aperture Arrays (e.g. EMBRACE), Ultra wide-band Single Pixel Feeds (e.g.</a:t>
            </a:r>
            <a:r>
              <a:rPr lang="en-US" sz="1800" dirty="0" smtClean="0"/>
              <a:t> ATA </a:t>
            </a:r>
            <a:r>
              <a:rPr lang="en-US" sz="1800" dirty="0" smtClean="0"/>
              <a:t>feeds)</a:t>
            </a:r>
            <a:endParaRPr lang="en-AU" sz="2400" dirty="0" smtClean="0"/>
          </a:p>
          <a:p>
            <a:r>
              <a:rPr lang="en-AU" sz="2800" dirty="0" smtClean="0"/>
              <a:t>Major science will be possible with SKA1 in 2020</a:t>
            </a:r>
            <a:endParaRPr lang="en-A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100" y="0"/>
            <a:ext cx="9182100" cy="7294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7891" name="Title 10"/>
          <p:cNvSpPr>
            <a:spLocks noGrp="1"/>
          </p:cNvSpPr>
          <p:nvPr>
            <p:ph type="title"/>
          </p:nvPr>
        </p:nvSpPr>
        <p:spPr>
          <a:xfrm>
            <a:off x="468313" y="249238"/>
            <a:ext cx="8229600" cy="639762"/>
          </a:xfrm>
        </p:spPr>
        <p:txBody>
          <a:bodyPr anchor="t"/>
          <a:lstStyle/>
          <a:p>
            <a:r>
              <a:rPr lang="en-US">
                <a:solidFill>
                  <a:srgbClr val="FFFF00"/>
                </a:solidFill>
              </a:rPr>
              <a:t>SKA Key Science Drivers</a:t>
            </a:r>
            <a:endParaRPr lang="en-GB"/>
          </a:p>
        </p:txBody>
      </p:sp>
      <p:sp>
        <p:nvSpPr>
          <p:cNvPr id="37892" name="Rectangle 13"/>
          <p:cNvSpPr>
            <a:spLocks noChangeArrowheads="1"/>
          </p:cNvSpPr>
          <p:nvPr/>
        </p:nvSpPr>
        <p:spPr bwMode="auto">
          <a:xfrm>
            <a:off x="323850" y="1103927"/>
            <a:ext cx="6280150" cy="475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GB" sz="1800" dirty="0">
                <a:solidFill>
                  <a:srgbClr val="FFFF00"/>
                </a:solidFill>
                <a:latin typeface="Arial" charset="0"/>
              </a:rPr>
              <a:t>ORIGINS</a:t>
            </a:r>
            <a:endParaRPr lang="en-US" sz="1800" dirty="0">
              <a:solidFill>
                <a:srgbClr val="FFFF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 typeface="Wingdings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Probing the Dark Ages and the Epoch of </a:t>
            </a:r>
            <a:r>
              <a:rPr lang="en-US" sz="1800" dirty="0" err="1">
                <a:solidFill>
                  <a:schemeClr val="bg1"/>
                </a:solidFill>
                <a:latin typeface="Arial" charset="0"/>
              </a:rPr>
              <a:t>Reionization</a:t>
            </a: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latin typeface="Arial" charset="0"/>
              </a:rPr>
              <a:t>EoR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, first galaxies and active galactic nuclei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  <a:buFont typeface="Wingdings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Galaxy Evolution, Cosmology, and Dark Energy 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- When did the first stars and galaxies form?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- How did galaxies evolve?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- Dark Energy, Dark Matter </a:t>
            </a:r>
          </a:p>
          <a:p>
            <a:pPr>
              <a:lnSpc>
                <a:spcPct val="80000"/>
              </a:lnSpc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 typeface="Wingdings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Cradle of Life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- Organic molecules in interstellar space and proto-planetary disks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- SETI  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endParaRPr lang="en-GB" sz="1800" dirty="0">
              <a:solidFill>
                <a:srgbClr val="FFFF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GB" sz="1800" dirty="0">
                <a:solidFill>
                  <a:srgbClr val="FFFF00"/>
                </a:solidFill>
                <a:latin typeface="Arial" charset="0"/>
              </a:rPr>
              <a:t>FUNDAMENTAL FORCES</a:t>
            </a:r>
            <a:endParaRPr lang="en-US" sz="1800" dirty="0">
              <a:solidFill>
                <a:srgbClr val="FFFF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 typeface="Wingdings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Pulsars, General Relativity &amp; Gravitational Waves</a:t>
            </a:r>
          </a:p>
          <a:p>
            <a:pPr>
              <a:lnSpc>
                <a:spcPct val="80000"/>
              </a:lnSpc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 typeface="Wingdings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Origin &amp; evolution of cosmic magnetism</a:t>
            </a:r>
            <a:r>
              <a:rPr lang="en-US" sz="1800" dirty="0">
                <a:solidFill>
                  <a:srgbClr val="FFFF00"/>
                </a:solidFill>
                <a:latin typeface="Arial" charset="0"/>
              </a:rPr>
              <a:t>                                 </a:t>
            </a: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 typeface="Monotype Sorts" charset="2"/>
              <a:buNone/>
            </a:pPr>
            <a:endParaRPr lang="en-GB" sz="1800" dirty="0">
              <a:solidFill>
                <a:srgbClr val="FFFF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GB" sz="1800" dirty="0">
                <a:solidFill>
                  <a:srgbClr val="FFFF00"/>
                </a:solidFill>
                <a:latin typeface="Arial" charset="0"/>
              </a:rPr>
              <a:t>EXPLORATION OF THE UNKNOWN </a:t>
            </a:r>
            <a:endParaRPr lang="en-GB" sz="1800" dirty="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 typeface="Wingdings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Transients and new phenomena</a:t>
            </a:r>
          </a:p>
        </p:txBody>
      </p:sp>
      <p:pic>
        <p:nvPicPr>
          <p:cNvPr id="37893" name="Picture 4" descr="science book cover"/>
          <p:cNvPicPr>
            <a:picLocks noChangeAspect="1" noChangeArrowheads="1"/>
          </p:cNvPicPr>
          <p:nvPr/>
        </p:nvPicPr>
        <p:blipFill>
          <a:blip r:embed="rId4"/>
          <a:srcRect l="35150" r="10812"/>
          <a:stretch>
            <a:fillRect/>
          </a:stretch>
        </p:blipFill>
        <p:spPr bwMode="auto">
          <a:xfrm>
            <a:off x="6643688" y="1739900"/>
            <a:ext cx="2254250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Box 15"/>
          <p:cNvSpPr txBox="1">
            <a:spLocks noChangeArrowheads="1"/>
          </p:cNvSpPr>
          <p:nvPr/>
        </p:nvSpPr>
        <p:spPr bwMode="auto">
          <a:xfrm>
            <a:off x="6643688" y="5072063"/>
            <a:ext cx="2500312" cy="153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None/>
            </a:pPr>
            <a:r>
              <a:rPr lang="en-US" sz="1200" i="1">
                <a:solidFill>
                  <a:schemeClr val="bg1"/>
                </a:solidFill>
              </a:rPr>
              <a:t>Science with the Square Kilometre Array</a:t>
            </a:r>
            <a:endParaRPr lang="en-US" sz="12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None/>
            </a:pPr>
            <a:r>
              <a:rPr lang="en-US" sz="1200">
                <a:solidFill>
                  <a:schemeClr val="bg1"/>
                </a:solidFill>
              </a:rPr>
              <a:t>(2004, </a:t>
            </a:r>
            <a:r>
              <a:rPr lang="en-US" sz="1200">
                <a:solidFill>
                  <a:schemeClr val="bg1"/>
                </a:solidFill>
                <a:latin typeface="Arial" charset="0"/>
              </a:rPr>
              <a:t>eds. C. Carilli &amp; S. Rawlings, </a:t>
            </a:r>
            <a:r>
              <a:rPr lang="en-US" sz="1200" i="1">
                <a:solidFill>
                  <a:schemeClr val="bg1"/>
                </a:solidFill>
                <a:latin typeface="Arial" charset="0"/>
              </a:rPr>
              <a:t>New Astron. Rev.</a:t>
            </a:r>
            <a:r>
              <a:rPr lang="en-US" sz="120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sz="1200" b="1">
                <a:solidFill>
                  <a:schemeClr val="bg1"/>
                </a:solidFill>
                <a:latin typeface="Arial" charset="0"/>
              </a:rPr>
              <a:t>48</a:t>
            </a:r>
            <a:r>
              <a:rPr lang="en-US" sz="1200">
                <a:solidFill>
                  <a:schemeClr val="bg1"/>
                </a:solidFill>
                <a:latin typeface="Arial" charset="0"/>
              </a:rPr>
              <a:t>)</a:t>
            </a:r>
          </a:p>
          <a:p>
            <a:endParaRPr lang="en-GB"/>
          </a:p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_web_3.jpg"/>
          <p:cNvPicPr>
            <a:picLocks noChangeAspect="1"/>
          </p:cNvPicPr>
          <p:nvPr/>
        </p:nvPicPr>
        <p:blipFill>
          <a:blip r:embed="rId3">
            <a:alphaModFix/>
            <a:lum bright="-25000" contrast="-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77800"/>
            <a:ext cx="8064500" cy="94986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Galaxy Evolution, Cosmology and Dark Energy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436" y="1662870"/>
            <a:ext cx="7754938" cy="40259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What is the equation of state of dark energy?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What is the efficiency of gas accretion onto galaxies at different epochs</a:t>
            </a:r>
            <a:r>
              <a:rPr lang="en-US" sz="2000" dirty="0" smtClean="0">
                <a:solidFill>
                  <a:schemeClr val="bg2"/>
                </a:solidFill>
              </a:rPr>
              <a:t>?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How do baryons affect the distribution of dark matter?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How does AGN feedback affect the growth of galaxies?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What is the relative role of thermal, magnetic and CR pressure?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How does gas content vary with </a:t>
            </a:r>
            <a:r>
              <a:rPr lang="en-US" sz="2000" dirty="0" err="1" smtClean="0">
                <a:solidFill>
                  <a:schemeClr val="bg2"/>
                </a:solidFill>
              </a:rPr>
              <a:t>redshift</a:t>
            </a:r>
            <a:r>
              <a:rPr lang="en-US" sz="2000" dirty="0" smtClean="0">
                <a:solidFill>
                  <a:schemeClr val="bg2"/>
                </a:solidFill>
              </a:rPr>
              <a:t> and environment?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69" y="29099"/>
            <a:ext cx="6769101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Cosmology and Sky Surveys</a:t>
            </a:r>
            <a:endParaRPr lang="en-US" dirty="0"/>
          </a:p>
        </p:txBody>
      </p:sp>
      <p:pic>
        <p:nvPicPr>
          <p:cNvPr id="9" name="Content Placeholder 8" descr="SKADS-skies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052" t="9644" r="1666" b="9711"/>
          <a:stretch>
            <a:fillRect/>
          </a:stretch>
        </p:blipFill>
        <p:spPr>
          <a:xfrm>
            <a:off x="102969" y="1361376"/>
            <a:ext cx="4469031" cy="5320034"/>
          </a:xfrm>
          <a:solidFill>
            <a:schemeClr val="bg1">
              <a:alpha val="75000"/>
            </a:schemeClr>
          </a:solidFill>
        </p:spPr>
      </p:pic>
      <p:sp>
        <p:nvSpPr>
          <p:cNvPr id="5" name="Text Placeholder 4"/>
          <p:cNvSpPr>
            <a:spLocks noGrp="1"/>
          </p:cNvSpPr>
          <p:nvPr>
            <p:ph sz="half" idx="2"/>
          </p:nvPr>
        </p:nvSpPr>
        <p:spPr>
          <a:xfrm>
            <a:off x="4638278" y="1510911"/>
            <a:ext cx="4485878" cy="4585089"/>
          </a:xfrm>
          <a:solidFill>
            <a:schemeClr val="bg1">
              <a:alpha val="75000"/>
            </a:schemeClr>
          </a:solidFill>
        </p:spPr>
        <p:txBody>
          <a:bodyPr>
            <a:normAutofit fontScale="92500" lnSpcReduction="10000"/>
          </a:bodyPr>
          <a:lstStyle/>
          <a:p>
            <a:pPr marL="168275" indent="-168275"/>
            <a:r>
              <a:rPr lang="en-US" sz="2400" dirty="0" smtClean="0"/>
              <a:t>Image the sky, locating galaxies</a:t>
            </a:r>
          </a:p>
          <a:p>
            <a:pPr marL="457200" lvl="1" indent="-169863">
              <a:buNone/>
            </a:pPr>
            <a:r>
              <a:rPr lang="en-US" sz="2000" dirty="0" smtClean="0"/>
              <a:t>Analysis of locations compared with cosmological models to constrain parameters</a:t>
            </a:r>
            <a:endParaRPr lang="en-US" sz="1297" dirty="0" smtClean="0"/>
          </a:p>
          <a:p>
            <a:pPr marL="168275" indent="-168275">
              <a:spcBef>
                <a:spcPts val="1128"/>
              </a:spcBef>
            </a:pPr>
            <a:r>
              <a:rPr lang="en-US" sz="2400" dirty="0" smtClean="0"/>
              <a:t>Two broad classes of surveys</a:t>
            </a:r>
          </a:p>
          <a:p>
            <a:pPr marL="515938" lvl="1" indent="-228600"/>
            <a:r>
              <a:rPr lang="en-US" sz="2000" dirty="0" smtClean="0"/>
              <a:t>Continuum: e.g., NVSS, FIRST, </a:t>
            </a:r>
            <a:r>
              <a:rPr lang="en-US" sz="2000" i="1" dirty="0" smtClean="0"/>
              <a:t>ASKAP/EMU, WSRT/APERTIF/WODAN, </a:t>
            </a:r>
            <a:r>
              <a:rPr lang="en-US" sz="2000" i="1" dirty="0" err="1" smtClean="0"/>
              <a:t>MeerKAT</a:t>
            </a:r>
            <a:r>
              <a:rPr lang="en-US" sz="2000" i="1" dirty="0" smtClean="0"/>
              <a:t>/MIGHTEE</a:t>
            </a:r>
          </a:p>
          <a:p>
            <a:pPr marL="515938" lvl="1" indent="-228600"/>
            <a:r>
              <a:rPr lang="en-US" sz="2000" dirty="0" smtClean="0"/>
              <a:t>Spectroscopic: SDSS, Arecibo ALFALFA, </a:t>
            </a:r>
            <a:r>
              <a:rPr lang="en-US" sz="2000" i="1" dirty="0" smtClean="0"/>
              <a:t>ASKAP/WALLABY,  SKA H </a:t>
            </a:r>
            <a:r>
              <a:rPr lang="en-US" sz="2000" i="1" cap="small" dirty="0" err="1" smtClean="0"/>
              <a:t>i</a:t>
            </a:r>
            <a:r>
              <a:rPr lang="en-US" sz="2000" i="1" dirty="0" smtClean="0"/>
              <a:t> survey</a:t>
            </a:r>
          </a:p>
          <a:p>
            <a:pPr marL="915988" lvl="2">
              <a:buNone/>
            </a:pPr>
            <a:r>
              <a:rPr lang="en-US" sz="1600" dirty="0" smtClean="0"/>
              <a:t>Spectroscopic surveys locate in </a:t>
            </a:r>
            <a:r>
              <a:rPr lang="en-US" sz="1600" b="1" dirty="0" smtClean="0">
                <a:solidFill>
                  <a:schemeClr val="tx2"/>
                </a:solidFill>
              </a:rPr>
              <a:t>3-D space!</a:t>
            </a:r>
            <a:r>
              <a:rPr lang="en-US" sz="1600" dirty="0" smtClean="0"/>
              <a:t> very powerful</a:t>
            </a:r>
            <a:endParaRPr lang="en-US" sz="1297" dirty="0" smtClean="0"/>
          </a:p>
          <a:p>
            <a:pPr marL="168275" indent="-168275">
              <a:spcBef>
                <a:spcPts val="1128"/>
              </a:spcBef>
            </a:pPr>
            <a:r>
              <a:rPr lang="en-US" sz="2378" dirty="0" smtClean="0"/>
              <a:t>Ultimate goal: spectroscopic survey of 1 billion galaxies</a:t>
            </a:r>
            <a:endParaRPr lang="en-US" sz="2378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295400"/>
            <a:ext cx="28194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dirty="0" smtClean="0">
                <a:solidFill>
                  <a:srgbClr val="898989"/>
                </a:solidFill>
              </a:rPr>
              <a:t>SKADS Simulated Radio Sky</a:t>
            </a:r>
            <a:endParaRPr lang="en-US" dirty="0">
              <a:solidFill>
                <a:srgbClr val="898989"/>
              </a:solidFill>
            </a:endParaRPr>
          </a:p>
        </p:txBody>
      </p:sp>
      <p:pic>
        <p:nvPicPr>
          <p:cNvPr id="8" name="Picture 7" descr="6dFBAO.png"/>
          <p:cNvPicPr>
            <a:picLocks noChangeAspect="1"/>
          </p:cNvPicPr>
          <p:nvPr/>
        </p:nvPicPr>
        <p:blipFill>
          <a:blip r:embed="rId4"/>
          <a:srcRect t="7274" r="7696"/>
          <a:stretch>
            <a:fillRect/>
          </a:stretch>
        </p:blipFill>
        <p:spPr>
          <a:xfrm>
            <a:off x="0" y="3216184"/>
            <a:ext cx="4724400" cy="36418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800" y="57150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Beutler</a:t>
            </a:r>
            <a:r>
              <a:rPr lang="en-US" dirty="0" smtClean="0"/>
              <a:t> et al. (2011) detection of </a:t>
            </a:r>
            <a:r>
              <a:rPr lang="en-US" dirty="0" err="1" smtClean="0"/>
              <a:t>BAOs</a:t>
            </a:r>
            <a:r>
              <a:rPr lang="en-US" dirty="0" smtClean="0"/>
              <a:t> in 6dFGS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A_Presentation_Theme">
  <a:themeElements>
    <a:clrScheme name="SKA1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AEEF"/>
      </a:accent1>
      <a:accent2>
        <a:srgbClr val="0054A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4A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hite Background">
  <a:themeElements>
    <a:clrScheme name="Final Caastro Colour Palette">
      <a:dk1>
        <a:sysClr val="windowText" lastClr="000000"/>
      </a:dk1>
      <a:lt1>
        <a:sysClr val="window" lastClr="FFFFFF"/>
      </a:lt1>
      <a:dk2>
        <a:srgbClr val="25408F"/>
      </a:dk2>
      <a:lt2>
        <a:srgbClr val="FFFFFF"/>
      </a:lt2>
      <a:accent1>
        <a:srgbClr val="9AD8DA"/>
      </a:accent1>
      <a:accent2>
        <a:srgbClr val="042647"/>
      </a:accent2>
      <a:accent3>
        <a:srgbClr val="DD1E46"/>
      </a:accent3>
      <a:accent4>
        <a:srgbClr val="E1E0DC"/>
      </a:accent4>
      <a:accent5>
        <a:srgbClr val="969696"/>
      </a:accent5>
      <a:accent6>
        <a:srgbClr val="777777"/>
      </a:accent6>
      <a:hlink>
        <a:srgbClr val="4D4D4D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SKA_Presentation_Theme</Template>
  <TotalTime>22559</TotalTime>
  <Words>2059</Words>
  <Application>Microsoft Macintosh PowerPoint</Application>
  <PresentationFormat>On-screen Show (4:3)</PresentationFormat>
  <Paragraphs>365</Paragraphs>
  <Slides>35</Slides>
  <Notes>29</Notes>
  <HiddenSlides>1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SKA_Presentation_Theme</vt:lpstr>
      <vt:lpstr>White Background</vt:lpstr>
      <vt:lpstr>The Square Kilometre Array</vt:lpstr>
      <vt:lpstr>Great Observatories for the coming decade </vt:lpstr>
      <vt:lpstr>European Astronet Roadmap</vt:lpstr>
      <vt:lpstr>Key E-ELT Science and SKA synergies</vt:lpstr>
      <vt:lpstr>SKA Technical Specifications Snapshot</vt:lpstr>
      <vt:lpstr>SKA Phased Roll Out</vt:lpstr>
      <vt:lpstr>SKA Key Science Drivers</vt:lpstr>
      <vt:lpstr>Galaxy Evolution, Cosmology and Dark Energy</vt:lpstr>
      <vt:lpstr>Cosmology and Sky Surveys</vt:lpstr>
      <vt:lpstr>Galaxy Assembly Stars and Gas</vt:lpstr>
      <vt:lpstr>Probing the Dark Ages and the Epoch of Reionization</vt:lpstr>
      <vt:lpstr>Evolution of the Universe</vt:lpstr>
      <vt:lpstr>Astrobiology at Long Wavelengths</vt:lpstr>
      <vt:lpstr>Astrobiology at Long Wavelengths</vt:lpstr>
      <vt:lpstr>Did Einstein Have the Last Word on Gravity?</vt:lpstr>
      <vt:lpstr>SKA: Gravitational Wave Detector</vt:lpstr>
      <vt:lpstr>Cosmic Magnetism </vt:lpstr>
      <vt:lpstr>Exploration of the Unknown</vt:lpstr>
      <vt:lpstr>Phase 1 (SKA1) baseline design  </vt:lpstr>
      <vt:lpstr>Sparse Aperture Arrays</vt:lpstr>
      <vt:lpstr>Dishes</vt:lpstr>
      <vt:lpstr>Advanced Instrumentation Program (AIP)</vt:lpstr>
      <vt:lpstr>SKA2 including AIP technologies </vt:lpstr>
      <vt:lpstr>SKA compute path (Cornwell/CSIRO)</vt:lpstr>
      <vt:lpstr>SKA: project updates</vt:lpstr>
      <vt:lpstr>Site Selection</vt:lpstr>
      <vt:lpstr>Slide 27</vt:lpstr>
      <vt:lpstr>South Africa + 8 countries</vt:lpstr>
      <vt:lpstr>Top level schedule for the SKA </vt:lpstr>
      <vt:lpstr>The Path to the SKA</vt:lpstr>
      <vt:lpstr>Engineering Challenges</vt:lpstr>
      <vt:lpstr>Summary</vt:lpstr>
      <vt:lpstr>Slide 33</vt:lpstr>
      <vt:lpstr>Slide 34</vt:lpstr>
      <vt:lpstr>The Dynamic Radio Sky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Jobowler</dc:creator>
  <cp:lastModifiedBy>Lister Staveley-Smith</cp:lastModifiedBy>
  <cp:revision>420</cp:revision>
  <dcterms:created xsi:type="dcterms:W3CDTF">2011-08-29T03:20:41Z</dcterms:created>
  <dcterms:modified xsi:type="dcterms:W3CDTF">2011-08-29T13:11:21Z</dcterms:modified>
</cp:coreProperties>
</file>