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7"/>
  </p:notesMasterIdLst>
  <p:sldIdLst>
    <p:sldId id="256" r:id="rId2"/>
    <p:sldId id="338" r:id="rId3"/>
    <p:sldId id="373" r:id="rId4"/>
    <p:sldId id="331" r:id="rId5"/>
    <p:sldId id="319" r:id="rId6"/>
    <p:sldId id="387" r:id="rId7"/>
    <p:sldId id="372" r:id="rId8"/>
    <p:sldId id="385" r:id="rId9"/>
    <p:sldId id="307" r:id="rId10"/>
    <p:sldId id="391" r:id="rId11"/>
    <p:sldId id="375" r:id="rId12"/>
    <p:sldId id="348" r:id="rId13"/>
    <p:sldId id="363" r:id="rId14"/>
    <p:sldId id="404" r:id="rId15"/>
    <p:sldId id="388" r:id="rId16"/>
    <p:sldId id="403" r:id="rId17"/>
    <p:sldId id="412" r:id="rId18"/>
    <p:sldId id="406" r:id="rId19"/>
    <p:sldId id="394" r:id="rId20"/>
    <p:sldId id="396" r:id="rId21"/>
    <p:sldId id="411" r:id="rId22"/>
    <p:sldId id="358" r:id="rId23"/>
    <p:sldId id="398" r:id="rId24"/>
    <p:sldId id="304" r:id="rId25"/>
    <p:sldId id="395" r:id="rId26"/>
    <p:sldId id="409" r:id="rId27"/>
    <p:sldId id="408" r:id="rId28"/>
    <p:sldId id="393" r:id="rId29"/>
    <p:sldId id="362" r:id="rId30"/>
    <p:sldId id="384" r:id="rId31"/>
    <p:sldId id="311" r:id="rId32"/>
    <p:sldId id="339" r:id="rId33"/>
    <p:sldId id="312" r:id="rId34"/>
    <p:sldId id="402" r:id="rId35"/>
    <p:sldId id="397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3333CC"/>
    <a:srgbClr val="CC3300"/>
    <a:srgbClr val="000066"/>
    <a:srgbClr val="333300"/>
    <a:srgbClr val="33CC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2" d="100"/>
          <a:sy n="82" d="100"/>
        </p:scale>
        <p:origin x="-89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2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0B008-AF04-4C5B-BDC0-6F73A8AE2EC5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37057-104D-46E4-B607-C1DB6D505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5ADF6-6838-4236-BBC6-2B37703D6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D8D7D-7256-4373-986A-30F85A49D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8D0B1-2A1F-4DA4-98EF-57FA6BDE0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3F05-1C82-4BCC-9ECB-5C8E463E3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E7EA-60CB-45F9-B594-3D7001B3E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C14EE-D604-4F2A-B6AD-72F3E6B98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F5C7-5AFF-482B-B0FF-32741F96F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1FCC-122B-4555-8400-6879EA9E2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09D4-EED7-40A8-9883-315782DF7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0C46-02F0-47AD-807D-6AD415035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E47D-00FD-4A7B-A6E6-63A4C6DD1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41BCB16-9683-4169-A2B7-07F72ABA3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44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CC0000"/>
                </a:solidFill>
              </a:rPr>
              <a:t>Spectroscopic Studies: </a:t>
            </a:r>
            <a:br>
              <a:rPr lang="en-US" sz="2800" dirty="0" smtClean="0">
                <a:solidFill>
                  <a:srgbClr val="CC0000"/>
                </a:solidFill>
              </a:rPr>
            </a:br>
            <a:r>
              <a:rPr lang="en-US" sz="2800" dirty="0" smtClean="0">
                <a:solidFill>
                  <a:srgbClr val="CC0000"/>
                </a:solidFill>
              </a:rPr>
              <a:t>Galactic Disk Populations</a:t>
            </a:r>
            <a:r>
              <a:rPr lang="en-US" sz="3600" dirty="0" smtClean="0">
                <a:solidFill>
                  <a:srgbClr val="CC0000"/>
                </a:solidFill>
              </a:rPr>
              <a:t> </a:t>
            </a:r>
            <a:endParaRPr lang="en-US" sz="1600" u="sng" dirty="0" smtClean="0">
              <a:solidFill>
                <a:srgbClr val="CC0000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514600" y="2743200"/>
            <a:ext cx="4054475" cy="1570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9900"/>
              </a:solidFill>
            </a:endParaRPr>
          </a:p>
          <a:p>
            <a:r>
              <a:rPr lang="en-US">
                <a:solidFill>
                  <a:srgbClr val="009900"/>
                </a:solidFill>
              </a:rPr>
              <a:t>          Bacham E. Reddy</a:t>
            </a:r>
          </a:p>
          <a:p>
            <a:r>
              <a:rPr lang="en-US">
                <a:solidFill>
                  <a:srgbClr val="009900"/>
                </a:solidFill>
              </a:rPr>
              <a:t>Indian Institute of Astrophysics</a:t>
            </a:r>
          </a:p>
          <a:p>
            <a:r>
              <a:rPr lang="en-US">
                <a:solidFill>
                  <a:srgbClr val="009900"/>
                </a:solidFill>
              </a:rPr>
              <a:t>              Bengaluru 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03213" y="5715000"/>
            <a:ext cx="624876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  </a:t>
            </a:r>
            <a:r>
              <a:rPr lang="en-US" dirty="0" smtClean="0">
                <a:solidFill>
                  <a:srgbClr val="663300"/>
                </a:solidFill>
              </a:rPr>
              <a:t>30 August 2011, </a:t>
            </a:r>
            <a:r>
              <a:rPr lang="en-US" dirty="0">
                <a:solidFill>
                  <a:srgbClr val="663300"/>
                </a:solidFill>
              </a:rPr>
              <a:t>03:00 PM</a:t>
            </a:r>
          </a:p>
          <a:p>
            <a:r>
              <a:rPr lang="en-US" dirty="0">
                <a:solidFill>
                  <a:srgbClr val="663300"/>
                </a:solidFill>
              </a:rPr>
              <a:t>  </a:t>
            </a:r>
            <a:r>
              <a:rPr lang="en-US" dirty="0" smtClean="0">
                <a:solidFill>
                  <a:srgbClr val="663300"/>
                </a:solidFill>
              </a:rPr>
              <a:t>Feeding the Giants: ELTs in the era of surveys</a:t>
            </a:r>
            <a:endParaRPr lang="en-US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76800" cy="6096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Chemical Tagging of stars</a:t>
            </a:r>
          </a:p>
        </p:txBody>
      </p:sp>
      <p:pic>
        <p:nvPicPr>
          <p:cNvPr id="4099" name="Picture 2" descr="liplot_2a.gif"/>
          <p:cNvPicPr>
            <a:picLocks noChangeAspect="1"/>
          </p:cNvPicPr>
          <p:nvPr/>
        </p:nvPicPr>
        <p:blipFill>
          <a:blip r:embed="rId2" cstate="print"/>
          <a:srcRect l="9897" t="12045" r="6297" b="7227"/>
          <a:stretch>
            <a:fillRect/>
          </a:stretch>
        </p:blipFill>
        <p:spPr bwMode="auto">
          <a:xfrm>
            <a:off x="0" y="9144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liplot_0.67a.gif"/>
          <p:cNvPicPr>
            <a:picLocks noChangeAspect="1"/>
          </p:cNvPicPr>
          <p:nvPr/>
        </p:nvPicPr>
        <p:blipFill>
          <a:blip r:embed="rId3" cstate="print"/>
          <a:srcRect l="9897" t="8432" r="6297" b="14455"/>
          <a:stretch>
            <a:fillRect/>
          </a:stretch>
        </p:blipFill>
        <p:spPr bwMode="auto">
          <a:xfrm>
            <a:off x="0" y="1889125"/>
            <a:ext cx="4572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liplot_015a.gif"/>
          <p:cNvPicPr>
            <a:picLocks noChangeAspect="1"/>
          </p:cNvPicPr>
          <p:nvPr/>
        </p:nvPicPr>
        <p:blipFill>
          <a:blip r:embed="rId4" cstate="print"/>
          <a:srcRect l="8997" t="8432" r="6297" b="9636"/>
          <a:stretch>
            <a:fillRect/>
          </a:stretch>
        </p:blipFill>
        <p:spPr bwMode="auto">
          <a:xfrm>
            <a:off x="-11113" y="3352800"/>
            <a:ext cx="45831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liplot_0067a.gif"/>
          <p:cNvPicPr>
            <a:picLocks noChangeAspect="1"/>
          </p:cNvPicPr>
          <p:nvPr/>
        </p:nvPicPr>
        <p:blipFill>
          <a:blip r:embed="rId5" cstate="print"/>
          <a:srcRect l="9897" t="7227" r="7198" b="10841"/>
          <a:stretch>
            <a:fillRect/>
          </a:stretch>
        </p:blipFill>
        <p:spPr bwMode="auto">
          <a:xfrm>
            <a:off x="49213" y="5110163"/>
            <a:ext cx="4675187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76200" y="1066800"/>
            <a:ext cx="117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R~3500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0" y="2590800"/>
            <a:ext cx="1325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R~10000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46037" y="4419600"/>
            <a:ext cx="1325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R~60000</a:t>
            </a: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0" y="6324600"/>
            <a:ext cx="1479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R~100000</a:t>
            </a: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2971800" y="1154668"/>
            <a:ext cx="1903150" cy="369332"/>
          </a:xfrm>
          <a:prstGeom prst="rect">
            <a:avLst/>
          </a:pr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A few possibilities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401094" y="3847306"/>
            <a:ext cx="41910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TextBox 13"/>
          <p:cNvSpPr txBox="1">
            <a:spLocks noChangeArrowheads="1"/>
          </p:cNvSpPr>
          <p:nvPr/>
        </p:nvSpPr>
        <p:spPr bwMode="auto">
          <a:xfrm>
            <a:off x="3505200" y="6096000"/>
            <a:ext cx="1701107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Many possibilities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029200" y="609600"/>
            <a:ext cx="4114800" cy="57554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estimates of </a:t>
            </a:r>
            <a:r>
              <a:rPr lang="en-US" sz="2000" dirty="0" err="1" smtClean="0">
                <a:solidFill>
                  <a:srgbClr val="000000"/>
                </a:solidFill>
                <a:sym typeface="Symbol" pitchFamily="18" charset="2"/>
              </a:rPr>
              <a:t>Teff</a:t>
            </a:r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 and </a:t>
            </a:r>
            <a:r>
              <a:rPr lang="en-US" sz="2000" dirty="0" err="1" smtClean="0">
                <a:solidFill>
                  <a:srgbClr val="000000"/>
                </a:solidFill>
                <a:sym typeface="Symbol" pitchFamily="18" charset="2"/>
              </a:rPr>
              <a:t>metallicity</a:t>
            </a:r>
            <a:endParaRPr lang="en-US" sz="2000" dirty="0" smtClean="0">
              <a:solidFill>
                <a:srgbClr val="000000"/>
              </a:solidFill>
              <a:sym typeface="Symbol" pitchFamily="18" charset="2"/>
            </a:endParaRPr>
          </a:p>
          <a:p>
            <a:endParaRPr lang="en-US" sz="2000" dirty="0" smtClean="0">
              <a:solidFill>
                <a:srgbClr val="000000"/>
              </a:solidFill>
              <a:sym typeface="Symbol" pitchFamily="18" charset="2"/>
            </a:endParaRPr>
          </a:p>
          <a:p>
            <a:endParaRPr lang="en-US" sz="2000" dirty="0" smtClean="0">
              <a:solidFill>
                <a:srgbClr val="000000"/>
              </a:solidFill>
              <a:sym typeface="Symbol" pitchFamily="18" charset="2"/>
            </a:endParaRPr>
          </a:p>
          <a:p>
            <a:endParaRPr lang="en-US" sz="2000" dirty="0" smtClean="0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sym typeface="Symbol" pitchFamily="18" charset="2"/>
              </a:rPr>
              <a:t>Teff</a:t>
            </a:r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,  log g, </a:t>
            </a:r>
            <a:r>
              <a:rPr lang="en-US" sz="2000" dirty="0" err="1" smtClean="0">
                <a:solidFill>
                  <a:srgbClr val="000000"/>
                </a:solidFill>
                <a:sym typeface="Symbol" pitchFamily="18" charset="2"/>
              </a:rPr>
              <a:t>Rvs</a:t>
            </a:r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, [Fe/H], a few  elemental abundances</a:t>
            </a:r>
          </a:p>
          <a:p>
            <a:endParaRPr lang="en-US" sz="2000" dirty="0" smtClean="0">
              <a:solidFill>
                <a:srgbClr val="000000"/>
              </a:solidFill>
              <a:sym typeface="Symbol" pitchFamily="18" charset="2"/>
            </a:endParaRPr>
          </a:p>
          <a:p>
            <a:endParaRPr lang="en-US" sz="2000" dirty="0" smtClean="0">
              <a:solidFill>
                <a:srgbClr val="000000"/>
              </a:solidFill>
              <a:sym typeface="Symbol" pitchFamily="18" charset="2"/>
            </a:endParaRPr>
          </a:p>
          <a:p>
            <a:endParaRPr lang="en-US" sz="2000" dirty="0" smtClean="0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atmospheric parameters and complete range of elemental abundances </a:t>
            </a:r>
          </a:p>
          <a:p>
            <a:endParaRPr lang="en-US" dirty="0" smtClean="0">
              <a:solidFill>
                <a:srgbClr val="000000"/>
              </a:solidFill>
              <a:sym typeface="Symbol" pitchFamily="18" charset="2"/>
            </a:endParaRPr>
          </a:p>
          <a:p>
            <a:endParaRPr lang="en-US" dirty="0" smtClean="0">
              <a:solidFill>
                <a:srgbClr val="000000"/>
              </a:solidFill>
              <a:sym typeface="Symbol" pitchFamily="18" charset="2"/>
            </a:endParaRPr>
          </a:p>
          <a:p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endParaRPr lang="en-US" dirty="0" smtClean="0">
              <a:solidFill>
                <a:srgbClr val="000000"/>
              </a:solidFill>
              <a:sym typeface="Symbol" pitchFamily="18" charset="2"/>
            </a:endParaRPr>
          </a:p>
          <a:p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6057900" y="1409700"/>
            <a:ext cx="838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058694" y="2932906"/>
            <a:ext cx="838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133306" y="5676106"/>
            <a:ext cx="838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57800" y="6172200"/>
            <a:ext cx="374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Precise abundances, isotopes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0" y="0"/>
            <a:ext cx="4523995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Samples for high resolution studies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838200"/>
            <a:ext cx="4730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F-, G- and K main sequence dwarfs: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1447800"/>
            <a:ext cx="4725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Numerous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Long lived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Reflect initial chemical composition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Relatively easy spectra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Accurate abundances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0" y="0"/>
            <a:ext cx="7532255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 Galactic disk decomposition: Accuracy is the Key </a:t>
            </a:r>
            <a:endParaRPr lang="en-US" sz="2800" dirty="0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746125" y="4708525"/>
            <a:ext cx="771207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/>
              <a:t>High resolution studies of kinematically pre-selected samples suggested</a:t>
            </a:r>
          </a:p>
          <a:p>
            <a:r>
              <a:rPr lang="en-US" sz="2000"/>
              <a:t>    a clear separation between thin and thick disk populations</a:t>
            </a:r>
          </a:p>
          <a:p>
            <a:endParaRPr lang="en-US" sz="2000"/>
          </a:p>
          <a:p>
            <a:pPr>
              <a:buFont typeface="Wingdings" pitchFamily="2" charset="2"/>
              <a:buChar char="Ø"/>
            </a:pPr>
            <a:r>
              <a:rPr lang="en-US" sz="2000"/>
              <a:t>[</a:t>
            </a:r>
            <a:r>
              <a:rPr lang="el-GR" sz="2000"/>
              <a:t>α</a:t>
            </a:r>
            <a:r>
              <a:rPr lang="en-US" sz="2000"/>
              <a:t>/Fe] ratios showed little/no trend with [Fe/H] upto [Fe/H]~-0.4 dex</a:t>
            </a:r>
          </a:p>
          <a:p>
            <a:r>
              <a:rPr lang="en-US" sz="2000"/>
              <a:t>    suggesting quick history of star formation. 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4176102" y="6488113"/>
            <a:ext cx="4967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 </a:t>
            </a:r>
            <a:r>
              <a:rPr lang="en-US" sz="1600" dirty="0"/>
              <a:t>Reddy et al. 2003, </a:t>
            </a:r>
            <a:r>
              <a:rPr lang="en-US" sz="1600" dirty="0" smtClean="0"/>
              <a:t>2006: Also see Fuhrman, </a:t>
            </a:r>
            <a:r>
              <a:rPr lang="en-US" sz="1600" dirty="0" err="1" smtClean="0"/>
              <a:t>Bensby</a:t>
            </a:r>
            <a:r>
              <a:rPr lang="en-US" sz="1600" dirty="0" smtClean="0"/>
              <a:t> et al.</a:t>
            </a:r>
            <a:endParaRPr lang="en-US" sz="1600" dirty="0"/>
          </a:p>
        </p:txBody>
      </p:sp>
      <p:pic>
        <p:nvPicPr>
          <p:cNvPr id="31749" name="Picture 6" descr="iau_mgti.jpg"/>
          <p:cNvPicPr>
            <a:picLocks noChangeAspect="1"/>
          </p:cNvPicPr>
          <p:nvPr/>
        </p:nvPicPr>
        <p:blipFill>
          <a:blip r:embed="rId2" cstate="print"/>
          <a:srcRect b="42648"/>
          <a:stretch>
            <a:fillRect/>
          </a:stretch>
        </p:blipFill>
        <p:spPr bwMode="auto">
          <a:xfrm>
            <a:off x="1066800" y="638175"/>
            <a:ext cx="6858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124200" y="1371600"/>
            <a:ext cx="2438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29000" y="3048000"/>
            <a:ext cx="2438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4800" y="1600200"/>
            <a:ext cx="2362200" cy="381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19600" y="3124200"/>
            <a:ext cx="2209800" cy="457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0" y="605135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rot="10800000" flipV="1">
            <a:off x="5334000" y="835968"/>
            <a:ext cx="2286000" cy="4594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6324600" y="1676400"/>
            <a:ext cx="1676400" cy="3048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21847" y="144780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reddy_mrt2.gif"/>
          <p:cNvPicPr>
            <a:picLocks noChangeAspect="1"/>
          </p:cNvPicPr>
          <p:nvPr/>
        </p:nvPicPr>
        <p:blipFill>
          <a:blip r:embed="rId2" cstate="print"/>
          <a:srcRect t="5017" r="5017" b="41812"/>
          <a:stretch>
            <a:fillRect/>
          </a:stretch>
        </p:blipFill>
        <p:spPr bwMode="auto">
          <a:xfrm>
            <a:off x="596900" y="457200"/>
            <a:ext cx="70993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0" y="0"/>
            <a:ext cx="7729538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Evolution of Thin and Thick Disks: </a:t>
            </a:r>
            <a:r>
              <a:rPr lang="en-US" sz="2000">
                <a:solidFill>
                  <a:srgbClr val="000066"/>
                </a:solidFill>
              </a:rPr>
              <a:t>Perspective from observations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7721816" y="6564313"/>
            <a:ext cx="1422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Reddy </a:t>
            </a:r>
            <a:r>
              <a:rPr lang="en-US" sz="1800" dirty="0" smtClean="0"/>
              <a:t>, 2010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784860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cs typeface="Arial" pitchFamily="34" charset="0"/>
              </a:rPr>
              <a:t>current thick disk may be the pre-existing thin disk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cs typeface="Arial" pitchFamily="34" charset="0"/>
              </a:rPr>
              <a:t>the violent gas-rich but metal-poor merger reformed the thin disk</a:t>
            </a:r>
          </a:p>
          <a:p>
            <a:pPr>
              <a:defRPr/>
            </a:pPr>
            <a:endParaRPr lang="en-US" sz="200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>
                <a:cs typeface="Arial" pitchFamily="34" charset="0"/>
              </a:rPr>
              <a:t>thick disk seems to have been polluted by SNIa products</a:t>
            </a: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   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cs typeface="Arial" pitchFamily="34" charset="0"/>
              </a:rPr>
              <a:t>Data requires to </a:t>
            </a:r>
            <a:r>
              <a:rPr lang="en-US" sz="2000" dirty="0" smtClean="0">
                <a:cs typeface="Arial" pitchFamily="34" charset="0"/>
              </a:rPr>
              <a:t>prove </a:t>
            </a:r>
            <a:r>
              <a:rPr lang="en-US" sz="2000" dirty="0">
                <a:cs typeface="Arial" pitchFamily="34" charset="0"/>
              </a:rPr>
              <a:t>substructures within thick disk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0" y="2438400"/>
            <a:ext cx="35052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715000" y="1828800"/>
            <a:ext cx="6858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324600" y="1524000"/>
            <a:ext cx="6858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038600" y="1600200"/>
            <a:ext cx="2743200" cy="3810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1143000"/>
            <a:ext cx="762000" cy="53340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0400" y="762000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 disk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38400" y="2590800"/>
            <a:ext cx="12192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0" y="3048000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 disk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09221"/>
            <a:ext cx="922720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Results based on data within about 100-150pc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Lack of accurate astrometry for stars beyond solar neighborhood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Small number of thick disk stars : about 5-6 in every 100 thin disk stars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 reliable data on metal-poor end of  the thick disk: very few of </a:t>
            </a:r>
          </a:p>
          <a:p>
            <a:r>
              <a:rPr lang="en-US" dirty="0" smtClean="0"/>
              <a:t>   thick disk stars  below [Fe/H] &lt; -1.0 in the solar neighborhood.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Galactic Disk Studies: limitations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-39688" y="0"/>
            <a:ext cx="4809971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Census of our Galaxy: GAIA </a:t>
            </a:r>
            <a:r>
              <a:rPr lang="en-US" dirty="0">
                <a:solidFill>
                  <a:srgbClr val="FF0000"/>
                </a:solidFill>
              </a:rPr>
              <a:t>mission</a:t>
            </a:r>
          </a:p>
        </p:txBody>
      </p:sp>
      <p:pic>
        <p:nvPicPr>
          <p:cNvPr id="6" name="Picture 5" descr="gaia_mi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" y="609600"/>
            <a:ext cx="3884105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685800"/>
            <a:ext cx="48768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26 million stars </a:t>
            </a:r>
            <a:r>
              <a:rPr lang="en-US" sz="2000" dirty="0" err="1" smtClean="0"/>
              <a:t>upto</a:t>
            </a:r>
            <a:r>
              <a:rPr lang="en-US" sz="2000" dirty="0" smtClean="0"/>
              <a:t> mv~15 with 7-25</a:t>
            </a:r>
            <a:r>
              <a:rPr lang="en-US" sz="2000" dirty="0" smtClean="0">
                <a:latin typeface="Century Gothic"/>
              </a:rPr>
              <a:t>µ</a:t>
            </a:r>
            <a:r>
              <a:rPr lang="en-US" sz="2000" dirty="0" smtClean="0"/>
              <a:t>as </a:t>
            </a:r>
          </a:p>
          <a:p>
            <a:endParaRPr lang="en-US" sz="2000" dirty="0" smtClean="0"/>
          </a:p>
          <a:p>
            <a:r>
              <a:rPr lang="en-US" sz="2000" dirty="0" smtClean="0"/>
              <a:t>250 million stars </a:t>
            </a:r>
            <a:r>
              <a:rPr lang="en-US" sz="2000" dirty="0" err="1" smtClean="0"/>
              <a:t>upto</a:t>
            </a:r>
            <a:r>
              <a:rPr lang="en-US" sz="2000" dirty="0" smtClean="0"/>
              <a:t> </a:t>
            </a:r>
            <a:r>
              <a:rPr lang="en-US" sz="2000" dirty="0" err="1" smtClean="0"/>
              <a:t>mv</a:t>
            </a:r>
            <a:r>
              <a:rPr lang="en-US" sz="2000" dirty="0" smtClean="0"/>
              <a:t> ~18</a:t>
            </a:r>
          </a:p>
          <a:p>
            <a:endParaRPr lang="en-US" sz="2000" dirty="0" smtClean="0"/>
          </a:p>
          <a:p>
            <a:r>
              <a:rPr lang="en-US" sz="2000" dirty="0" smtClean="0"/>
              <a:t>Billion stars </a:t>
            </a:r>
            <a:r>
              <a:rPr lang="en-US" sz="2000" dirty="0" err="1" smtClean="0"/>
              <a:t>upto</a:t>
            </a:r>
            <a:r>
              <a:rPr lang="en-US" sz="2000" dirty="0" smtClean="0"/>
              <a:t> mv~20 with 300</a:t>
            </a:r>
            <a:r>
              <a:rPr lang="en-US" sz="2000" dirty="0" smtClean="0">
                <a:latin typeface="Century Gothic"/>
              </a:rPr>
              <a:t>µ</a:t>
            </a:r>
            <a:r>
              <a:rPr lang="en-US" sz="2000" dirty="0" smtClean="0"/>
              <a:t>as</a:t>
            </a:r>
          </a:p>
          <a:p>
            <a:endParaRPr lang="en-US" sz="2000" dirty="0" smtClean="0"/>
          </a:p>
          <a:p>
            <a:r>
              <a:rPr lang="en-US" sz="2000" dirty="0" smtClean="0"/>
              <a:t>Census covers 50 </a:t>
            </a:r>
            <a:r>
              <a:rPr lang="en-US" sz="2000" dirty="0" err="1" smtClean="0"/>
              <a:t>kpc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Rvs</a:t>
            </a:r>
            <a:r>
              <a:rPr lang="en-US" sz="2000" dirty="0" smtClean="0"/>
              <a:t> </a:t>
            </a:r>
            <a:r>
              <a:rPr lang="en-US" sz="2000" dirty="0" err="1" smtClean="0"/>
              <a:t>upto</a:t>
            </a:r>
            <a:r>
              <a:rPr lang="en-US" sz="2000" dirty="0" smtClean="0"/>
              <a:t> </a:t>
            </a:r>
            <a:r>
              <a:rPr lang="en-US" sz="2000" dirty="0" err="1" smtClean="0"/>
              <a:t>mv</a:t>
            </a:r>
            <a:r>
              <a:rPr lang="en-US" sz="2000" dirty="0" smtClean="0"/>
              <a:t>=17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9802" y="4038600"/>
            <a:ext cx="772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Data will help kinematic segregation of stellar groups with </a:t>
            </a:r>
          </a:p>
          <a:p>
            <a:r>
              <a:rPr lang="en-US" dirty="0" smtClean="0"/>
              <a:t>   unprecedented accuracy 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23" y="6019800"/>
            <a:ext cx="9141477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greater opportunities for large aperture telescopes to follow-up detailed</a:t>
            </a:r>
          </a:p>
          <a:p>
            <a:r>
              <a:rPr lang="en-US" dirty="0" smtClean="0"/>
              <a:t>high  spectral resolution studies.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0" y="0"/>
            <a:ext cx="5273238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Galactic Disk Studies: A case for GSMTs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>
            <a:stCxn id="15368" idx="2"/>
          </p:cNvCxnSpPr>
          <p:nvPr/>
        </p:nvCxnSpPr>
        <p:spPr>
          <a:xfrm flipH="1">
            <a:off x="989013" y="1277297"/>
            <a:ext cx="77787" cy="306610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2743201" y="2819400"/>
            <a:ext cx="3047999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1485107" y="2170906"/>
            <a:ext cx="1754187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8506" y="2172494"/>
            <a:ext cx="17541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xtBox 12"/>
          <p:cNvSpPr txBox="1">
            <a:spLocks noChangeArrowheads="1"/>
          </p:cNvSpPr>
          <p:nvPr/>
        </p:nvSpPr>
        <p:spPr bwMode="auto">
          <a:xfrm rot="-5400000">
            <a:off x="62037" y="1092631"/>
            <a:ext cx="1640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Halo dominates</a:t>
            </a:r>
          </a:p>
        </p:txBody>
      </p:sp>
      <p:sp>
        <p:nvSpPr>
          <p:cNvPr id="15369" name="TextBox 13"/>
          <p:cNvSpPr txBox="1">
            <a:spLocks noChangeArrowheads="1"/>
          </p:cNvSpPr>
          <p:nvPr/>
        </p:nvSpPr>
        <p:spPr bwMode="auto">
          <a:xfrm rot="-5400000">
            <a:off x="3472656" y="1232694"/>
            <a:ext cx="1798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Halo dominates</a:t>
            </a:r>
          </a:p>
        </p:txBody>
      </p:sp>
      <p:sp>
        <p:nvSpPr>
          <p:cNvPr id="15370" name="TextBox 14"/>
          <p:cNvSpPr txBox="1">
            <a:spLocks noChangeArrowheads="1"/>
          </p:cNvSpPr>
          <p:nvPr/>
        </p:nvSpPr>
        <p:spPr bwMode="auto">
          <a:xfrm rot="-5400000">
            <a:off x="2037741" y="1214930"/>
            <a:ext cx="1955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33CC"/>
                </a:solidFill>
              </a:rPr>
              <a:t>Thick disk dominates</a:t>
            </a:r>
          </a:p>
        </p:txBody>
      </p:sp>
      <p:sp>
        <p:nvSpPr>
          <p:cNvPr id="15371" name="TextBox 15"/>
          <p:cNvSpPr txBox="1">
            <a:spLocks noChangeArrowheads="1"/>
          </p:cNvSpPr>
          <p:nvPr/>
        </p:nvSpPr>
        <p:spPr bwMode="auto">
          <a:xfrm rot="-5400000">
            <a:off x="1172485" y="1113516"/>
            <a:ext cx="1955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33CC"/>
                </a:solidFill>
              </a:rPr>
              <a:t>Thick disk dominates</a:t>
            </a:r>
          </a:p>
        </p:txBody>
      </p:sp>
      <p:sp>
        <p:nvSpPr>
          <p:cNvPr id="15372" name="TextBox 16"/>
          <p:cNvSpPr txBox="1">
            <a:spLocks noChangeArrowheads="1"/>
          </p:cNvSpPr>
          <p:nvPr/>
        </p:nvSpPr>
        <p:spPr bwMode="auto">
          <a:xfrm rot="-5400000">
            <a:off x="1675371" y="1144030"/>
            <a:ext cx="18646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Thin disk dominates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7620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</a:t>
            </a:r>
            <a:r>
              <a:rPr lang="en-US" sz="2000" dirty="0" err="1" smtClean="0"/>
              <a:t>kpc</a:t>
            </a:r>
            <a:r>
              <a:rPr lang="en-US" sz="2000" dirty="0" smtClean="0"/>
              <a:t> &lt; Z &gt; 4 </a:t>
            </a:r>
            <a:r>
              <a:rPr lang="en-US" sz="2000" dirty="0" err="1" smtClean="0"/>
              <a:t>kpc</a:t>
            </a:r>
            <a:r>
              <a:rPr lang="en-US" sz="2000" dirty="0" smtClean="0"/>
              <a:t>: ~80% of stars are from thick disk, rest are mostly from inner halo.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549216" y="2286000"/>
            <a:ext cx="4594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typical G or K dwarf is too faint for high</a:t>
            </a:r>
          </a:p>
          <a:p>
            <a:r>
              <a:rPr lang="en-US" sz="2000" dirty="0" smtClean="0"/>
              <a:t> res. studies with existing telescopes.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5800" y="3962400"/>
            <a:ext cx="47564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10m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keck</a:t>
            </a:r>
            <a:r>
              <a:rPr lang="en-US" sz="2000" b="1" u="sng" dirty="0" smtClean="0">
                <a:solidFill>
                  <a:srgbClr val="FF0000"/>
                </a:solidFill>
              </a:rPr>
              <a:t>, with R~60K and S/N~100</a:t>
            </a:r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1kpc: </a:t>
            </a:r>
            <a:r>
              <a:rPr lang="en-US" dirty="0" err="1" smtClean="0"/>
              <a:t>mv</a:t>
            </a:r>
            <a:r>
              <a:rPr lang="en-US" dirty="0" smtClean="0"/>
              <a:t>=14.8   requires ~ 2 hours</a:t>
            </a:r>
          </a:p>
          <a:p>
            <a:r>
              <a:rPr lang="en-US" dirty="0" smtClean="0"/>
              <a:t>2kpc: </a:t>
            </a:r>
            <a:r>
              <a:rPr lang="en-US" dirty="0" err="1" smtClean="0"/>
              <a:t>mv</a:t>
            </a:r>
            <a:r>
              <a:rPr lang="en-US" dirty="0" smtClean="0"/>
              <a:t>=16.3   requires ~9 hours</a:t>
            </a:r>
          </a:p>
          <a:p>
            <a:r>
              <a:rPr lang="en-US" dirty="0" smtClean="0"/>
              <a:t>5kpc: </a:t>
            </a:r>
            <a:r>
              <a:rPr lang="en-US" dirty="0" err="1" smtClean="0"/>
              <a:t>mv</a:t>
            </a:r>
            <a:r>
              <a:rPr lang="en-US" dirty="0" smtClean="0"/>
              <a:t>=18.3   requires ~&gt;50 hours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GAIA’s astrometry combined with GSMTs high res. studies would  characterize  disk populations much more clearly and lead to better understanding of its origin.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lactic_l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85800"/>
            <a:ext cx="54864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6180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Li evolution in the Galaxy: A discrepancy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587823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WMAP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685800" y="31666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Spite Plateau 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828800"/>
            <a:ext cx="4114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600" y="153566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ISM</a:t>
            </a:r>
            <a:endParaRPr lang="en-US" sz="1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3429000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0" y="990600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Spite Plateau broken at about ~-2.8</a:t>
            </a:r>
          </a:p>
          <a:p>
            <a:endParaRPr lang="en-US" sz="2000" dirty="0" smtClean="0"/>
          </a:p>
          <a:p>
            <a:r>
              <a:rPr lang="en-US" sz="2000" dirty="0" smtClean="0"/>
              <a:t>Below [Fe/H]~-2.8, Li shows significant scatter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Is there Li plateau in other old nearby galaxies like </a:t>
            </a:r>
            <a:r>
              <a:rPr lang="en-US" sz="2000" dirty="0" err="1" smtClean="0"/>
              <a:t>dSphs</a:t>
            </a:r>
            <a:r>
              <a:rPr lang="en-US" sz="2000" dirty="0" smtClean="0"/>
              <a:t>?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Li evolution within disk: sources of Li other than </a:t>
            </a:r>
            <a:r>
              <a:rPr lang="en-US" sz="2000" dirty="0" err="1" smtClean="0"/>
              <a:t>Spallation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Combined with the LSST survey, GSMTs  would help to resolve this issue by providing better quality spectra for a large number of ultra metal-poor stars that are very faint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029200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the primordial Li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43" y="0"/>
            <a:ext cx="732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dwarf </a:t>
            </a:r>
            <a:r>
              <a:rPr lang="en-US" u="sng" dirty="0" err="1" smtClean="0">
                <a:solidFill>
                  <a:srgbClr val="FF0000"/>
                </a:solidFill>
              </a:rPr>
              <a:t>spheroidals</a:t>
            </a:r>
            <a:r>
              <a:rPr lang="en-US" u="sng" dirty="0" smtClean="0">
                <a:solidFill>
                  <a:srgbClr val="FF0000"/>
                </a:solidFill>
              </a:rPr>
              <a:t> and nearby galaxies: A case for GSMTs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457200"/>
            <a:ext cx="541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Provide evidence for hierarchical structure formation</a:t>
            </a:r>
          </a:p>
          <a:p>
            <a:endParaRPr lang="en-US" dirty="0" smtClean="0"/>
          </a:p>
          <a:p>
            <a:r>
              <a:rPr lang="en-US" dirty="0" smtClean="0"/>
              <a:t>Star formation histories</a:t>
            </a:r>
          </a:p>
          <a:p>
            <a:endParaRPr lang="en-US" dirty="0" smtClean="0"/>
          </a:p>
          <a:p>
            <a:r>
              <a:rPr lang="en-US" dirty="0" smtClean="0"/>
              <a:t>Provide pre-Galactic </a:t>
            </a:r>
            <a:r>
              <a:rPr lang="en-US" dirty="0" err="1" smtClean="0"/>
              <a:t>nucleosynthesis</a:t>
            </a:r>
            <a:r>
              <a:rPr lang="en-US" dirty="0" smtClean="0"/>
              <a:t> history</a:t>
            </a:r>
          </a:p>
          <a:p>
            <a:endParaRPr lang="en-US" dirty="0" smtClean="0"/>
          </a:p>
          <a:p>
            <a:r>
              <a:rPr lang="en-US" dirty="0" smtClean="0"/>
              <a:t>Primordial Li abundances: tests can be</a:t>
            </a:r>
          </a:p>
          <a:p>
            <a:r>
              <a:rPr lang="en-US" dirty="0" smtClean="0"/>
              <a:t>conducted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4876800"/>
            <a:ext cx="47244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Gemini Telescope with GMOS</a:t>
            </a:r>
          </a:p>
          <a:p>
            <a:r>
              <a:rPr lang="en-US" sz="2000" dirty="0" smtClean="0"/>
              <a:t>RGB: I=19 to 20, R~3500 with exposures like 3-5 hours [Fe/H] and </a:t>
            </a:r>
            <a:r>
              <a:rPr lang="en-US" sz="2000" dirty="0" err="1" smtClean="0"/>
              <a:t>Rvs</a:t>
            </a:r>
            <a:r>
              <a:rPr lang="en-US" sz="2000" dirty="0" smtClean="0"/>
              <a:t> </a:t>
            </a:r>
            <a:endParaRPr lang="en-US" dirty="0"/>
          </a:p>
        </p:txBody>
      </p:sp>
      <p:pic>
        <p:nvPicPr>
          <p:cNvPr id="8" name="Picture 7" descr="dwarf_canes.fig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1"/>
            <a:ext cx="3276600" cy="3124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85800"/>
            <a:ext cx="153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Canes </a:t>
            </a:r>
            <a:r>
              <a:rPr lang="en-US" sz="1800" dirty="0" err="1" smtClean="0"/>
              <a:t>VenticiI</a:t>
            </a:r>
            <a:endParaRPr lang="en-US" sz="1800" dirty="0"/>
          </a:p>
        </p:txBody>
      </p:sp>
      <p:pic>
        <p:nvPicPr>
          <p:cNvPr id="10" name="Picture 9" descr="dwarf_canes.fig2.gif"/>
          <p:cNvPicPr>
            <a:picLocks noChangeAspect="1"/>
          </p:cNvPicPr>
          <p:nvPr/>
        </p:nvPicPr>
        <p:blipFill>
          <a:blip r:embed="rId3" cstate="print"/>
          <a:srcRect b="70310"/>
          <a:stretch>
            <a:fillRect/>
          </a:stretch>
        </p:blipFill>
        <p:spPr>
          <a:xfrm>
            <a:off x="0" y="3810000"/>
            <a:ext cx="3429000" cy="182880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10" idx="0"/>
          </p:cNvCxnSpPr>
          <p:nvPr/>
        </p:nvCxnSpPr>
        <p:spPr>
          <a:xfrm rot="5400000">
            <a:off x="1352550" y="3181350"/>
            <a:ext cx="990600" cy="266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464820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Ural </a:t>
            </a:r>
            <a:r>
              <a:rPr lang="en-US" sz="1400" dirty="0" err="1" smtClean="0"/>
              <a:t>ete</a:t>
            </a:r>
            <a:r>
              <a:rPr lang="en-US" sz="1400" dirty="0" smtClean="0"/>
              <a:t> al.,’10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52800" y="4800600"/>
            <a:ext cx="304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GSMT  it will be possible to do much better job with R~10,000-25,000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liir_hr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lrkg_lilu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096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0" y="0"/>
            <a:ext cx="7399783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 another source of Li in the Galaxy:   </a:t>
            </a:r>
            <a:r>
              <a:rPr lang="en-US" sz="2800" dirty="0">
                <a:solidFill>
                  <a:srgbClr val="FF0000"/>
                </a:solidFill>
              </a:rPr>
              <a:t>K giants  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410200" y="6457950"/>
            <a:ext cx="3708195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Bharat &amp; Reddy  </a:t>
            </a:r>
            <a:r>
              <a:rPr lang="en-US" sz="2000" dirty="0" smtClean="0"/>
              <a:t>2009,2011,ApJL</a:t>
            </a:r>
            <a:endParaRPr lang="en-US" sz="2000" dirty="0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 rot="-5400000">
            <a:off x="-611981" y="2283618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Log L/L_</a:t>
            </a:r>
            <a:r>
              <a:rPr lang="en-US" baseline="-10000">
                <a:solidFill>
                  <a:srgbClr val="FF0000"/>
                </a:solidFill>
              </a:rPr>
              <a:t>sun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1828800" y="4648200"/>
            <a:ext cx="687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Teff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0" y="4876800"/>
            <a:ext cx="80438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No Li K giant well before or after the RGB-bump</a:t>
            </a:r>
          </a:p>
          <a:p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Implies no planet or brown dwarf engulfment for Li excess</a:t>
            </a:r>
          </a:p>
          <a:p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Li phenomenon seems to be very short lived and related to stellar 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0"/>
            <a:ext cx="5763373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 </a:t>
            </a:r>
            <a:r>
              <a:rPr lang="en-US" dirty="0">
                <a:solidFill>
                  <a:srgbClr val="FF0000"/>
                </a:solidFill>
              </a:rPr>
              <a:t>The Milky Way galaxy: formation Scenarios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284663"/>
            <a:ext cx="5867400" cy="1887537"/>
          </a:xfrm>
          <a:prstGeom prst="rect">
            <a:avLst/>
          </a:prstGeom>
          <a:noFill/>
          <a:ln w="38100">
            <a:solidFill>
              <a:srgbClr val="3333CC"/>
            </a:solidFill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ts val="2000"/>
              </a:lnSpc>
              <a:defRPr/>
            </a:pPr>
            <a:r>
              <a:rPr lang="en-US" b="1" i="1" dirty="0">
                <a:cs typeface="+mn-cs"/>
              </a:rPr>
              <a:t>Hierarchical formation (through multiple mergers) in Lambda CDM models.</a:t>
            </a:r>
          </a:p>
          <a:p>
            <a:pPr>
              <a:lnSpc>
                <a:spcPts val="2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ts val="2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ts val="2000"/>
              </a:lnSpc>
              <a:defRPr/>
            </a:pPr>
            <a:r>
              <a:rPr lang="en-US" dirty="0">
                <a:cs typeface="+mn-cs"/>
              </a:rPr>
              <a:t>Signatures: discontinuity in the kinematic and</a:t>
            </a:r>
          </a:p>
          <a:p>
            <a:pPr>
              <a:lnSpc>
                <a:spcPts val="2000"/>
              </a:lnSpc>
              <a:defRPr/>
            </a:pPr>
            <a:r>
              <a:rPr lang="en-US" dirty="0">
                <a:cs typeface="+mn-cs"/>
              </a:rPr>
              <a:t>chemical properties of its constituents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108325" y="1143000"/>
            <a:ext cx="5943600" cy="1230313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Monolithic collapse of a proto-galactic  cloud</a:t>
            </a:r>
          </a:p>
          <a:p>
            <a:pPr>
              <a:lnSpc>
                <a:spcPts val="2000"/>
              </a:lnSpc>
            </a:pPr>
            <a:endParaRPr lang="en-US"/>
          </a:p>
          <a:p>
            <a:pPr>
              <a:lnSpc>
                <a:spcPts val="2000"/>
              </a:lnSpc>
            </a:pPr>
            <a:r>
              <a:rPr lang="en-US"/>
              <a:t>Signatures: continuity in the kinematic and chemical properties of its  constituents.</a:t>
            </a:r>
          </a:p>
        </p:txBody>
      </p:sp>
      <p:pic>
        <p:nvPicPr>
          <p:cNvPr id="6149" name="Picture 5" descr="GALAXY-evolution-1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30480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laxy-formation.jpg"/>
          <p:cNvPicPr>
            <a:picLocks noChangeAspect="1"/>
          </p:cNvPicPr>
          <p:nvPr/>
        </p:nvPicPr>
        <p:blipFill>
          <a:blip r:embed="rId3" cstate="print"/>
          <a:srcRect t="36250"/>
          <a:stretch>
            <a:fillRect/>
          </a:stretch>
        </p:blipFill>
        <p:spPr bwMode="auto">
          <a:xfrm>
            <a:off x="0" y="3886200"/>
            <a:ext cx="30670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mic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6169025"/>
            <a:ext cx="1473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GC59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3" y="457200"/>
            <a:ext cx="40401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NGC5904_gg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4075"/>
            <a:ext cx="33528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-76200" y="0"/>
            <a:ext cx="4276725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of large aperture telescopes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6705600" y="19050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38800" y="19812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6951663" y="1933575"/>
            <a:ext cx="973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RGB BUMP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5562600" y="2133600"/>
            <a:ext cx="468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HB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46038" y="4343400"/>
            <a:ext cx="8458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Does every low mass K giant undergo Li phenomenon?</a:t>
            </a:r>
          </a:p>
          <a:p>
            <a:endParaRPr lang="en-US"/>
          </a:p>
          <a:p>
            <a:pPr>
              <a:buFont typeface="Wingdings" pitchFamily="2" charset="2"/>
              <a:buChar char="v"/>
            </a:pPr>
            <a:r>
              <a:rPr lang="en-US"/>
              <a:t>Yes: significant source of Li to the Galaxy</a:t>
            </a:r>
          </a:p>
          <a:p>
            <a:endParaRPr lang="en-US"/>
          </a:p>
          <a:p>
            <a:pPr>
              <a:buFont typeface="Wingdings" pitchFamily="2" charset="2"/>
              <a:buChar char="v"/>
            </a:pPr>
            <a:r>
              <a:rPr lang="en-US"/>
              <a:t>No: requires refinement of stellar evolution and mixing models   </a:t>
            </a: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228600" y="6396038"/>
            <a:ext cx="8575675" cy="461962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Tools: Large aperture Telescope with high resolution spectrograph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-76200" y="452437"/>
            <a:ext cx="152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NGC 5905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1380506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65125" y="16414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 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609600" y="2667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0" y="609600"/>
            <a:ext cx="8763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 GAIA’s astrometry coupled with high resolution spectra has potential to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decompose the disk into many layers in the order they have formed. 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 What is primordial Li? Does Li plateau exists in other galaxies?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1800" dirty="0" smtClean="0"/>
              <a:t>LSST (photometric survey); GAIA (astrometry)</a:t>
            </a:r>
            <a:r>
              <a:rPr lang="en-US" sz="2000" dirty="0" smtClean="0"/>
              <a:t>  and the GSMTs ( high resolution spectroscopy) may undoubtedly will help to  decompose the disk   leading to our understanding the way our galaxy and other galaxies formed and evolved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743200"/>
            <a:ext cx="1715534" cy="92333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atin typeface="Kunstler Script" pitchFamily="66" charset="0"/>
                <a:cs typeface="+mn-cs"/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ChangeArrowheads="1"/>
          </p:cNvSpPr>
          <p:nvPr/>
        </p:nvSpPr>
        <p:spPr bwMode="auto">
          <a:xfrm>
            <a:off x="76200" y="762000"/>
            <a:ext cx="44958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Line 1027"/>
          <p:cNvSpPr>
            <a:spLocks noChangeShapeType="1"/>
          </p:cNvSpPr>
          <p:nvPr/>
        </p:nvSpPr>
        <p:spPr bwMode="auto">
          <a:xfrm>
            <a:off x="1295400" y="3962400"/>
            <a:ext cx="12954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Line 1028"/>
          <p:cNvSpPr>
            <a:spLocks noChangeShapeType="1"/>
          </p:cNvSpPr>
          <p:nvPr/>
        </p:nvSpPr>
        <p:spPr bwMode="auto">
          <a:xfrm flipV="1">
            <a:off x="2590800" y="1981200"/>
            <a:ext cx="1219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1029"/>
          <p:cNvSpPr>
            <a:spLocks noChangeShapeType="1"/>
          </p:cNvSpPr>
          <p:nvPr/>
        </p:nvSpPr>
        <p:spPr bwMode="auto">
          <a:xfrm rot="20684080" flipV="1">
            <a:off x="3725812" y="1637396"/>
            <a:ext cx="898116" cy="274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Text Box 1030"/>
          <p:cNvSpPr txBox="1">
            <a:spLocks noChangeArrowheads="1"/>
          </p:cNvSpPr>
          <p:nvPr/>
        </p:nvSpPr>
        <p:spPr bwMode="auto">
          <a:xfrm>
            <a:off x="1752600" y="35814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2.1</a:t>
            </a:r>
          </a:p>
        </p:txBody>
      </p:sp>
      <p:sp>
        <p:nvSpPr>
          <p:cNvPr id="12295" name="Line 1031"/>
          <p:cNvSpPr>
            <a:spLocks noChangeShapeType="1"/>
          </p:cNvSpPr>
          <p:nvPr/>
        </p:nvSpPr>
        <p:spPr bwMode="auto">
          <a:xfrm flipH="1">
            <a:off x="152400" y="1524000"/>
            <a:ext cx="43434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Text Box 1032"/>
          <p:cNvSpPr txBox="1">
            <a:spLocks noChangeArrowheads="1"/>
          </p:cNvSpPr>
          <p:nvPr/>
        </p:nvSpPr>
        <p:spPr bwMode="auto">
          <a:xfrm>
            <a:off x="76200" y="11430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3.3</a:t>
            </a:r>
          </a:p>
        </p:txBody>
      </p:sp>
      <p:sp>
        <p:nvSpPr>
          <p:cNvPr id="12297" name="Text Box 1033"/>
          <p:cNvSpPr txBox="1">
            <a:spLocks noChangeArrowheads="1"/>
          </p:cNvSpPr>
          <p:nvPr/>
        </p:nvSpPr>
        <p:spPr bwMode="auto">
          <a:xfrm>
            <a:off x="0" y="21336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2.6</a:t>
            </a:r>
          </a:p>
        </p:txBody>
      </p:sp>
      <p:sp>
        <p:nvSpPr>
          <p:cNvPr id="12298" name="Line 1034"/>
          <p:cNvSpPr>
            <a:spLocks noChangeShapeType="1"/>
          </p:cNvSpPr>
          <p:nvPr/>
        </p:nvSpPr>
        <p:spPr bwMode="auto">
          <a:xfrm flipH="1">
            <a:off x="152400" y="2514600"/>
            <a:ext cx="3276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Text Box 1035"/>
          <p:cNvSpPr txBox="1">
            <a:spLocks noChangeArrowheads="1"/>
          </p:cNvSpPr>
          <p:nvPr/>
        </p:nvSpPr>
        <p:spPr bwMode="auto">
          <a:xfrm>
            <a:off x="3276600" y="1143000"/>
            <a:ext cx="78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660033"/>
                </a:solidFill>
              </a:rPr>
              <a:t>ISM</a:t>
            </a:r>
          </a:p>
        </p:txBody>
      </p:sp>
      <p:sp>
        <p:nvSpPr>
          <p:cNvPr id="12300" name="Text Box 1036"/>
          <p:cNvSpPr txBox="1">
            <a:spLocks noChangeArrowheads="1"/>
          </p:cNvSpPr>
          <p:nvPr/>
        </p:nvSpPr>
        <p:spPr bwMode="auto">
          <a:xfrm>
            <a:off x="914400" y="2133600"/>
            <a:ext cx="902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660033"/>
                </a:solidFill>
              </a:rPr>
              <a:t>WMAP</a:t>
            </a:r>
          </a:p>
        </p:txBody>
      </p:sp>
      <p:sp>
        <p:nvSpPr>
          <p:cNvPr id="12302" name="Text Box 1038"/>
          <p:cNvSpPr txBox="1">
            <a:spLocks noChangeArrowheads="1"/>
          </p:cNvSpPr>
          <p:nvPr/>
        </p:nvSpPr>
        <p:spPr bwMode="auto">
          <a:xfrm>
            <a:off x="0" y="4724400"/>
            <a:ext cx="550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-4.0</a:t>
            </a:r>
          </a:p>
        </p:txBody>
      </p:sp>
      <p:sp>
        <p:nvSpPr>
          <p:cNvPr id="12303" name="Text Box 1039"/>
          <p:cNvSpPr txBox="1">
            <a:spLocks noChangeArrowheads="1"/>
          </p:cNvSpPr>
          <p:nvPr/>
        </p:nvSpPr>
        <p:spPr bwMode="auto">
          <a:xfrm>
            <a:off x="2286000" y="4724400"/>
            <a:ext cx="550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-1.0</a:t>
            </a:r>
          </a:p>
        </p:txBody>
      </p:sp>
      <p:sp>
        <p:nvSpPr>
          <p:cNvPr id="12304" name="Text Box 1040"/>
          <p:cNvSpPr txBox="1">
            <a:spLocks noChangeArrowheads="1"/>
          </p:cNvSpPr>
          <p:nvPr/>
        </p:nvSpPr>
        <p:spPr bwMode="auto">
          <a:xfrm>
            <a:off x="3124200" y="4724400"/>
            <a:ext cx="550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-0.5</a:t>
            </a:r>
          </a:p>
        </p:txBody>
      </p:sp>
      <p:sp>
        <p:nvSpPr>
          <p:cNvPr id="12305" name="Text Box 1041"/>
          <p:cNvSpPr txBox="1">
            <a:spLocks noChangeArrowheads="1"/>
          </p:cNvSpPr>
          <p:nvPr/>
        </p:nvSpPr>
        <p:spPr bwMode="auto">
          <a:xfrm>
            <a:off x="4114800" y="4724400"/>
            <a:ext cx="565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0.0</a:t>
            </a:r>
          </a:p>
        </p:txBody>
      </p:sp>
      <p:sp>
        <p:nvSpPr>
          <p:cNvPr id="12307" name="Line 1043"/>
          <p:cNvSpPr>
            <a:spLocks noChangeShapeType="1"/>
          </p:cNvSpPr>
          <p:nvPr/>
        </p:nvSpPr>
        <p:spPr bwMode="auto">
          <a:xfrm>
            <a:off x="3581400" y="23622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Text Box 1044"/>
          <p:cNvSpPr txBox="1">
            <a:spLocks noChangeArrowheads="1"/>
          </p:cNvSpPr>
          <p:nvPr/>
        </p:nvSpPr>
        <p:spPr bwMode="auto">
          <a:xfrm>
            <a:off x="3276600" y="3228201"/>
            <a:ext cx="16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Lambert &amp; Reddy , 04</a:t>
            </a:r>
          </a:p>
        </p:txBody>
      </p:sp>
      <p:sp>
        <p:nvSpPr>
          <p:cNvPr id="12309" name="Text Box 1045"/>
          <p:cNvSpPr txBox="1">
            <a:spLocks noChangeArrowheads="1"/>
          </p:cNvSpPr>
          <p:nvPr/>
        </p:nvSpPr>
        <p:spPr bwMode="auto">
          <a:xfrm>
            <a:off x="0" y="838200"/>
            <a:ext cx="96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Log (Li)</a:t>
            </a:r>
          </a:p>
        </p:txBody>
      </p:sp>
      <p:sp>
        <p:nvSpPr>
          <p:cNvPr id="12310" name="Text Box 1046"/>
          <p:cNvSpPr txBox="1">
            <a:spLocks noChangeArrowheads="1"/>
          </p:cNvSpPr>
          <p:nvPr/>
        </p:nvSpPr>
        <p:spPr bwMode="auto">
          <a:xfrm>
            <a:off x="3429000" y="6400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11" name="Text Box 1047"/>
          <p:cNvSpPr txBox="1">
            <a:spLocks noChangeArrowheads="1"/>
          </p:cNvSpPr>
          <p:nvPr/>
        </p:nvSpPr>
        <p:spPr bwMode="auto">
          <a:xfrm>
            <a:off x="1447801" y="5029200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Fe/H</a:t>
            </a:r>
          </a:p>
        </p:txBody>
      </p:sp>
      <p:sp>
        <p:nvSpPr>
          <p:cNvPr id="12312" name="Text Box 1048"/>
          <p:cNvSpPr txBox="1">
            <a:spLocks noChangeArrowheads="1"/>
          </p:cNvSpPr>
          <p:nvPr/>
        </p:nvSpPr>
        <p:spPr bwMode="auto">
          <a:xfrm rot="18185262">
            <a:off x="2693634" y="2942285"/>
            <a:ext cx="12274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Thin disk</a:t>
            </a:r>
          </a:p>
        </p:txBody>
      </p:sp>
      <p:sp>
        <p:nvSpPr>
          <p:cNvPr id="12313" name="Line 1050"/>
          <p:cNvSpPr>
            <a:spLocks noChangeShapeType="1"/>
          </p:cNvSpPr>
          <p:nvPr/>
        </p:nvSpPr>
        <p:spPr bwMode="auto">
          <a:xfrm flipV="1">
            <a:off x="2209800" y="1981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Text Box 1051"/>
          <p:cNvSpPr txBox="1">
            <a:spLocks noChangeArrowheads="1"/>
          </p:cNvSpPr>
          <p:nvPr/>
        </p:nvSpPr>
        <p:spPr bwMode="auto">
          <a:xfrm>
            <a:off x="1675853" y="1752600"/>
            <a:ext cx="18293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/>
              <a:t>Kirkman</a:t>
            </a:r>
            <a:r>
              <a:rPr lang="en-US" sz="1600" dirty="0"/>
              <a:t> et al. 2003</a:t>
            </a:r>
          </a:p>
        </p:txBody>
      </p:sp>
      <p:sp>
        <p:nvSpPr>
          <p:cNvPr id="12315" name="TextBox 27"/>
          <p:cNvSpPr txBox="1">
            <a:spLocks noChangeArrowheads="1"/>
          </p:cNvSpPr>
          <p:nvPr/>
        </p:nvSpPr>
        <p:spPr bwMode="auto">
          <a:xfrm>
            <a:off x="0" y="0"/>
            <a:ext cx="8763000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114800" algn="l"/>
              </a:tabLst>
            </a:pPr>
            <a:r>
              <a:rPr lang="en-US" sz="2800" dirty="0">
                <a:solidFill>
                  <a:srgbClr val="FF0000"/>
                </a:solidFill>
              </a:rPr>
              <a:t>Lithium </a:t>
            </a:r>
            <a:r>
              <a:rPr lang="en-US" sz="2800" dirty="0" smtClean="0">
                <a:solidFill>
                  <a:srgbClr val="FF0000"/>
                </a:solidFill>
              </a:rPr>
              <a:t>Evolution in the Galaxy: What is primordial Li?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316" name="TextBox 27"/>
          <p:cNvSpPr txBox="1">
            <a:spLocks noChangeArrowheads="1"/>
          </p:cNvSpPr>
          <p:nvPr/>
        </p:nvSpPr>
        <p:spPr bwMode="auto">
          <a:xfrm>
            <a:off x="1244930" y="4191000"/>
            <a:ext cx="15744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Primordial Li???</a:t>
            </a:r>
          </a:p>
        </p:txBody>
      </p:sp>
      <p:sp>
        <p:nvSpPr>
          <p:cNvPr id="12317" name="TextBox 28"/>
          <p:cNvSpPr txBox="1">
            <a:spLocks noChangeArrowheads="1"/>
          </p:cNvSpPr>
          <p:nvPr/>
        </p:nvSpPr>
        <p:spPr bwMode="auto">
          <a:xfrm>
            <a:off x="304800" y="2438400"/>
            <a:ext cx="1819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800" dirty="0"/>
              <a:t>Primordial Li???</a:t>
            </a:r>
          </a:p>
        </p:txBody>
      </p:sp>
      <p:sp>
        <p:nvSpPr>
          <p:cNvPr id="31" name="Oval 30"/>
          <p:cNvSpPr/>
          <p:nvPr/>
        </p:nvSpPr>
        <p:spPr>
          <a:xfrm>
            <a:off x="2514600" y="38862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733800" y="19812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495800" y="15240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1042"/>
          <p:cNvSpPr>
            <a:spLocks noChangeShapeType="1"/>
          </p:cNvSpPr>
          <p:nvPr/>
        </p:nvSpPr>
        <p:spPr bwMode="auto">
          <a:xfrm flipV="1">
            <a:off x="381000" y="3962400"/>
            <a:ext cx="9144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62000" y="472440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-3.0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" y="41148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1.8</a:t>
            </a:r>
            <a:endParaRPr 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1447800" y="471993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-2.0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1219200" y="388620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Spite plateau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 rot="20625970">
            <a:off x="-65442" y="3755218"/>
            <a:ext cx="183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Sbordone</a:t>
            </a:r>
            <a:r>
              <a:rPr lang="en-US" sz="1600" dirty="0" smtClean="0"/>
              <a:t> et al.2010</a:t>
            </a:r>
            <a:endParaRPr lang="en-US" sz="1600" dirty="0"/>
          </a:p>
        </p:txBody>
      </p:sp>
      <p:sp>
        <p:nvSpPr>
          <p:cNvPr id="41" name="Oval 40"/>
          <p:cNvSpPr/>
          <p:nvPr/>
        </p:nvSpPr>
        <p:spPr>
          <a:xfrm>
            <a:off x="3352800" y="25146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Combined with the LSST survey, GSMTs  would help to resolve this issue by providing better quality spectra for a large number of ultra metal-poor stars that are very faint.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629852" y="1143000"/>
            <a:ext cx="4514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Spite Plateau broken at about ~-2.8</a:t>
            </a:r>
          </a:p>
          <a:p>
            <a:endParaRPr lang="en-US" sz="2000" dirty="0" smtClean="0"/>
          </a:p>
          <a:p>
            <a:r>
              <a:rPr lang="en-US" sz="2000" dirty="0" smtClean="0"/>
              <a:t>Below [Fe/H]~-2.8, Li shows significant scatter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Is there Li plateau in other old nearby</a:t>
            </a:r>
          </a:p>
          <a:p>
            <a:r>
              <a:rPr lang="en-US" sz="2000" dirty="0" smtClean="0"/>
              <a:t>galaxies like </a:t>
            </a:r>
            <a:r>
              <a:rPr lang="en-US" sz="2000" dirty="0" err="1" smtClean="0"/>
              <a:t>dSphs</a:t>
            </a:r>
            <a:r>
              <a:rPr lang="en-US" sz="2000" dirty="0" smtClean="0"/>
              <a:t>?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Li evolution within disk: sources of Li</a:t>
            </a:r>
          </a:p>
          <a:p>
            <a:r>
              <a:rPr lang="en-US" sz="2000" dirty="0" smtClean="0"/>
              <a:t>other than </a:t>
            </a:r>
            <a:r>
              <a:rPr lang="en-US" sz="2000" dirty="0" err="1" smtClean="0"/>
              <a:t>Spallation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48400" cy="6096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200" smtClean="0"/>
              <a:t>Thick Disk: Age metallicity relation</a:t>
            </a:r>
            <a:endParaRPr lang="en-US" sz="2000" u="sng" smtClean="0"/>
          </a:p>
        </p:txBody>
      </p:sp>
      <p:sp>
        <p:nvSpPr>
          <p:cNvPr id="33795" name="Text Box 16"/>
          <p:cNvSpPr txBox="1">
            <a:spLocks noChangeArrowheads="1"/>
          </p:cNvSpPr>
          <p:nvPr/>
        </p:nvSpPr>
        <p:spPr bwMode="auto">
          <a:xfrm>
            <a:off x="822325" y="522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3796" name="Picture 9" descr="bensby_agefeh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iau_reddyage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609600"/>
            <a:ext cx="328295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33800" y="4191000"/>
            <a:ext cx="5181600" cy="1631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cs typeface="Arial" pitchFamily="34" charset="0"/>
              </a:rPr>
              <a:t>2-3 Gyrs  elapsed between the formation of</a:t>
            </a: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the first thick- and the first thin disk stars.</a:t>
            </a:r>
          </a:p>
          <a:p>
            <a:pPr>
              <a:defRPr/>
            </a:pPr>
            <a:endParaRPr lang="en-US" sz="2000" dirty="0"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Sufficient time for SN </a:t>
            </a:r>
            <a:r>
              <a:rPr lang="en-US" sz="2000" dirty="0" err="1">
                <a:cs typeface="Arial" pitchFamily="34" charset="0"/>
              </a:rPr>
              <a:t>Ia</a:t>
            </a:r>
            <a:r>
              <a:rPr lang="en-US" sz="2000" dirty="0">
                <a:cs typeface="Arial" pitchFamily="34" charset="0"/>
              </a:rPr>
              <a:t> or AGB to contribute the gas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1219200"/>
            <a:ext cx="5029200" cy="1323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cs typeface="Arial" pitchFamily="34" charset="0"/>
              </a:rPr>
              <a:t>Mean age for the thick disk~12±1 Gyrs (stars up to [Fe/H]~-0.3 </a:t>
            </a:r>
          </a:p>
          <a:p>
            <a:pPr>
              <a:defRPr/>
            </a:pPr>
            <a:endParaRPr lang="en-US" sz="2000" dirty="0"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Thin disk age &lt;= 10 Gyrs</a:t>
            </a:r>
          </a:p>
        </p:txBody>
      </p:sp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533400" y="838200"/>
            <a:ext cx="119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Reddy et al</a:t>
            </a:r>
            <a:r>
              <a:rPr lang="en-US"/>
              <a:t>.</a:t>
            </a:r>
          </a:p>
        </p:txBody>
      </p:sp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2057400" y="5943600"/>
            <a:ext cx="1150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Bensby et al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04800" y="1524000"/>
            <a:ext cx="2695575" cy="304641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 baseline="3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He + </a:t>
            </a:r>
            <a:r>
              <a:rPr lang="en-US" baseline="30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He -&gt;</a:t>
            </a:r>
            <a:r>
              <a:rPr lang="en-US" baseline="30000">
                <a:solidFill>
                  <a:srgbClr val="000000"/>
                </a:solidFill>
              </a:rPr>
              <a:t>7</a:t>
            </a:r>
            <a:r>
              <a:rPr lang="en-US">
                <a:solidFill>
                  <a:srgbClr val="000000"/>
                </a:solidFill>
              </a:rPr>
              <a:t>Be + </a:t>
            </a:r>
            <a:r>
              <a:rPr lang="el-GR">
                <a:solidFill>
                  <a:srgbClr val="000000"/>
                </a:solidFill>
              </a:rPr>
              <a:t>γ</a:t>
            </a:r>
            <a:endParaRPr lang="en-US">
              <a:solidFill>
                <a:srgbClr val="000000"/>
              </a:solidFill>
            </a:endParaRPr>
          </a:p>
          <a:p>
            <a:r>
              <a:rPr lang="en-US"/>
              <a:t>             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baseline="30000">
                <a:solidFill>
                  <a:srgbClr val="000000"/>
                </a:solidFill>
              </a:rPr>
              <a:t>7</a:t>
            </a:r>
            <a:r>
              <a:rPr lang="en-US">
                <a:solidFill>
                  <a:srgbClr val="000000"/>
                </a:solidFill>
              </a:rPr>
              <a:t>Be + e</a:t>
            </a:r>
            <a:r>
              <a:rPr lang="en-US" baseline="30000">
                <a:solidFill>
                  <a:srgbClr val="000000"/>
                </a:solidFill>
              </a:rPr>
              <a:t>-</a:t>
            </a:r>
            <a:r>
              <a:rPr lang="en-US">
                <a:solidFill>
                  <a:srgbClr val="000000"/>
                </a:solidFill>
              </a:rPr>
              <a:t>  -&gt; </a:t>
            </a:r>
            <a:r>
              <a:rPr lang="en-US" baseline="30000">
                <a:solidFill>
                  <a:srgbClr val="000000"/>
                </a:solidFill>
              </a:rPr>
              <a:t>7</a:t>
            </a:r>
            <a:r>
              <a:rPr lang="en-US">
                <a:solidFill>
                  <a:srgbClr val="000000"/>
                </a:solidFill>
              </a:rPr>
              <a:t>Li + </a:t>
            </a:r>
            <a:r>
              <a:rPr lang="el-GR">
                <a:solidFill>
                  <a:srgbClr val="000000"/>
                </a:solidFill>
              </a:rPr>
              <a:t>ν</a:t>
            </a:r>
            <a:endParaRPr lang="en-US">
              <a:solidFill>
                <a:srgbClr val="000000"/>
              </a:solidFill>
            </a:endParaRPr>
          </a:p>
          <a:p>
            <a:r>
              <a:rPr lang="en-US"/>
              <a:t>        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343400" y="3733800"/>
            <a:ext cx="2717800" cy="461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30000">
                <a:solidFill>
                  <a:srgbClr val="000000"/>
                </a:solidFill>
              </a:rPr>
              <a:t>7</a:t>
            </a:r>
            <a:r>
              <a:rPr lang="en-US">
                <a:solidFill>
                  <a:srgbClr val="000000"/>
                </a:solidFill>
              </a:rPr>
              <a:t>Li + p  -&gt;</a:t>
            </a:r>
            <a:r>
              <a:rPr lang="en-US" baseline="30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He + </a:t>
            </a:r>
            <a:r>
              <a:rPr lang="en-US" baseline="30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He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4338638" y="1608138"/>
            <a:ext cx="3917950" cy="8302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30000">
                <a:solidFill>
                  <a:srgbClr val="000000"/>
                </a:solidFill>
              </a:rPr>
              <a:t>7</a:t>
            </a:r>
            <a:r>
              <a:rPr lang="en-US">
                <a:solidFill>
                  <a:srgbClr val="000000"/>
                </a:solidFill>
              </a:rPr>
              <a:t>Be + p  -&gt;</a:t>
            </a:r>
            <a:r>
              <a:rPr lang="en-US" baseline="30000">
                <a:solidFill>
                  <a:srgbClr val="000000"/>
                </a:solidFill>
              </a:rPr>
              <a:t>8</a:t>
            </a:r>
            <a:r>
              <a:rPr lang="en-US">
                <a:solidFill>
                  <a:srgbClr val="000000"/>
                </a:solidFill>
              </a:rPr>
              <a:t>B + </a:t>
            </a:r>
            <a:r>
              <a:rPr lang="el-GR">
                <a:solidFill>
                  <a:srgbClr val="000000"/>
                </a:solidFill>
              </a:rPr>
              <a:t>γ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aseline="30000">
                <a:solidFill>
                  <a:srgbClr val="000000"/>
                </a:solidFill>
              </a:rPr>
              <a:t>8</a:t>
            </a:r>
            <a:r>
              <a:rPr lang="en-US">
                <a:solidFill>
                  <a:srgbClr val="000000"/>
                </a:solidFill>
              </a:rPr>
              <a:t>B + e+ -&gt;</a:t>
            </a:r>
            <a:r>
              <a:rPr lang="en-US" baseline="30000">
                <a:solidFill>
                  <a:srgbClr val="000000"/>
                </a:solidFill>
              </a:rPr>
              <a:t>8</a:t>
            </a:r>
            <a:r>
              <a:rPr lang="en-US">
                <a:solidFill>
                  <a:srgbClr val="000000"/>
                </a:solidFill>
              </a:rPr>
              <a:t>Be+</a:t>
            </a:r>
            <a:r>
              <a:rPr lang="el-GR">
                <a:solidFill>
                  <a:srgbClr val="000000"/>
                </a:solidFill>
              </a:rPr>
              <a:t>ν</a:t>
            </a:r>
            <a:r>
              <a:rPr lang="en-US">
                <a:solidFill>
                  <a:srgbClr val="000000"/>
                </a:solidFill>
              </a:rPr>
              <a:t> -&gt;</a:t>
            </a:r>
            <a:r>
              <a:rPr lang="en-US" baseline="30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He + </a:t>
            </a:r>
            <a:r>
              <a:rPr lang="en-US" baseline="30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He</a:t>
            </a:r>
          </a:p>
        </p:txBody>
      </p:sp>
      <p:cxnSp>
        <p:nvCxnSpPr>
          <p:cNvPr id="9221" name="Straight Arrow Connector 12"/>
          <p:cNvCxnSpPr>
            <a:cxnSpLocks noChangeShapeType="1"/>
          </p:cNvCxnSpPr>
          <p:nvPr/>
        </p:nvCxnSpPr>
        <p:spPr bwMode="auto">
          <a:xfrm rot="5400000">
            <a:off x="762001" y="3048000"/>
            <a:ext cx="1371600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9222" name="Straight Arrow Connector 13"/>
          <p:cNvCxnSpPr>
            <a:cxnSpLocks noChangeShapeType="1"/>
          </p:cNvCxnSpPr>
          <p:nvPr/>
        </p:nvCxnSpPr>
        <p:spPr bwMode="auto">
          <a:xfrm rot="5400000">
            <a:off x="762794" y="3047206"/>
            <a:ext cx="13716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9223" name="Straight Arrow Connector 14"/>
          <p:cNvCxnSpPr>
            <a:cxnSpLocks noChangeShapeType="1"/>
          </p:cNvCxnSpPr>
          <p:nvPr/>
        </p:nvCxnSpPr>
        <p:spPr bwMode="auto">
          <a:xfrm>
            <a:off x="3049588" y="2057400"/>
            <a:ext cx="1217612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9224" name="Straight Arrow Connector 16"/>
          <p:cNvCxnSpPr>
            <a:cxnSpLocks noChangeShapeType="1"/>
          </p:cNvCxnSpPr>
          <p:nvPr/>
        </p:nvCxnSpPr>
        <p:spPr bwMode="auto">
          <a:xfrm>
            <a:off x="3049588" y="4038600"/>
            <a:ext cx="1217612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9225" name="TextBox 17"/>
          <p:cNvSpPr txBox="1">
            <a:spLocks noChangeArrowheads="1"/>
          </p:cNvSpPr>
          <p:nvPr/>
        </p:nvSpPr>
        <p:spPr bwMode="auto">
          <a:xfrm>
            <a:off x="750888" y="909638"/>
            <a:ext cx="1535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Production</a:t>
            </a:r>
          </a:p>
        </p:txBody>
      </p:sp>
      <p:sp>
        <p:nvSpPr>
          <p:cNvPr id="9226" name="TextBox 18"/>
          <p:cNvSpPr txBox="1">
            <a:spLocks noChangeArrowheads="1"/>
          </p:cNvSpPr>
          <p:nvPr/>
        </p:nvSpPr>
        <p:spPr bwMode="auto">
          <a:xfrm>
            <a:off x="4933950" y="909638"/>
            <a:ext cx="161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Destruction</a:t>
            </a:r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2714625" y="0"/>
            <a:ext cx="32131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Li synthesis in stars </a:t>
            </a:r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152400" y="4648200"/>
            <a:ext cx="82661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/>
              <a:t>Fresh Be gets transported to cooler regions, just below the convective</a:t>
            </a:r>
          </a:p>
          <a:p>
            <a:r>
              <a:rPr lang="en-US" sz="2200"/>
              <a:t>   envelop, where it gets converted   into fresh  Li.</a:t>
            </a:r>
          </a:p>
          <a:p>
            <a:endParaRPr lang="en-US" sz="2200"/>
          </a:p>
          <a:p>
            <a:pPr>
              <a:buFont typeface="Wingdings" pitchFamily="2" charset="2"/>
              <a:buChar char="Ø"/>
            </a:pPr>
            <a:r>
              <a:rPr lang="en-US" sz="2200"/>
              <a:t>Freshly produced Li quickly dredged-up to the photospheres</a:t>
            </a:r>
          </a:p>
        </p:txBody>
      </p:sp>
      <p:sp>
        <p:nvSpPr>
          <p:cNvPr id="9229" name="TextBox 12"/>
          <p:cNvSpPr txBox="1">
            <a:spLocks noChangeArrowheads="1"/>
          </p:cNvSpPr>
          <p:nvPr/>
        </p:nvSpPr>
        <p:spPr bwMode="auto">
          <a:xfrm>
            <a:off x="5848350" y="6400800"/>
            <a:ext cx="3295650" cy="4000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Boothroyd and Sackman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0"/>
            <a:ext cx="6439583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Chemodynamics</a:t>
            </a:r>
            <a:r>
              <a:rPr lang="en-US" sz="2800" dirty="0" smtClean="0">
                <a:solidFill>
                  <a:srgbClr val="FF0000"/>
                </a:solidFill>
              </a:rPr>
              <a:t> of the Galaxy: </a:t>
            </a:r>
            <a:r>
              <a:rPr lang="en-US" sz="2800" dirty="0">
                <a:solidFill>
                  <a:srgbClr val="FF0000"/>
                </a:solidFill>
              </a:rPr>
              <a:t>Ingredients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676400" y="2589074"/>
            <a:ext cx="5562600" cy="1754326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                          </a:t>
            </a:r>
            <a:r>
              <a:rPr lang="en-US" u="sng" dirty="0"/>
              <a:t>Astrometry</a:t>
            </a:r>
            <a:endParaRPr lang="en-US" sz="2000" u="sng" dirty="0"/>
          </a:p>
          <a:p>
            <a:r>
              <a:rPr lang="en-US" sz="2000" dirty="0"/>
              <a:t>Distances, proper motions, radial velocities</a:t>
            </a:r>
          </a:p>
          <a:p>
            <a:r>
              <a:rPr lang="en-US" sz="2000" dirty="0"/>
              <a:t>                                  </a:t>
            </a:r>
          </a:p>
          <a:p>
            <a:r>
              <a:rPr lang="en-US" sz="2000" dirty="0"/>
              <a:t>     kinematic motions, orbital parameters</a:t>
            </a:r>
          </a:p>
          <a:p>
            <a:r>
              <a:rPr lang="en-US" sz="2000" i="1" dirty="0"/>
              <a:t>              (U, V, W)   ,    (</a:t>
            </a:r>
            <a:r>
              <a:rPr lang="en-US" sz="2000" i="1" dirty="0" err="1"/>
              <a:t>Rm</a:t>
            </a:r>
            <a:r>
              <a:rPr lang="en-US" sz="2000" i="1" dirty="0"/>
              <a:t>, e, |Z|)       </a:t>
            </a:r>
            <a:r>
              <a:rPr lang="en-US" i="1" dirty="0"/>
              <a:t>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341812" y="2360612"/>
            <a:ext cx="304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600200" y="4951274"/>
            <a:ext cx="5715000" cy="1754326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                     </a:t>
            </a:r>
            <a:r>
              <a:rPr lang="en-US" u="sng" dirty="0"/>
              <a:t>Chemical tagging</a:t>
            </a:r>
            <a:endParaRPr lang="en-US" sz="2000" dirty="0"/>
          </a:p>
          <a:p>
            <a:r>
              <a:rPr lang="en-US" sz="2000" dirty="0"/>
              <a:t>   High resolution spectra of samples of stars</a:t>
            </a:r>
          </a:p>
          <a:p>
            <a:endParaRPr lang="en-US" sz="2000" dirty="0"/>
          </a:p>
          <a:p>
            <a:r>
              <a:rPr lang="en-US" sz="2000" dirty="0"/>
              <a:t>    Derivation of abundances of elements of</a:t>
            </a:r>
          </a:p>
          <a:p>
            <a:r>
              <a:rPr lang="en-US" sz="2000" dirty="0"/>
              <a:t>    different </a:t>
            </a:r>
            <a:r>
              <a:rPr lang="en-US" sz="2000" dirty="0" err="1"/>
              <a:t>nucleosynthesis</a:t>
            </a:r>
            <a:r>
              <a:rPr lang="en-US" sz="2000" dirty="0"/>
              <a:t> history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342606" y="4723606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76400" y="933271"/>
            <a:ext cx="5486400" cy="1138773"/>
          </a:xfrm>
          <a:prstGeom prst="rect">
            <a:avLst/>
          </a:prstGeom>
          <a:ln w="38100">
            <a:solidFill>
              <a:srgbClr val="3333CC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                         </a:t>
            </a:r>
            <a:r>
              <a:rPr lang="en-US" u="sng" dirty="0" smtClean="0"/>
              <a:t>Photometry</a:t>
            </a:r>
          </a:p>
          <a:p>
            <a:pPr>
              <a:defRPr/>
            </a:pPr>
            <a:endParaRPr lang="en-US" u="sng" dirty="0" smtClean="0"/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    scale lengths, scale heights, number densities etc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5289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Future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447800"/>
            <a:ext cx="180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LSST, JWST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83582" y="3505200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GAIA, SIM!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0809" y="58674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GSMTS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7258328" y="4938137"/>
            <a:ext cx="1824335" cy="341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7429500" y="2705100"/>
            <a:ext cx="1447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0" y="0"/>
            <a:ext cx="6169025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Metal-weak thick disk: Abundance ratios 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7467600" y="6519863"/>
            <a:ext cx="1633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Reddy et al. 2008</a:t>
            </a:r>
          </a:p>
        </p:txBody>
      </p:sp>
      <p:pic>
        <p:nvPicPr>
          <p:cNvPr id="27652" name="Picture 4" descr="iau_reddy1.gif"/>
          <p:cNvPicPr>
            <a:picLocks noChangeAspect="1"/>
          </p:cNvPicPr>
          <p:nvPr/>
        </p:nvPicPr>
        <p:blipFill>
          <a:blip r:embed="rId2" cstate="print"/>
          <a:srcRect b="77020"/>
          <a:stretch>
            <a:fillRect/>
          </a:stretch>
        </p:blipFill>
        <p:spPr bwMode="auto">
          <a:xfrm>
            <a:off x="0" y="685800"/>
            <a:ext cx="52578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iau_reddy1.gif"/>
          <p:cNvPicPr>
            <a:picLocks noChangeAspect="1"/>
          </p:cNvPicPr>
          <p:nvPr/>
        </p:nvPicPr>
        <p:blipFill>
          <a:blip r:embed="rId2" cstate="print"/>
          <a:srcRect t="68768"/>
          <a:stretch>
            <a:fillRect/>
          </a:stretch>
        </p:blipFill>
        <p:spPr bwMode="auto">
          <a:xfrm>
            <a:off x="0" y="1981200"/>
            <a:ext cx="525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iau_reddy2.gif"/>
          <p:cNvPicPr>
            <a:picLocks noChangeAspect="1"/>
          </p:cNvPicPr>
          <p:nvPr/>
        </p:nvPicPr>
        <p:blipFill>
          <a:blip r:embed="rId3" cstate="print"/>
          <a:srcRect t="16504" b="63266"/>
          <a:stretch>
            <a:fillRect/>
          </a:stretch>
        </p:blipFill>
        <p:spPr bwMode="auto">
          <a:xfrm>
            <a:off x="0" y="3617913"/>
            <a:ext cx="52578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iau_reddy2.gif"/>
          <p:cNvPicPr>
            <a:picLocks noChangeAspect="1"/>
          </p:cNvPicPr>
          <p:nvPr/>
        </p:nvPicPr>
        <p:blipFill>
          <a:blip r:embed="rId3" cstate="print"/>
          <a:srcRect t="55014" b="24756"/>
          <a:stretch>
            <a:fillRect/>
          </a:stretch>
        </p:blipFill>
        <p:spPr bwMode="auto">
          <a:xfrm>
            <a:off x="0" y="46482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2309813" y="5943600"/>
            <a:ext cx="661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[Fe/H]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5410200" y="533400"/>
            <a:ext cx="1524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solidFill>
                  <a:srgbClr val="00B050"/>
                </a:solidFill>
              </a:rPr>
              <a:t>   </a:t>
            </a:r>
            <a:r>
              <a:rPr lang="en-US" sz="1600"/>
              <a:t>MWTD</a:t>
            </a:r>
            <a:endParaRPr lang="en-US" sz="1800"/>
          </a:p>
          <a:p>
            <a:pPr>
              <a:buFont typeface="Courier New" pitchFamily="49" charset="0"/>
              <a:buChar char="o"/>
            </a:pPr>
            <a:r>
              <a:rPr lang="en-US" sz="1800"/>
              <a:t>  Thick disk 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  </a:t>
            </a:r>
            <a:r>
              <a:rPr lang="en-US" sz="1800"/>
              <a:t>Thick disk</a:t>
            </a:r>
            <a:endParaRPr lang="en-US"/>
          </a:p>
          <a:p>
            <a:pPr>
              <a:buFont typeface="Times New Roman" pitchFamily="18" charset="0"/>
              <a:buChar char="▲"/>
            </a:pPr>
            <a:r>
              <a:rPr lang="en-US" sz="1800">
                <a:solidFill>
                  <a:srgbClr val="0070C0"/>
                </a:solidFill>
              </a:rPr>
              <a:t>  </a:t>
            </a:r>
            <a:r>
              <a:rPr lang="en-US" sz="1800"/>
              <a:t>Halo</a:t>
            </a:r>
            <a:endParaRPr lang="en-US" sz="180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981200"/>
            <a:ext cx="3840163" cy="4400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Arial" pitchFamily="34" charset="0"/>
              </a:rPr>
              <a:t>Halo and MWTD ratios show no</a:t>
            </a: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 clear differences in [X/Fe]</a:t>
            </a:r>
          </a:p>
          <a:p>
            <a:pPr>
              <a:defRPr/>
            </a:pPr>
            <a:endParaRPr lang="en-US" sz="2000" dirty="0"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Continuous trend in [X/Fe] may</a:t>
            </a: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indicate MWTD is the metal-poor</a:t>
            </a: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tail of the thick disk</a:t>
            </a:r>
          </a:p>
          <a:p>
            <a:pPr>
              <a:defRPr/>
            </a:pPr>
            <a:endParaRPr lang="en-US" sz="2000" dirty="0"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Unable to identify a conclusive </a:t>
            </a: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signature distinguishing a MWTD</a:t>
            </a: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star from a halo star</a:t>
            </a:r>
          </a:p>
          <a:p>
            <a:pPr>
              <a:defRPr/>
            </a:pPr>
            <a:endParaRPr lang="en-US" sz="2000" dirty="0"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Accurate astrometry for larger</a:t>
            </a: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sample of thick disk stars at large</a:t>
            </a: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distances required: RAVE and GAIA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lirich_arc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7863"/>
            <a:ext cx="43434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li610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752600" y="0"/>
            <a:ext cx="631825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Li in K giants: a challenge to stellar theory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267200" y="685800"/>
            <a:ext cx="4876800" cy="2862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 Standard stellar evolutionary models</a:t>
            </a:r>
          </a:p>
          <a:p>
            <a:endParaRPr lang="en-US" sz="2000"/>
          </a:p>
          <a:p>
            <a:r>
              <a:rPr lang="en-US" sz="2000"/>
              <a:t>  Maximum log (Li) = 1.4 dex in K giants</a:t>
            </a:r>
          </a:p>
          <a:p>
            <a:r>
              <a:rPr lang="en-US" sz="2000"/>
              <a:t>                     12C/13C = 25-35</a:t>
            </a:r>
          </a:p>
          <a:p>
            <a:endParaRPr lang="en-US" sz="2000"/>
          </a:p>
          <a:p>
            <a:r>
              <a:rPr lang="en-US" sz="2000"/>
              <a:t>  Observations: log (Li) &lt;&lt; 1.4  (-0.5 – 1.0)</a:t>
            </a:r>
          </a:p>
          <a:p>
            <a:r>
              <a:rPr lang="en-US" sz="2000"/>
              <a:t>              most cases  12C/13C =  10-25</a:t>
            </a:r>
          </a:p>
          <a:p>
            <a:endParaRPr lang="en-US" sz="2000"/>
          </a:p>
          <a:p>
            <a:r>
              <a:rPr lang="en-US" sz="2000"/>
              <a:t>         </a:t>
            </a:r>
            <a:r>
              <a:rPr lang="en-US" sz="2000">
                <a:solidFill>
                  <a:srgbClr val="CC3300"/>
                </a:solidFill>
              </a:rPr>
              <a:t>Sun=  log (Li) ~1.0, 12C/13C~90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5334000" y="6324600"/>
            <a:ext cx="3751263" cy="461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Log (Li) = log (N</a:t>
            </a:r>
            <a:r>
              <a:rPr lang="en-US" baseline="-6000"/>
              <a:t>Li</a:t>
            </a:r>
            <a:r>
              <a:rPr lang="en-US"/>
              <a:t>/N</a:t>
            </a:r>
            <a:r>
              <a:rPr lang="en-US" baseline="-6000"/>
              <a:t>H</a:t>
            </a:r>
            <a:r>
              <a:rPr lang="en-US"/>
              <a:t>) +12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4495800" y="4572000"/>
            <a:ext cx="4491038" cy="83026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Puzzle: a handful of K giants show</a:t>
            </a:r>
          </a:p>
          <a:p>
            <a:r>
              <a:rPr lang="en-US"/>
              <a:t>     log (Li) = 3.2 dex (ISM value)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0" y="6396038"/>
            <a:ext cx="2625725" cy="4000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Reddy &amp; Lambert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0"/>
            <a:ext cx="2522538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SCENARIO - II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810000" y="838200"/>
            <a:ext cx="5334000" cy="1754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  Kinematic heating of thin disk causes</a:t>
            </a:r>
          </a:p>
          <a:p>
            <a:r>
              <a:rPr lang="en-US">
                <a:solidFill>
                  <a:srgbClr val="FF0000"/>
                </a:solidFill>
              </a:rPr>
              <a:t>      thick disk</a:t>
            </a:r>
          </a:p>
          <a:p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    </a:t>
            </a:r>
            <a:r>
              <a:rPr lang="en-US" sz="1800"/>
              <a:t> Signatures: Increase  in velocity dispersion   with</a:t>
            </a:r>
          </a:p>
          <a:p>
            <a:r>
              <a:rPr lang="en-US" sz="1800"/>
              <a:t>        </a:t>
            </a:r>
            <a:r>
              <a:rPr lang="en-US" sz="1800">
                <a:sym typeface="Symbol" pitchFamily="18" charset="2"/>
              </a:rPr>
              <a:t>age, overlapping  ages with  the thin  disk , color</a:t>
            </a:r>
          </a:p>
          <a:p>
            <a:r>
              <a:rPr lang="en-US" sz="1800">
                <a:sym typeface="Symbol" pitchFamily="18" charset="2"/>
              </a:rPr>
              <a:t>        gradient with height etc.</a:t>
            </a:r>
            <a:r>
              <a:rPr lang="en-US" sz="1800"/>
              <a:t>    </a:t>
            </a:r>
            <a:r>
              <a:rPr lang="en-US" sz="1800">
                <a:solidFill>
                  <a:srgbClr val="FF0000"/>
                </a:solidFill>
              </a:rPr>
              <a:t>              </a:t>
            </a: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3962400" y="3282950"/>
            <a:ext cx="5105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Thick disk is the result of radial</a:t>
            </a:r>
          </a:p>
          <a:p>
            <a:r>
              <a:rPr lang="en-US">
                <a:solidFill>
                  <a:srgbClr val="FF0000"/>
                </a:solidFill>
              </a:rPr>
              <a:t>    mixing and scattering of stars.</a:t>
            </a:r>
            <a:r>
              <a:rPr lang="en-US" sz="2000"/>
              <a:t> </a:t>
            </a:r>
          </a:p>
          <a:p>
            <a:pPr algn="ctr"/>
            <a:r>
              <a:rPr lang="en-US"/>
              <a:t> </a:t>
            </a:r>
            <a:r>
              <a:rPr lang="en-US" sz="2000"/>
              <a:t>Predictions: </a:t>
            </a:r>
            <a:r>
              <a:rPr lang="en-US" sz="1800"/>
              <a:t>velocity dispersions, abundanc</a:t>
            </a:r>
          </a:p>
          <a:p>
            <a:pPr algn="ctr"/>
            <a:r>
              <a:rPr lang="en-US" sz="1800"/>
              <a:t> ratios and  the ridge between  the thin and</a:t>
            </a:r>
          </a:p>
          <a:p>
            <a:pPr algn="ctr"/>
            <a:r>
              <a:rPr lang="en-US" sz="1800"/>
              <a:t> thick disks.</a:t>
            </a:r>
          </a:p>
        </p:txBody>
      </p:sp>
      <p:sp>
        <p:nvSpPr>
          <p:cNvPr id="45061" name="TextBox 3"/>
          <p:cNvSpPr txBox="1">
            <a:spLocks noChangeArrowheads="1"/>
          </p:cNvSpPr>
          <p:nvPr/>
        </p:nvSpPr>
        <p:spPr bwMode="auto">
          <a:xfrm>
            <a:off x="4945063" y="6488113"/>
            <a:ext cx="419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Schonrich &amp; Binney  2009; Haywood 2009</a:t>
            </a:r>
          </a:p>
        </p:txBody>
      </p:sp>
      <p:pic>
        <p:nvPicPr>
          <p:cNvPr id="45062" name="Picture 3" descr="bdp3_kinage"/>
          <p:cNvPicPr>
            <a:picLocks noChangeAspect="1" noChangeArrowheads="1"/>
          </p:cNvPicPr>
          <p:nvPr/>
        </p:nvPicPr>
        <p:blipFill>
          <a:blip r:embed="rId2" cstate="print"/>
          <a:srcRect r="5226"/>
          <a:stretch>
            <a:fillRect/>
          </a:stretch>
        </p:blipFill>
        <p:spPr bwMode="auto">
          <a:xfrm>
            <a:off x="76200" y="1524000"/>
            <a:ext cx="39624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777875" y="1306513"/>
            <a:ext cx="181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Reddy et al.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0"/>
            <a:ext cx="6439583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Chemodynamics</a:t>
            </a:r>
            <a:r>
              <a:rPr lang="en-US" sz="2800" dirty="0" smtClean="0">
                <a:solidFill>
                  <a:srgbClr val="FF0000"/>
                </a:solidFill>
              </a:rPr>
              <a:t> of the Galaxy: </a:t>
            </a:r>
            <a:r>
              <a:rPr lang="en-US" sz="2800" dirty="0">
                <a:solidFill>
                  <a:srgbClr val="FF0000"/>
                </a:solidFill>
              </a:rPr>
              <a:t>Ingredients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676400" y="2589074"/>
            <a:ext cx="5562600" cy="1754326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                          </a:t>
            </a:r>
            <a:r>
              <a:rPr lang="en-US" u="sng" dirty="0"/>
              <a:t>Astrometry</a:t>
            </a:r>
            <a:endParaRPr lang="en-US" sz="2000" u="sng" dirty="0"/>
          </a:p>
          <a:p>
            <a:r>
              <a:rPr lang="en-US" sz="2000" dirty="0"/>
              <a:t>Distances, proper motions, radial velocities</a:t>
            </a:r>
          </a:p>
          <a:p>
            <a:r>
              <a:rPr lang="en-US" sz="2000" dirty="0"/>
              <a:t>                                  </a:t>
            </a:r>
          </a:p>
          <a:p>
            <a:r>
              <a:rPr lang="en-US" sz="2000" dirty="0"/>
              <a:t>     kinematic motions, orbital parameters</a:t>
            </a:r>
          </a:p>
          <a:p>
            <a:r>
              <a:rPr lang="en-US" sz="2000" i="1" dirty="0"/>
              <a:t>              (U, V, W)   ,    (</a:t>
            </a:r>
            <a:r>
              <a:rPr lang="en-US" sz="2000" i="1" dirty="0" err="1"/>
              <a:t>Rm</a:t>
            </a:r>
            <a:r>
              <a:rPr lang="en-US" sz="2000" i="1" dirty="0"/>
              <a:t>, e, |Z|)       </a:t>
            </a:r>
            <a:r>
              <a:rPr lang="en-US" i="1" dirty="0"/>
              <a:t>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341812" y="2360612"/>
            <a:ext cx="304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600200" y="4951274"/>
            <a:ext cx="5715000" cy="1754326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                     </a:t>
            </a:r>
            <a:r>
              <a:rPr lang="en-US" u="sng" dirty="0"/>
              <a:t>Chemical tagging</a:t>
            </a:r>
            <a:endParaRPr lang="en-US" sz="2000" dirty="0"/>
          </a:p>
          <a:p>
            <a:r>
              <a:rPr lang="en-US" sz="2000" dirty="0"/>
              <a:t>   High resolution spectra of samples of stars</a:t>
            </a:r>
          </a:p>
          <a:p>
            <a:endParaRPr lang="en-US" sz="2000" dirty="0"/>
          </a:p>
          <a:p>
            <a:r>
              <a:rPr lang="en-US" sz="2000" dirty="0"/>
              <a:t>    Derivation of abundances of elements of</a:t>
            </a:r>
          </a:p>
          <a:p>
            <a:r>
              <a:rPr lang="en-US" sz="2000" dirty="0"/>
              <a:t>    different </a:t>
            </a:r>
            <a:r>
              <a:rPr lang="en-US" sz="2000" dirty="0" err="1"/>
              <a:t>nucleosynthesis</a:t>
            </a:r>
            <a:r>
              <a:rPr lang="en-US" sz="2000" dirty="0"/>
              <a:t> history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342606" y="4723606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76400" y="933271"/>
            <a:ext cx="5486400" cy="1138773"/>
          </a:xfrm>
          <a:prstGeom prst="rect">
            <a:avLst/>
          </a:prstGeom>
          <a:ln w="38100">
            <a:solidFill>
              <a:srgbClr val="3333CC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                         </a:t>
            </a:r>
            <a:r>
              <a:rPr lang="en-US" u="sng" dirty="0" smtClean="0"/>
              <a:t>Photometry</a:t>
            </a:r>
          </a:p>
          <a:p>
            <a:pPr>
              <a:defRPr/>
            </a:pPr>
            <a:endParaRPr lang="en-US" u="sng" dirty="0" smtClean="0"/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    scale lengths, scale heights, number densities etc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0"/>
            <a:ext cx="2522538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SCENARIO - II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276600" y="762000"/>
            <a:ext cx="58674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 Thin disk heating by satellite mergers  </a:t>
            </a:r>
          </a:p>
          <a:p>
            <a:r>
              <a:rPr lang="en-US">
                <a:solidFill>
                  <a:srgbClr val="FF0000"/>
                </a:solidFill>
              </a:rPr>
              <a:t>       </a:t>
            </a:r>
            <a:r>
              <a:rPr lang="en-US" sz="1800">
                <a:sym typeface="Symbol" pitchFamily="18" charset="2"/>
              </a:rPr>
              <a:t>Signatures: distinct kinematic and chemical properties, </a:t>
            </a:r>
          </a:p>
          <a:p>
            <a:r>
              <a:rPr lang="en-US" sz="1800">
                <a:sym typeface="Symbol" pitchFamily="18" charset="2"/>
              </a:rPr>
              <a:t>                            older Age </a:t>
            </a:r>
            <a:r>
              <a:rPr lang="en-US"/>
              <a:t>                   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3124200" y="2362200"/>
            <a:ext cx="6019800" cy="218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 Accretion of material directly from satellite</a:t>
            </a:r>
          </a:p>
          <a:p>
            <a:r>
              <a:rPr lang="en-US">
                <a:solidFill>
                  <a:srgbClr val="FF0000"/>
                </a:solidFill>
              </a:rPr>
              <a:t>    debris  </a:t>
            </a:r>
          </a:p>
          <a:p>
            <a:r>
              <a:rPr lang="en-US"/>
              <a:t>     </a:t>
            </a:r>
            <a:r>
              <a:rPr lang="en-US" sz="1800">
                <a:sym typeface="Symbol" pitchFamily="18" charset="2"/>
              </a:rPr>
              <a:t>Signatures: distinct kinematic and chemical properties,  no</a:t>
            </a:r>
          </a:p>
          <a:p>
            <a:r>
              <a:rPr lang="en-US" sz="1800">
                <a:sym typeface="Symbol" pitchFamily="18" charset="2"/>
              </a:rPr>
              <a:t>                          overlapping  metallicity with the thin disk</a:t>
            </a:r>
          </a:p>
          <a:p>
            <a:r>
              <a:rPr lang="en-US" sz="1800">
                <a:sym typeface="Symbol" pitchFamily="18" charset="2"/>
              </a:rPr>
              <a:t>                         Thin disk is mainly from the mixed gas: </a:t>
            </a:r>
          </a:p>
          <a:p>
            <a:r>
              <a:rPr lang="en-US" sz="1800">
                <a:sym typeface="Symbol" pitchFamily="18" charset="2"/>
              </a:rPr>
              <a:t>                          satellites plus galactic </a:t>
            </a:r>
            <a:r>
              <a:rPr lang="en-US"/>
              <a:t>   </a:t>
            </a:r>
            <a:r>
              <a:rPr lang="en-US" sz="2800"/>
              <a:t>             </a:t>
            </a:r>
          </a:p>
        </p:txBody>
      </p:sp>
      <p:sp>
        <p:nvSpPr>
          <p:cNvPr id="46085" name="TextBox 9"/>
          <p:cNvSpPr txBox="1">
            <a:spLocks noChangeArrowheads="1"/>
          </p:cNvSpPr>
          <p:nvPr/>
        </p:nvSpPr>
        <p:spPr bwMode="auto">
          <a:xfrm>
            <a:off x="2595563" y="6519863"/>
            <a:ext cx="6548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Quinn et al. 1993; Abadi et al. 2003; Brook et al: 2004,2007; Springel &amp; Hernquist 2005</a:t>
            </a:r>
          </a:p>
        </p:txBody>
      </p:sp>
      <p:sp>
        <p:nvSpPr>
          <p:cNvPr id="46086" name="TextBox 10"/>
          <p:cNvSpPr txBox="1">
            <a:spLocks noChangeArrowheads="1"/>
          </p:cNvSpPr>
          <p:nvPr/>
        </p:nvSpPr>
        <p:spPr bwMode="auto">
          <a:xfrm>
            <a:off x="3136900" y="4953000"/>
            <a:ext cx="59499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 Gas rich mergers with star bursts</a:t>
            </a:r>
          </a:p>
          <a:p>
            <a:r>
              <a:rPr lang="en-US">
                <a:solidFill>
                  <a:srgbClr val="FF0000"/>
                </a:solidFill>
              </a:rPr>
              <a:t>     </a:t>
            </a:r>
            <a:r>
              <a:rPr lang="en-US"/>
              <a:t>Signatures</a:t>
            </a:r>
            <a:r>
              <a:rPr lang="en-US">
                <a:solidFill>
                  <a:srgbClr val="FF0000"/>
                </a:solidFill>
              </a:rPr>
              <a:t>:  </a:t>
            </a:r>
            <a:r>
              <a:rPr lang="en-US" sz="2000"/>
              <a:t>trends with metallicity and evidence </a:t>
            </a:r>
          </a:p>
          <a:p>
            <a:r>
              <a:rPr lang="en-US" sz="2000"/>
              <a:t>                             for SNIa  contributions</a:t>
            </a:r>
          </a:p>
        </p:txBody>
      </p:sp>
      <p:pic>
        <p:nvPicPr>
          <p:cNvPr id="46087" name="Picture 10" descr="TidalGalaxies1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32004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1" descr="20060508.merge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32004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0"/>
            <a:ext cx="7729538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Evolution of Thin and Thick Disks: </a:t>
            </a:r>
            <a:r>
              <a:rPr lang="en-US" sz="2000">
                <a:solidFill>
                  <a:srgbClr val="000066"/>
                </a:solidFill>
              </a:rPr>
              <a:t>Perspective from observations</a:t>
            </a: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1752600" y="61722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8132" name="Rectangle 9"/>
          <p:cNvSpPr>
            <a:spLocks noChangeArrowheads="1"/>
          </p:cNvSpPr>
          <p:nvPr/>
        </p:nvSpPr>
        <p:spPr bwMode="auto">
          <a:xfrm>
            <a:off x="1828800" y="6019800"/>
            <a:ext cx="88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[</a:t>
            </a:r>
            <a:r>
              <a:rPr lang="en-US">
                <a:solidFill>
                  <a:srgbClr val="CC0000"/>
                </a:solidFill>
                <a:sym typeface="Symbol" pitchFamily="18" charset="2"/>
              </a:rPr>
              <a:t>/H]</a:t>
            </a:r>
          </a:p>
        </p:txBody>
      </p:sp>
      <p:pic>
        <p:nvPicPr>
          <p:cNvPr id="48133" name="Picture 15" descr="bdp3_alphamn"/>
          <p:cNvPicPr>
            <a:picLocks noChangeAspect="1" noChangeArrowheads="1"/>
          </p:cNvPicPr>
          <p:nvPr/>
        </p:nvPicPr>
        <p:blipFill>
          <a:blip r:embed="rId2" cstate="print"/>
          <a:srcRect l="3484" t="4355" r="3484" b="3484"/>
          <a:stretch>
            <a:fillRect/>
          </a:stretch>
        </p:blipFill>
        <p:spPr bwMode="auto">
          <a:xfrm>
            <a:off x="0" y="1566863"/>
            <a:ext cx="457200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17"/>
          <p:cNvSpPr>
            <a:spLocks noChangeArrowheads="1"/>
          </p:cNvSpPr>
          <p:nvPr/>
        </p:nvSpPr>
        <p:spPr bwMode="auto">
          <a:xfrm>
            <a:off x="457200" y="1676400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[Mn/</a:t>
            </a:r>
            <a:r>
              <a:rPr lang="en-US">
                <a:solidFill>
                  <a:srgbClr val="000066"/>
                </a:solidFill>
                <a:sym typeface="Symbol" pitchFamily="18" charset="2"/>
              </a:rPr>
              <a:t>]</a:t>
            </a:r>
          </a:p>
        </p:txBody>
      </p:sp>
      <p:sp>
        <p:nvSpPr>
          <p:cNvPr id="48135" name="Rectangle 18"/>
          <p:cNvSpPr>
            <a:spLocks noChangeArrowheads="1"/>
          </p:cNvSpPr>
          <p:nvPr/>
        </p:nvSpPr>
        <p:spPr bwMode="auto">
          <a:xfrm>
            <a:off x="304800" y="3733800"/>
            <a:ext cx="96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[Fe/</a:t>
            </a:r>
            <a:r>
              <a:rPr lang="en-US">
                <a:solidFill>
                  <a:srgbClr val="000066"/>
                </a:solidFill>
                <a:sym typeface="Symbol" pitchFamily="18" charset="2"/>
              </a:rPr>
              <a:t>]</a:t>
            </a:r>
          </a:p>
        </p:txBody>
      </p:sp>
      <p:sp>
        <p:nvSpPr>
          <p:cNvPr id="48136" name="Line 22"/>
          <p:cNvSpPr>
            <a:spLocks noChangeShapeType="1"/>
          </p:cNvSpPr>
          <p:nvPr/>
        </p:nvSpPr>
        <p:spPr bwMode="auto">
          <a:xfrm flipV="1">
            <a:off x="1524000" y="2667000"/>
            <a:ext cx="2057400" cy="8382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137" name="Line 25"/>
          <p:cNvSpPr>
            <a:spLocks noChangeShapeType="1"/>
          </p:cNvSpPr>
          <p:nvPr/>
        </p:nvSpPr>
        <p:spPr bwMode="auto">
          <a:xfrm rot="1307397" flipV="1">
            <a:off x="1454150" y="4695825"/>
            <a:ext cx="2057400" cy="8382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138" name="Line 26"/>
          <p:cNvSpPr>
            <a:spLocks noChangeShapeType="1"/>
          </p:cNvSpPr>
          <p:nvPr/>
        </p:nvSpPr>
        <p:spPr bwMode="auto">
          <a:xfrm flipV="1">
            <a:off x="1905000" y="1981200"/>
            <a:ext cx="2514600" cy="6096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139" name="Line 29"/>
          <p:cNvSpPr>
            <a:spLocks noChangeShapeType="1"/>
          </p:cNvSpPr>
          <p:nvPr/>
        </p:nvSpPr>
        <p:spPr bwMode="auto">
          <a:xfrm flipV="1">
            <a:off x="1828800" y="4038600"/>
            <a:ext cx="2514600" cy="685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140" name="Line 30"/>
          <p:cNvSpPr>
            <a:spLocks noChangeShapeType="1"/>
          </p:cNvSpPr>
          <p:nvPr/>
        </p:nvSpPr>
        <p:spPr bwMode="auto">
          <a:xfrm flipH="1">
            <a:off x="1828800" y="2667000"/>
            <a:ext cx="16764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141" name="Line 33"/>
          <p:cNvSpPr>
            <a:spLocks noChangeShapeType="1"/>
          </p:cNvSpPr>
          <p:nvPr/>
        </p:nvSpPr>
        <p:spPr bwMode="auto">
          <a:xfrm flipH="1">
            <a:off x="1752600" y="4953000"/>
            <a:ext cx="18288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142" name="Text Box 35"/>
          <p:cNvSpPr txBox="1">
            <a:spLocks noChangeArrowheads="1"/>
          </p:cNvSpPr>
          <p:nvPr/>
        </p:nvSpPr>
        <p:spPr bwMode="auto">
          <a:xfrm>
            <a:off x="990600" y="4800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A</a:t>
            </a:r>
          </a:p>
        </p:txBody>
      </p:sp>
      <p:sp>
        <p:nvSpPr>
          <p:cNvPr id="48143" name="Text Box 38"/>
          <p:cNvSpPr txBox="1">
            <a:spLocks noChangeArrowheads="1"/>
          </p:cNvSpPr>
          <p:nvPr/>
        </p:nvSpPr>
        <p:spPr bwMode="auto">
          <a:xfrm>
            <a:off x="1203325" y="3276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A</a:t>
            </a:r>
          </a:p>
        </p:txBody>
      </p:sp>
      <p:sp>
        <p:nvSpPr>
          <p:cNvPr id="48144" name="Text Box 39"/>
          <p:cNvSpPr txBox="1">
            <a:spLocks noChangeArrowheads="1"/>
          </p:cNvSpPr>
          <p:nvPr/>
        </p:nvSpPr>
        <p:spPr bwMode="auto">
          <a:xfrm>
            <a:off x="3581400" y="4876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B</a:t>
            </a:r>
          </a:p>
        </p:txBody>
      </p:sp>
      <p:sp>
        <p:nvSpPr>
          <p:cNvPr id="48145" name="Text Box 42"/>
          <p:cNvSpPr txBox="1">
            <a:spLocks noChangeArrowheads="1"/>
          </p:cNvSpPr>
          <p:nvPr/>
        </p:nvSpPr>
        <p:spPr bwMode="auto">
          <a:xfrm>
            <a:off x="3505200" y="2438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B</a:t>
            </a:r>
          </a:p>
        </p:txBody>
      </p:sp>
      <p:sp>
        <p:nvSpPr>
          <p:cNvPr id="48146" name="Text Box 43"/>
          <p:cNvSpPr txBox="1">
            <a:spLocks noChangeArrowheads="1"/>
          </p:cNvSpPr>
          <p:nvPr/>
        </p:nvSpPr>
        <p:spPr bwMode="auto">
          <a:xfrm>
            <a:off x="1447800" y="2514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48147" name="Text Box 44"/>
          <p:cNvSpPr txBox="1">
            <a:spLocks noChangeArrowheads="1"/>
          </p:cNvSpPr>
          <p:nvPr/>
        </p:nvSpPr>
        <p:spPr bwMode="auto">
          <a:xfrm>
            <a:off x="1289050" y="4724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48148" name="Text Box 45"/>
          <p:cNvSpPr txBox="1">
            <a:spLocks noChangeArrowheads="1"/>
          </p:cNvSpPr>
          <p:nvPr/>
        </p:nvSpPr>
        <p:spPr bwMode="auto">
          <a:xfrm>
            <a:off x="1584325" y="2209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48149" name="Rectangle 47"/>
          <p:cNvSpPr>
            <a:spLocks noChangeArrowheads="1"/>
          </p:cNvSpPr>
          <p:nvPr/>
        </p:nvSpPr>
        <p:spPr bwMode="auto">
          <a:xfrm>
            <a:off x="4202113" y="205740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E</a:t>
            </a:r>
          </a:p>
        </p:txBody>
      </p:sp>
      <p:sp>
        <p:nvSpPr>
          <p:cNvPr id="48150" name="Rectangle 50"/>
          <p:cNvSpPr>
            <a:spLocks noChangeArrowheads="1"/>
          </p:cNvSpPr>
          <p:nvPr/>
        </p:nvSpPr>
        <p:spPr bwMode="auto">
          <a:xfrm>
            <a:off x="3998913" y="396240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E</a:t>
            </a:r>
          </a:p>
        </p:txBody>
      </p:sp>
      <p:sp>
        <p:nvSpPr>
          <p:cNvPr id="48151" name="Rectangle 51"/>
          <p:cNvSpPr>
            <a:spLocks noChangeArrowheads="1"/>
          </p:cNvSpPr>
          <p:nvPr/>
        </p:nvSpPr>
        <p:spPr bwMode="auto">
          <a:xfrm>
            <a:off x="1271588" y="4343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48152" name="Text Box 56"/>
          <p:cNvSpPr txBox="1">
            <a:spLocks noChangeArrowheads="1"/>
          </p:cNvSpPr>
          <p:nvPr/>
        </p:nvSpPr>
        <p:spPr bwMode="auto">
          <a:xfrm>
            <a:off x="5562600" y="6096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53" name="Text Box 57"/>
          <p:cNvSpPr txBox="1">
            <a:spLocks noChangeArrowheads="1"/>
          </p:cNvSpPr>
          <p:nvPr/>
        </p:nvSpPr>
        <p:spPr bwMode="auto">
          <a:xfrm>
            <a:off x="6811963" y="6400800"/>
            <a:ext cx="2332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Reddy et al. 2006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1713707" y="4837906"/>
            <a:ext cx="228600" cy="1587"/>
          </a:xfrm>
          <a:prstGeom prst="line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0" y="1620838"/>
            <a:ext cx="4572000" cy="4094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cs typeface="Arial" pitchFamily="34" charset="0"/>
              </a:rPr>
              <a:t>Evolution from A to E depends on the element X</a:t>
            </a:r>
          </a:p>
          <a:p>
            <a:pPr>
              <a:defRPr/>
            </a:pPr>
            <a:endParaRPr lang="en-US" sz="2000" dirty="0"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Increase in [</a:t>
            </a:r>
            <a:r>
              <a:rPr lang="en-US" sz="2000" dirty="0" err="1">
                <a:cs typeface="Arial" pitchFamily="34" charset="0"/>
              </a:rPr>
              <a:t>Mn</a:t>
            </a:r>
            <a:r>
              <a:rPr lang="en-US" sz="2000" dirty="0">
                <a:cs typeface="Arial" pitchFamily="34" charset="0"/>
              </a:rPr>
              <a:t>/Fe] is attributed to a </a:t>
            </a:r>
            <a:r>
              <a:rPr lang="en-US" sz="2000" dirty="0" err="1">
                <a:cs typeface="Arial" pitchFamily="34" charset="0"/>
              </a:rPr>
              <a:t>metallicity</a:t>
            </a:r>
            <a:r>
              <a:rPr lang="en-US" sz="2000" dirty="0">
                <a:cs typeface="Arial" pitchFamily="34" charset="0"/>
              </a:rPr>
              <a:t>-dependent </a:t>
            </a:r>
            <a:r>
              <a:rPr lang="en-US" sz="2000" dirty="0" err="1">
                <a:cs typeface="Arial" pitchFamily="34" charset="0"/>
              </a:rPr>
              <a:t>Mn</a:t>
            </a:r>
            <a:r>
              <a:rPr lang="en-US" sz="2000" dirty="0">
                <a:cs typeface="Arial" pitchFamily="34" charset="0"/>
              </a:rPr>
              <a:t> yield from SNII</a:t>
            </a:r>
          </a:p>
          <a:p>
            <a:pPr>
              <a:defRPr/>
            </a:pPr>
            <a:endParaRPr lang="en-US" sz="2000" dirty="0"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Iron offers a contrasting view.</a:t>
            </a:r>
          </a:p>
          <a:p>
            <a:pPr>
              <a:defRPr/>
            </a:pPr>
            <a:endParaRPr lang="en-US" sz="2000" dirty="0"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Yields of Fe from SNII are independent of</a:t>
            </a:r>
          </a:p>
          <a:p>
            <a:pPr>
              <a:defRPr/>
            </a:pPr>
            <a:r>
              <a:rPr lang="en-US" sz="2000" dirty="0" smtClean="0">
                <a:cs typeface="Arial" pitchFamily="34" charset="0"/>
              </a:rPr>
              <a:t>mass or </a:t>
            </a:r>
            <a:r>
              <a:rPr lang="en-US" sz="2000" dirty="0" err="1" smtClean="0">
                <a:cs typeface="Arial" pitchFamily="34" charset="0"/>
              </a:rPr>
              <a:t>metallicity</a:t>
            </a:r>
            <a:r>
              <a:rPr lang="en-US" sz="2000" dirty="0" smtClean="0">
                <a:cs typeface="Arial" pitchFamily="34" charset="0"/>
              </a:rPr>
              <a:t>.</a:t>
            </a:r>
            <a:endParaRPr lang="en-US" sz="2000" dirty="0">
              <a:cs typeface="Arial" pitchFamily="34" charset="0"/>
            </a:endParaRPr>
          </a:p>
          <a:p>
            <a:pPr>
              <a:defRPr/>
            </a:pPr>
            <a:endParaRPr lang="en-US" sz="2000" dirty="0"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Jump suggests Fe is the dominant product</a:t>
            </a: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from SNIa.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0"/>
            <a:ext cx="7026275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The Milky Way: Answers Lie in Large Datasets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8229600" cy="52625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                              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>
                <a:cs typeface="+mn-cs"/>
              </a:rPr>
              <a:t>Photometry for large samples</a:t>
            </a:r>
          </a:p>
          <a:p>
            <a:pPr>
              <a:defRPr/>
            </a:pPr>
            <a:r>
              <a:rPr lang="en-US" dirty="0">
                <a:cs typeface="+mn-cs"/>
              </a:rPr>
              <a:t>          </a:t>
            </a:r>
            <a:r>
              <a:rPr lang="en-US" dirty="0">
                <a:solidFill>
                  <a:srgbClr val="FF0000"/>
                </a:solidFill>
                <a:cs typeface="+mn-cs"/>
              </a:rPr>
              <a:t>scale lengths, scale heights, number densities etc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dirty="0">
                <a:cs typeface="+mn-cs"/>
              </a:rPr>
              <a:t>Accurate astrometry for large samples </a:t>
            </a:r>
          </a:p>
          <a:p>
            <a:pPr>
              <a:defRPr/>
            </a:pPr>
            <a:r>
              <a:rPr lang="en-US" dirty="0">
                <a:cs typeface="+mn-cs"/>
              </a:rPr>
              <a:t>          </a:t>
            </a:r>
            <a:r>
              <a:rPr lang="en-US" dirty="0">
                <a:solidFill>
                  <a:srgbClr val="FF0000"/>
                </a:solidFill>
                <a:cs typeface="+mn-cs"/>
              </a:rPr>
              <a:t>kinematic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motion (</a:t>
            </a:r>
            <a:r>
              <a:rPr lang="en-US" dirty="0">
                <a:solidFill>
                  <a:srgbClr val="FF0000"/>
                </a:solidFill>
                <a:cs typeface="+mn-cs"/>
              </a:rPr>
              <a:t>U,V and W), orbital parameters: tracing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           the origin of the stars</a:t>
            </a:r>
          </a:p>
          <a:p>
            <a:pPr>
              <a:defRPr/>
            </a:pPr>
            <a:r>
              <a:rPr lang="en-US" dirty="0">
                <a:cs typeface="+mn-cs"/>
              </a:rPr>
              <a:t>                                      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>
                <a:cs typeface="+mn-cs"/>
              </a:rPr>
              <a:t>Low and high resolution spectroscopy data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          Elemental abundance ratios: ages and star-formation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          histories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dirty="0">
                <a:cs typeface="+mn-cs"/>
              </a:rPr>
              <a:t>Theoretical modeling and simulations: </a:t>
            </a:r>
            <a:r>
              <a:rPr lang="en-US" dirty="0">
                <a:solidFill>
                  <a:srgbClr val="FF0000"/>
                </a:solidFill>
                <a:cs typeface="+mn-cs"/>
              </a:rPr>
              <a:t>putting things into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    perspective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026"/>
          <p:cNvSpPr txBox="1">
            <a:spLocks noChangeArrowheads="1"/>
          </p:cNvSpPr>
          <p:nvPr/>
        </p:nvSpPr>
        <p:spPr bwMode="auto">
          <a:xfrm>
            <a:off x="0" y="0"/>
            <a:ext cx="6734175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Thick Disk formation: Perspective from observations</a:t>
            </a:r>
          </a:p>
        </p:txBody>
      </p:sp>
      <p:pic>
        <p:nvPicPr>
          <p:cNvPr id="47107" name="Picture 1028" descr="bdp3_alphaX"/>
          <p:cNvPicPr>
            <a:picLocks noChangeAspect="1" noChangeArrowheads="1"/>
          </p:cNvPicPr>
          <p:nvPr/>
        </p:nvPicPr>
        <p:blipFill>
          <a:blip r:embed="rId2" cstate="print"/>
          <a:srcRect l="1743" t="5226" r="5226" b="3484"/>
          <a:stretch>
            <a:fillRect/>
          </a:stretch>
        </p:blipFill>
        <p:spPr bwMode="auto">
          <a:xfrm>
            <a:off x="0" y="1828800"/>
            <a:ext cx="4465638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1029"/>
          <p:cNvSpPr txBox="1">
            <a:spLocks noChangeArrowheads="1"/>
          </p:cNvSpPr>
          <p:nvPr/>
        </p:nvSpPr>
        <p:spPr bwMode="auto">
          <a:xfrm rot="-2352758">
            <a:off x="1981200" y="4572000"/>
            <a:ext cx="147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Thick disk</a:t>
            </a:r>
          </a:p>
        </p:txBody>
      </p:sp>
      <p:sp>
        <p:nvSpPr>
          <p:cNvPr id="47109" name="Text Box 1030"/>
          <p:cNvSpPr txBox="1">
            <a:spLocks noChangeArrowheads="1"/>
          </p:cNvSpPr>
          <p:nvPr/>
        </p:nvSpPr>
        <p:spPr bwMode="auto">
          <a:xfrm rot="-1100684">
            <a:off x="1828800" y="24384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Thin disk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685800"/>
            <a:ext cx="4648200" cy="550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Arial" pitchFamily="34" charset="0"/>
              </a:rPr>
              <a:t>A to B (</a:t>
            </a:r>
            <a:r>
              <a:rPr lang="en-US" sz="2000" dirty="0">
                <a:cs typeface="Arial" pitchFamily="34" charset="0"/>
              </a:rPr>
              <a:t>Thick disk evolution): Here X (</a:t>
            </a:r>
            <a:r>
              <a:rPr lang="en-US" sz="2000" dirty="0" err="1">
                <a:cs typeface="Arial" pitchFamily="34" charset="0"/>
              </a:rPr>
              <a:t>Mn</a:t>
            </a:r>
            <a:r>
              <a:rPr lang="en-US" sz="2000" dirty="0">
                <a:cs typeface="Arial" pitchFamily="34" charset="0"/>
              </a:rPr>
              <a:t>)  is an element whose  yield from SNII is metallicity  dependent.</a:t>
            </a:r>
            <a:r>
              <a:rPr lang="en-US" dirty="0">
                <a:cs typeface="Arial" pitchFamily="34" charset="0"/>
              </a:rPr>
              <a:t> </a:t>
            </a:r>
          </a:p>
          <a:p>
            <a:pPr>
              <a:defRPr/>
            </a:pPr>
            <a:endParaRPr lang="en-US" dirty="0">
              <a:cs typeface="Arial" pitchFamily="34" charset="0"/>
            </a:endParaRPr>
          </a:p>
          <a:p>
            <a:pPr>
              <a:defRPr/>
            </a:pPr>
            <a:endParaRPr lang="en-US" sz="2000" dirty="0"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cs typeface="Arial" pitchFamily="34" charset="0"/>
              </a:rPr>
              <a:t>After the violent merger thin disk reforms</a:t>
            </a:r>
          </a:p>
          <a:p>
            <a:pPr>
              <a:defRPr/>
            </a:pPr>
            <a:r>
              <a:rPr lang="en-US" sz="2000" dirty="0" smtClean="0">
                <a:cs typeface="Arial" pitchFamily="34" charset="0"/>
              </a:rPr>
              <a:t>with the metal-poor gas from the satellites</a:t>
            </a:r>
          </a:p>
          <a:p>
            <a:pPr>
              <a:defRPr/>
            </a:pPr>
            <a:r>
              <a:rPr lang="en-US" sz="2000" dirty="0" smtClean="0">
                <a:cs typeface="Arial" pitchFamily="34" charset="0"/>
              </a:rPr>
              <a:t>and the metal-rich ([Fe/H]~-0.3) thin disk</a:t>
            </a:r>
          </a:p>
          <a:p>
            <a:pPr>
              <a:defRPr/>
            </a:pPr>
            <a:endParaRPr lang="en-US" sz="2000" dirty="0"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Thin disk starts with the resultant gas of</a:t>
            </a: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[Fe/H] ~ -0.8 dex.</a:t>
            </a:r>
          </a:p>
          <a:p>
            <a:pPr>
              <a:defRPr/>
            </a:pPr>
            <a:endParaRPr lang="en-US" sz="2000" dirty="0"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Jump (green arrow) indicates delayed SNIa</a:t>
            </a: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in the thin disk . </a:t>
            </a:r>
          </a:p>
          <a:p>
            <a:pPr>
              <a:defRPr/>
            </a:pPr>
            <a:endParaRPr lang="en-US" sz="2000" dirty="0"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cs typeface="Arial" pitchFamily="34" charset="0"/>
              </a:rPr>
              <a:t>C to D quiescent thin disk evolution with SNII , SNIa and AGB contribution.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733800" y="2514600"/>
            <a:ext cx="381000" cy="1524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781300" y="2933700"/>
            <a:ext cx="1219200" cy="685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li7li_asplun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1"/>
            <a:ext cx="5715000" cy="2743199"/>
          </a:xfrm>
          <a:prstGeom prst="rect">
            <a:avLst/>
          </a:prstGeom>
        </p:spPr>
      </p:pic>
      <p:pic>
        <p:nvPicPr>
          <p:cNvPr id="3" name="Picture 2" descr="6li7li_asplund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86200"/>
            <a:ext cx="58674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1" y="17526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S/N~500, mv~11, R~120000</a:t>
            </a:r>
          </a:p>
          <a:p>
            <a:r>
              <a:rPr lang="en-US" dirty="0" smtClean="0"/>
              <a:t>In 2 hours, with VLT</a:t>
            </a:r>
          </a:p>
          <a:p>
            <a:r>
              <a:rPr lang="en-US" dirty="0" smtClean="0"/>
              <a:t>UVES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Li_bary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8388"/>
            <a:ext cx="4038600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133600" y="0"/>
            <a:ext cx="530225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Cosmological Lithium Discrepancy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038600" y="2533650"/>
            <a:ext cx="5105400" cy="2062163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D/H (high red shift Ly</a:t>
            </a:r>
            <a:r>
              <a:rPr lang="el-GR"/>
              <a:t>α</a:t>
            </a:r>
            <a:r>
              <a:rPr lang="en-US"/>
              <a:t> observations) </a:t>
            </a:r>
          </a:p>
          <a:p>
            <a:r>
              <a:rPr lang="en-US"/>
              <a:t>+BBN implies </a:t>
            </a:r>
            <a:r>
              <a:rPr lang="el-GR"/>
              <a:t>ή</a:t>
            </a:r>
            <a:r>
              <a:rPr lang="en-US"/>
              <a:t> ~ 5.9 X 10</a:t>
            </a:r>
            <a:r>
              <a:rPr lang="en-US" baseline="30000"/>
              <a:t>-10</a:t>
            </a:r>
          </a:p>
          <a:p>
            <a:endParaRPr lang="en-US" baseline="30000"/>
          </a:p>
          <a:p>
            <a:endParaRPr lang="en-US" baseline="30000"/>
          </a:p>
          <a:p>
            <a:r>
              <a:rPr lang="en-US"/>
              <a:t>Predicts log (Li) = 2.6 dex which is in </a:t>
            </a:r>
          </a:p>
          <a:p>
            <a:r>
              <a:rPr lang="en-US"/>
              <a:t>good agreement with WMAP results .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6577013" y="6400800"/>
            <a:ext cx="2643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Kirkman et al.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48000" cy="6096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Setting the stage  </a:t>
            </a:r>
          </a:p>
        </p:txBody>
      </p:sp>
      <p:pic>
        <p:nvPicPr>
          <p:cNvPr id="11267" name="Picture 4" descr="sandage62"/>
          <p:cNvPicPr>
            <a:picLocks noChangeAspect="1" noChangeArrowheads="1"/>
          </p:cNvPicPr>
          <p:nvPr/>
        </p:nvPicPr>
        <p:blipFill>
          <a:blip r:embed="rId2" cstate="print"/>
          <a:srcRect l="6400" t="23242" r="6400" b="32336"/>
          <a:stretch>
            <a:fillRect/>
          </a:stretch>
        </p:blipFill>
        <p:spPr bwMode="auto">
          <a:xfrm>
            <a:off x="-76200" y="914400"/>
            <a:ext cx="49815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5546725" y="5451475"/>
            <a:ext cx="3168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Eggen, Lynden-Bell and</a:t>
            </a:r>
          </a:p>
          <a:p>
            <a:r>
              <a:rPr lang="en-US">
                <a:solidFill>
                  <a:srgbClr val="FF0000"/>
                </a:solidFill>
              </a:rPr>
              <a:t>Sandage (1962)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5205413" y="4038600"/>
            <a:ext cx="3252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Rapid collapse model for</a:t>
            </a:r>
          </a:p>
          <a:p>
            <a:r>
              <a:rPr lang="en-US">
                <a:solidFill>
                  <a:srgbClr val="000066"/>
                </a:solidFill>
              </a:rPr>
              <a:t>the Galaxy formation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4876800" y="1677650"/>
            <a:ext cx="407034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200" dirty="0" smtClean="0">
                <a:solidFill>
                  <a:srgbClr val="000000"/>
                </a:solidFill>
              </a:rPr>
              <a:t>“</a:t>
            </a:r>
            <a:r>
              <a:rPr lang="en-US" sz="2200" dirty="0">
                <a:solidFill>
                  <a:srgbClr val="000000"/>
                </a:solidFill>
              </a:rPr>
              <a:t>The stars with the </a:t>
            </a:r>
            <a:r>
              <a:rPr lang="en-US" sz="2200" dirty="0" smtClean="0">
                <a:solidFill>
                  <a:srgbClr val="000000"/>
                </a:solidFill>
              </a:rPr>
              <a:t>largest excess </a:t>
            </a:r>
          </a:p>
          <a:p>
            <a:pPr algn="just"/>
            <a:r>
              <a:rPr lang="en-US" sz="2200" dirty="0" smtClean="0">
                <a:solidFill>
                  <a:srgbClr val="000000"/>
                </a:solidFill>
              </a:rPr>
              <a:t>are </a:t>
            </a:r>
            <a:r>
              <a:rPr lang="en-US" sz="2200" dirty="0">
                <a:solidFill>
                  <a:srgbClr val="000000"/>
                </a:solidFill>
              </a:rPr>
              <a:t>moving in highly elliptical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</a:rPr>
              <a:t> orbits, whereas stars with little/no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</a:rPr>
              <a:t> excess move in circular orbits” </a:t>
            </a:r>
          </a:p>
        </p:txBody>
      </p:sp>
      <p:sp>
        <p:nvSpPr>
          <p:cNvPr id="11271" name="Line 10"/>
          <p:cNvSpPr>
            <a:spLocks noChangeShapeType="1"/>
          </p:cNvSpPr>
          <p:nvPr/>
        </p:nvSpPr>
        <p:spPr bwMode="auto">
          <a:xfrm>
            <a:off x="6781800" y="49530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0638" y="0"/>
            <a:ext cx="5113337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Thick Disk in the Milky Way</a:t>
            </a:r>
          </a:p>
        </p:txBody>
      </p:sp>
      <p:pic>
        <p:nvPicPr>
          <p:cNvPr id="13315" name="Picture 5" descr="gilmore"/>
          <p:cNvPicPr>
            <a:picLocks noChangeAspect="1" noChangeArrowheads="1"/>
          </p:cNvPicPr>
          <p:nvPr/>
        </p:nvPicPr>
        <p:blipFill>
          <a:blip r:embed="rId2" cstate="print"/>
          <a:srcRect l="25641" t="4167" r="16667" b="62500"/>
          <a:stretch>
            <a:fillRect/>
          </a:stretch>
        </p:blipFill>
        <p:spPr bwMode="auto">
          <a:xfrm>
            <a:off x="228600" y="533400"/>
            <a:ext cx="36433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gilmore"/>
          <p:cNvPicPr>
            <a:picLocks noChangeAspect="1" noChangeArrowheads="1"/>
          </p:cNvPicPr>
          <p:nvPr/>
        </p:nvPicPr>
        <p:blipFill>
          <a:blip r:embed="rId2" cstate="print"/>
          <a:srcRect l="25641" t="4167" r="19231" b="62500"/>
          <a:stretch>
            <a:fillRect/>
          </a:stretch>
        </p:blipFill>
        <p:spPr bwMode="auto">
          <a:xfrm>
            <a:off x="241300" y="3505200"/>
            <a:ext cx="3416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6881813" y="6477000"/>
            <a:ext cx="226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Gilmore &amp; Reid, 1983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2286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62388" y="3417888"/>
            <a:ext cx="5187950" cy="267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Identified  two disk components: the</a:t>
            </a:r>
          </a:p>
          <a:p>
            <a:pPr>
              <a:defRPr/>
            </a:pPr>
            <a:r>
              <a:rPr lang="en-US" dirty="0">
                <a:cs typeface="+mn-cs"/>
              </a:rPr>
              <a:t>thin disk with a scale height of 300pc</a:t>
            </a:r>
          </a:p>
          <a:p>
            <a:pPr>
              <a:defRPr/>
            </a:pPr>
            <a:r>
              <a:rPr lang="en-US" dirty="0">
                <a:cs typeface="+mn-cs"/>
              </a:rPr>
              <a:t>and the second component- thick disk </a:t>
            </a:r>
          </a:p>
          <a:p>
            <a:pPr>
              <a:defRPr/>
            </a:pPr>
            <a:r>
              <a:rPr lang="en-US" dirty="0">
                <a:cs typeface="+mn-cs"/>
              </a:rPr>
              <a:t> with a scale height of 1350pc.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The second component contains 2% of</a:t>
            </a:r>
          </a:p>
          <a:p>
            <a:pPr>
              <a:defRPr/>
            </a:pPr>
            <a:r>
              <a:rPr lang="en-US" dirty="0">
                <a:cs typeface="+mn-cs"/>
              </a:rPr>
              <a:t>the total stars in the solar neighborhood.</a:t>
            </a: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1066800" y="6396038"/>
            <a:ext cx="1831975" cy="4619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Distance (pc)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3975" y="2141538"/>
            <a:ext cx="5051425" cy="83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The density distributions for a sample</a:t>
            </a:r>
          </a:p>
          <a:p>
            <a:pPr>
              <a:defRPr/>
            </a:pPr>
            <a:r>
              <a:rPr lang="en-US" dirty="0">
                <a:cs typeface="+mn-cs"/>
              </a:rPr>
              <a:t>of 12,500 stars from the Galactic plane.</a:t>
            </a: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4038600" y="833438"/>
            <a:ext cx="4614863" cy="46196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A major modification to ELS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343400" y="838200"/>
            <a:ext cx="4724400" cy="10160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Overwhelming majority of Galactic field stars have [X/Fe] with very little scatter over a range of 4 dex in [Fe/H].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191000" y="2286001"/>
            <a:ext cx="4876800" cy="1631216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star forming gas must be well </a:t>
            </a:r>
            <a:r>
              <a:rPr lang="en-US" sz="2000" dirty="0" smtClean="0"/>
              <a:t>mixed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Rate of star formation must be low </a:t>
            </a:r>
            <a:r>
              <a:rPr lang="en-US" sz="2000" dirty="0" smtClean="0"/>
              <a:t>enough to </a:t>
            </a:r>
            <a:r>
              <a:rPr lang="en-US" sz="2000" dirty="0"/>
              <a:t>allow time for element </a:t>
            </a:r>
            <a:r>
              <a:rPr lang="en-US" sz="2000" dirty="0" smtClean="0"/>
              <a:t>creation followed </a:t>
            </a:r>
            <a:r>
              <a:rPr lang="en-US" sz="2000" dirty="0"/>
              <a:t>by large scale mixing</a:t>
            </a:r>
            <a:endParaRPr lang="en-US" sz="4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6211094" y="2094706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0" y="0"/>
            <a:ext cx="5863144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Evolution of Abundance </a:t>
            </a:r>
            <a:r>
              <a:rPr lang="en-US" dirty="0" smtClean="0">
                <a:solidFill>
                  <a:srgbClr val="FF0000"/>
                </a:solidFill>
              </a:rPr>
              <a:t>Ratios in the Galaxy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414" name="Picture 5" descr="message1.jpg"/>
          <p:cNvPicPr>
            <a:picLocks noChangeAspect="1"/>
          </p:cNvPicPr>
          <p:nvPr/>
        </p:nvPicPr>
        <p:blipFill>
          <a:blip r:embed="rId2" cstate="print"/>
          <a:srcRect l="33678" t="17030" r="14433" b="57901"/>
          <a:stretch>
            <a:fillRect/>
          </a:stretch>
        </p:blipFill>
        <p:spPr bwMode="auto">
          <a:xfrm>
            <a:off x="0" y="4572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dvard"/>
          <p:cNvPicPr>
            <a:picLocks noChangeAspect="1" noChangeArrowheads="1"/>
          </p:cNvPicPr>
          <p:nvPr/>
        </p:nvPicPr>
        <p:blipFill>
          <a:blip r:embed="rId3" cstate="print"/>
          <a:srcRect l="6000" t="7855" r="56400" b="70691"/>
          <a:stretch>
            <a:fillRect/>
          </a:stretch>
        </p:blipFill>
        <p:spPr bwMode="auto">
          <a:xfrm>
            <a:off x="0" y="4191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5400000">
            <a:off x="152400" y="1676400"/>
            <a:ext cx="3200400" cy="2438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752600" y="3657600"/>
            <a:ext cx="45720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4267200"/>
            <a:ext cx="192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Edvardsson</a:t>
            </a:r>
            <a:r>
              <a:rPr lang="en-US" sz="1400" dirty="0" smtClean="0"/>
              <a:t> et al;  1993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267200" y="4291786"/>
            <a:ext cx="4724400" cy="2215991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>
                <a:cs typeface="Arial" pitchFamily="34" charset="0"/>
              </a:rPr>
              <a:t>scatter exists in the trends of [</a:t>
            </a:r>
            <a:r>
              <a:rPr lang="el-GR" sz="2200" dirty="0" smtClean="0">
                <a:cs typeface="Arial" pitchFamily="34" charset="0"/>
              </a:rPr>
              <a:t>α</a:t>
            </a:r>
            <a:r>
              <a:rPr lang="en-US" sz="2200" dirty="0" smtClean="0">
                <a:cs typeface="Arial" pitchFamily="34" charset="0"/>
              </a:rPr>
              <a:t>/Fe]   Vs. [Fe/H] and  more for stars with </a:t>
            </a:r>
            <a:r>
              <a:rPr lang="en-US" sz="2200" dirty="0" err="1" smtClean="0">
                <a:cs typeface="Arial" pitchFamily="34" charset="0"/>
              </a:rPr>
              <a:t>R</a:t>
            </a:r>
            <a:r>
              <a:rPr lang="en-US" sz="2200" baseline="-10000" dirty="0" err="1" smtClean="0">
                <a:cs typeface="Arial" pitchFamily="34" charset="0"/>
              </a:rPr>
              <a:t>m</a:t>
            </a:r>
            <a:r>
              <a:rPr lang="en-US" sz="2200" dirty="0" smtClean="0">
                <a:cs typeface="Arial" pitchFamily="34" charset="0"/>
              </a:rPr>
              <a:t> &lt; 7 </a:t>
            </a:r>
            <a:r>
              <a:rPr lang="en-US" sz="2200" dirty="0" err="1" smtClean="0">
                <a:cs typeface="Arial" pitchFamily="34" charset="0"/>
              </a:rPr>
              <a:t>kpc</a:t>
            </a:r>
            <a:r>
              <a:rPr lang="en-US" sz="2200" dirty="0" smtClean="0">
                <a:cs typeface="Arial" pitchFamily="34" charset="0"/>
              </a:rPr>
              <a:t>, metal-poor and old.</a:t>
            </a:r>
          </a:p>
          <a:p>
            <a:pPr>
              <a:defRPr/>
            </a:pPr>
            <a:endParaRPr lang="en-US" dirty="0" smtClean="0">
              <a:cs typeface="Arial" pitchFamily="34" charset="0"/>
            </a:endParaRPr>
          </a:p>
          <a:p>
            <a:pPr>
              <a:defRPr/>
            </a:pPr>
            <a:r>
              <a:rPr lang="en-US" dirty="0" smtClean="0">
                <a:cs typeface="Arial" pitchFamily="34" charset="0"/>
              </a:rPr>
              <a:t>Interpreted as efficient SFR in the inner disk compared to the outer disk 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0" y="0"/>
            <a:ext cx="4603750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Milky Way: Post </a:t>
            </a:r>
            <a:r>
              <a:rPr lang="en-US" dirty="0" err="1">
                <a:solidFill>
                  <a:srgbClr val="FF0000"/>
                </a:solidFill>
              </a:rPr>
              <a:t>Hipparcos</a:t>
            </a:r>
            <a:r>
              <a:rPr lang="en-US" dirty="0">
                <a:solidFill>
                  <a:srgbClr val="FF0000"/>
                </a:solidFill>
              </a:rPr>
              <a:t> era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648200" y="990600"/>
            <a:ext cx="45624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 European Space mission to</a:t>
            </a:r>
          </a:p>
          <a:p>
            <a:r>
              <a:rPr lang="en-US"/>
              <a:t>measure accurately stellar positions</a:t>
            </a:r>
          </a:p>
          <a:p>
            <a:r>
              <a:rPr lang="en-US"/>
              <a:t>space motions, and distances for</a:t>
            </a:r>
          </a:p>
          <a:p>
            <a:r>
              <a:rPr lang="en-US"/>
              <a:t>precise astrometry.</a:t>
            </a:r>
          </a:p>
          <a:p>
            <a:endParaRPr lang="en-US"/>
          </a:p>
          <a:p>
            <a:r>
              <a:rPr lang="en-US"/>
              <a:t>It produced  </a:t>
            </a:r>
            <a:r>
              <a:rPr lang="en-US" i="1"/>
              <a:t>Hipparcos </a:t>
            </a:r>
            <a:r>
              <a:rPr lang="en-US"/>
              <a:t>catalogue</a:t>
            </a:r>
          </a:p>
          <a:p>
            <a:r>
              <a:rPr lang="en-US"/>
              <a:t>containing more than one hundred </a:t>
            </a:r>
          </a:p>
          <a:p>
            <a:r>
              <a:rPr lang="en-US"/>
              <a:t>stars up to magnitude limits mv=9</a:t>
            </a:r>
          </a:p>
          <a:p>
            <a:r>
              <a:rPr lang="en-US"/>
              <a:t>and distances  with accuracies</a:t>
            </a:r>
          </a:p>
          <a:p>
            <a:r>
              <a:rPr lang="en-US"/>
              <a:t>&lt;= 10% upto  100 pc.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-76200" y="64008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/>
              <a:t>Hipparcos:</a:t>
            </a:r>
            <a:r>
              <a:rPr lang="en-US" i="1"/>
              <a:t> </a:t>
            </a:r>
            <a:r>
              <a:rPr lang="en-US" sz="1600" i="1"/>
              <a:t>Hi</a:t>
            </a:r>
            <a:r>
              <a:rPr lang="en-US" sz="1600"/>
              <a:t>gh </a:t>
            </a:r>
            <a:r>
              <a:rPr lang="en-US" sz="1600" i="1"/>
              <a:t>p</a:t>
            </a:r>
            <a:r>
              <a:rPr lang="en-US" sz="1600"/>
              <a:t>recision </a:t>
            </a:r>
            <a:r>
              <a:rPr lang="en-US" sz="1600" i="1"/>
              <a:t>par</a:t>
            </a:r>
            <a:r>
              <a:rPr lang="en-US" sz="1600"/>
              <a:t>allax </a:t>
            </a:r>
            <a:r>
              <a:rPr lang="en-US" sz="1600" i="1"/>
              <a:t>co</a:t>
            </a:r>
            <a:r>
              <a:rPr lang="en-US" sz="1600"/>
              <a:t>llecting </a:t>
            </a:r>
            <a:r>
              <a:rPr lang="en-US" sz="1600" i="1"/>
              <a:t>s</a:t>
            </a:r>
            <a:r>
              <a:rPr lang="en-US" sz="1600"/>
              <a:t>atellite. </a:t>
            </a:r>
            <a:endParaRPr lang="en-US"/>
          </a:p>
        </p:txBody>
      </p:sp>
      <p:pic>
        <p:nvPicPr>
          <p:cNvPr id="18437" name="Picture 5" descr="toolkit_fig04_1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0670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g8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7738"/>
            <a:ext cx="3810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0" y="0"/>
            <a:ext cx="6445250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Milky Way components: kinematic definitions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6038" y="1981200"/>
            <a:ext cx="5211762" cy="1958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cs typeface="+mn-cs"/>
              </a:rPr>
              <a:t>Comp.    f          Vlag   </a:t>
            </a:r>
            <a:r>
              <a:rPr lang="el-GR" sz="2800" dirty="0">
                <a:cs typeface="+mn-cs"/>
              </a:rPr>
              <a:t>σ</a:t>
            </a:r>
            <a:r>
              <a:rPr lang="en-US" sz="2800" baseline="-10000" dirty="0">
                <a:cs typeface="+mn-cs"/>
              </a:rPr>
              <a:t>u     </a:t>
            </a:r>
            <a:r>
              <a:rPr lang="el-GR" sz="2800" dirty="0">
                <a:cs typeface="+mn-cs"/>
              </a:rPr>
              <a:t>σ</a:t>
            </a:r>
            <a:r>
              <a:rPr lang="en-US" sz="2800" baseline="-10000" dirty="0">
                <a:cs typeface="+mn-cs"/>
              </a:rPr>
              <a:t>v        </a:t>
            </a:r>
            <a:r>
              <a:rPr lang="el-GR" sz="2800" dirty="0">
                <a:cs typeface="+mn-cs"/>
              </a:rPr>
              <a:t>σ</a:t>
            </a:r>
            <a:r>
              <a:rPr lang="en-US" sz="2800" baseline="-10000" dirty="0">
                <a:cs typeface="+mn-cs"/>
              </a:rPr>
              <a:t>w</a:t>
            </a:r>
          </a:p>
          <a:p>
            <a:pPr>
              <a:defRPr/>
            </a:pPr>
            <a:r>
              <a:rPr lang="en-US" sz="2800" baseline="-10000" dirty="0">
                <a:cs typeface="+mn-cs"/>
              </a:rPr>
              <a:t>                                                              (km /sec)</a:t>
            </a:r>
          </a:p>
          <a:p>
            <a:pPr>
              <a:defRPr/>
            </a:pPr>
            <a:r>
              <a:rPr lang="en-US" sz="2800" baseline="-10000" dirty="0">
                <a:cs typeface="+mn-cs"/>
              </a:rPr>
              <a:t> </a:t>
            </a:r>
            <a:r>
              <a:rPr lang="en-US" sz="2800" dirty="0">
                <a:cs typeface="+mn-cs"/>
              </a:rPr>
              <a:t>Thin      93%    -12     39   20    20  </a:t>
            </a:r>
          </a:p>
          <a:p>
            <a:pPr>
              <a:defRPr/>
            </a:pPr>
            <a:r>
              <a:rPr lang="en-US" sz="2800" dirty="0">
                <a:cs typeface="+mn-cs"/>
              </a:rPr>
              <a:t> Thick     7%     -51     63   39    39</a:t>
            </a:r>
          </a:p>
          <a:p>
            <a:pPr>
              <a:defRPr/>
            </a:pPr>
            <a:r>
              <a:rPr lang="en-US" sz="2800" baseline="-10000" dirty="0">
                <a:cs typeface="+mn-cs"/>
              </a:rPr>
              <a:t>   </a:t>
            </a:r>
            <a:r>
              <a:rPr lang="en-US" sz="2800" b="1" baseline="-10000" dirty="0">
                <a:cs typeface="+mn-cs"/>
              </a:rPr>
              <a:t>Halo            0.6%      -220       131       106       85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114800" y="62484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(Based on Hipparcos: Dehnen, Binney, 1998, Soubiran et al. 2000, Robin et al.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dp3_kinfe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533400"/>
            <a:ext cx="52482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0" y="0"/>
            <a:ext cx="5426075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Milky Way: Kinematic Samples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5241970" y="6519446"/>
            <a:ext cx="39020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Reddy et al. 2003,2006; </a:t>
            </a:r>
            <a:r>
              <a:rPr lang="en-US" sz="1600" dirty="0" err="1" smtClean="0"/>
              <a:t>Bensby</a:t>
            </a:r>
            <a:r>
              <a:rPr lang="en-US" sz="1600" dirty="0" smtClean="0"/>
              <a:t>+; Fuhrman+</a:t>
            </a:r>
            <a:endParaRPr lang="en-US" sz="1600" dirty="0"/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5083387" y="2362200"/>
            <a:ext cx="40606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Samples grouped into the thin disk, </a:t>
            </a:r>
          </a:p>
          <a:p>
            <a:r>
              <a:rPr lang="en-US" sz="2000" dirty="0"/>
              <a:t>the thick disk and the halo based</a:t>
            </a:r>
          </a:p>
          <a:p>
            <a:r>
              <a:rPr lang="en-US" sz="2000" dirty="0"/>
              <a:t> on kinematic </a:t>
            </a:r>
            <a:r>
              <a:rPr lang="en-US" sz="2000" dirty="0" smtClean="0"/>
              <a:t>definitions.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No </a:t>
            </a:r>
            <a:r>
              <a:rPr lang="en-US" sz="2000" dirty="0" err="1"/>
              <a:t>metallicity</a:t>
            </a:r>
            <a:r>
              <a:rPr lang="en-US" sz="2000" dirty="0"/>
              <a:t> or age criteria employed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800600" y="685800"/>
            <a:ext cx="990600" cy="38100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304800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 Disk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4572000" y="1447800"/>
            <a:ext cx="1371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1200" y="1066800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 Disk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9918</TotalTime>
  <Words>2400</Words>
  <Application>Microsoft Office PowerPoint</Application>
  <PresentationFormat>On-screen Show (4:3)</PresentationFormat>
  <Paragraphs>457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Spectroscopic Studies:  Galactic Disk Populations </vt:lpstr>
      <vt:lpstr>Slide 2</vt:lpstr>
      <vt:lpstr>Slide 3</vt:lpstr>
      <vt:lpstr>Setting the stage  </vt:lpstr>
      <vt:lpstr>Slide 5</vt:lpstr>
      <vt:lpstr>Slide 6</vt:lpstr>
      <vt:lpstr>Slide 7</vt:lpstr>
      <vt:lpstr>Slide 8</vt:lpstr>
      <vt:lpstr>Slide 9</vt:lpstr>
      <vt:lpstr>Chemical Tagging of stars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Thick Disk: Age metallicity relation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univ.of texa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CHEMODYNAMICS OF THE GALACTIC DISK:  CLUES TO  FORMATION and EVOLUTION OF THE GALAXY</dc:title>
  <dc:creator>ereddy</dc:creator>
  <cp:lastModifiedBy>Eshwar</cp:lastModifiedBy>
  <cp:revision>644</cp:revision>
  <dcterms:created xsi:type="dcterms:W3CDTF">2005-08-15T07:37:11Z</dcterms:created>
  <dcterms:modified xsi:type="dcterms:W3CDTF">2011-08-30T05:49:05Z</dcterms:modified>
</cp:coreProperties>
</file>