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95" r:id="rId3"/>
    <p:sldId id="421" r:id="rId4"/>
    <p:sldId id="422" r:id="rId5"/>
    <p:sldId id="423" r:id="rId6"/>
    <p:sldId id="424" r:id="rId7"/>
    <p:sldId id="349" r:id="rId8"/>
    <p:sldId id="396" r:id="rId9"/>
    <p:sldId id="401" r:id="rId10"/>
    <p:sldId id="402" r:id="rId11"/>
    <p:sldId id="403" r:id="rId12"/>
    <p:sldId id="404" r:id="rId13"/>
    <p:sldId id="425" r:id="rId14"/>
    <p:sldId id="400" r:id="rId15"/>
    <p:sldId id="405" r:id="rId16"/>
    <p:sldId id="408" r:id="rId17"/>
    <p:sldId id="411" r:id="rId18"/>
    <p:sldId id="410" r:id="rId19"/>
    <p:sldId id="409" r:id="rId20"/>
    <p:sldId id="407" r:id="rId21"/>
    <p:sldId id="412" r:id="rId22"/>
    <p:sldId id="417" r:id="rId23"/>
    <p:sldId id="413" r:id="rId24"/>
    <p:sldId id="414" r:id="rId25"/>
    <p:sldId id="415" r:id="rId26"/>
    <p:sldId id="416" r:id="rId27"/>
    <p:sldId id="418" r:id="rId28"/>
    <p:sldId id="419" r:id="rId29"/>
    <p:sldId id="420" r:id="rId30"/>
    <p:sldId id="406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user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  <a:srgbClr val="FF00FF"/>
    <a:srgbClr val="4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F6BA-91D7-A04A-BFCC-E9D7B6BD6AA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DAC7-0F46-A84E-A139-3C66571FD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25.gif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27.gif"/><Relationship Id="rId6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29.gif"/><Relationship Id="rId6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29.gif"/><Relationship Id="rId6" Type="http://schemas.openxmlformats.org/officeDocument/2006/relationships/image" Target="../media/image30.gif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32.gif"/><Relationship Id="rId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7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37.gif"/><Relationship Id="rId6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39.gif"/><Relationship Id="rId6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ner_ict_cas_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686800" cy="1435100"/>
          </a:xfrm>
          <a:prstGeom prst="rect">
            <a:avLst/>
          </a:prstGeom>
        </p:spPr>
      </p:pic>
      <p:pic>
        <p:nvPicPr>
          <p:cNvPr id="8" name="Picture 7" descr="banner_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723900" cy="143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077" y="370582"/>
            <a:ext cx="6457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00000"/>
                </a:solidFill>
              </a:rPr>
              <a:t>Models of Faint Galaxy Production </a:t>
            </a:r>
          </a:p>
          <a:p>
            <a:r>
              <a:rPr lang="en-US" sz="3200" dirty="0" smtClean="0">
                <a:solidFill>
                  <a:srgbClr val="400000"/>
                </a:solidFill>
              </a:rPr>
              <a:t>through Star Cluster Evolution  </a:t>
            </a:r>
          </a:p>
          <a:p>
            <a:endParaRPr lang="en-US" sz="3200" dirty="0">
              <a:solidFill>
                <a:srgbClr val="4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197" y="1371600"/>
            <a:ext cx="560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Jarrod Hurley (Centre for Astrophysics &amp; Supercomputing)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m31_extended_clusters_500.jpg"/>
          <p:cNvPicPr>
            <a:picLocks noChangeAspect="1"/>
          </p:cNvPicPr>
          <p:nvPr/>
        </p:nvPicPr>
        <p:blipFill>
          <a:blip r:embed="rId4"/>
          <a:srcRect r="49663"/>
          <a:stretch>
            <a:fillRect/>
          </a:stretch>
        </p:blipFill>
        <p:spPr>
          <a:xfrm>
            <a:off x="2286000" y="2070100"/>
            <a:ext cx="3185034" cy="3187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629870"/>
            <a:ext cx="4704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“Dynamics of Low-Mass Stellar Systems”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ESO, Santiago, Chile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April 4-8 2011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9" name="Picture 8" descr="cluster_grab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3613319"/>
            <a:ext cx="2946400" cy="29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69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100,000, 5% binaries,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0.001, KTG IMF, Plummer/King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16" y="1443335"/>
            <a:ext cx="687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        </a:t>
            </a:r>
            <a:r>
              <a:rPr lang="en-US" sz="2400" dirty="0" smtClean="0">
                <a:ea typeface="Wingdings"/>
                <a:cs typeface="Wingdings"/>
              </a:rPr>
              <a:t>e.g. NGC6822                                e.g. M31 </a:t>
            </a:r>
          </a:p>
        </p:txBody>
      </p:sp>
      <p:pic>
        <p:nvPicPr>
          <p:cNvPr id="11" name="Picture 10" descr="rplot_ec1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43100"/>
            <a:ext cx="4152900" cy="4152900"/>
          </a:xfrm>
          <a:prstGeom prst="rect">
            <a:avLst/>
          </a:prstGeom>
        </p:spPr>
      </p:pic>
      <p:pic>
        <p:nvPicPr>
          <p:cNvPr id="13" name="Picture 12" descr="rplot_100k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1943100"/>
            <a:ext cx="41529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69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100,000, 5% binaries,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0.001, KTG IMF, Plummer/King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rplot_ec1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43100"/>
            <a:ext cx="4152900" cy="4152900"/>
          </a:xfrm>
          <a:prstGeom prst="rect">
            <a:avLst/>
          </a:prstGeom>
        </p:spPr>
      </p:pic>
      <p:pic>
        <p:nvPicPr>
          <p:cNvPr id="13" name="Picture 12" descr="rplot_100k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1943100"/>
            <a:ext cx="4152900" cy="4152900"/>
          </a:xfrm>
          <a:prstGeom prst="rect">
            <a:avLst/>
          </a:prstGeom>
        </p:spPr>
      </p:pic>
      <p:pic>
        <p:nvPicPr>
          <p:cNvPr id="14" name="Picture 13" descr="MNR_17285_f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447800"/>
            <a:ext cx="4572000" cy="461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5788223"/>
            <a:ext cx="162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Hurley+Mackey10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aj300127f4_l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57300"/>
            <a:ext cx="762000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1368623"/>
            <a:ext cx="1237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Da</a:t>
            </a:r>
            <a:r>
              <a:rPr lang="en-US" sz="1400" dirty="0" smtClean="0">
                <a:solidFill>
                  <a:schemeClr val="bg1"/>
                </a:solidFill>
              </a:rPr>
              <a:t> Costa+09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aj300127f4_l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57300"/>
            <a:ext cx="762000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1368623"/>
            <a:ext cx="1237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Da</a:t>
            </a:r>
            <a:r>
              <a:rPr lang="en-US" sz="1400" dirty="0" smtClean="0">
                <a:solidFill>
                  <a:schemeClr val="bg1"/>
                </a:solidFill>
              </a:rPr>
              <a:t> Costa+09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V="1">
            <a:off x="1504611" y="2667000"/>
            <a:ext cx="2610189" cy="17526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4563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= 200,000 model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f5_rcr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23900"/>
            <a:ext cx="54102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1295400"/>
            <a:ext cx="15851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</a:t>
            </a:r>
          </a:p>
          <a:p>
            <a:r>
              <a:rPr lang="en-US" dirty="0" smtClean="0"/>
              <a:t>2</a:t>
            </a:r>
            <a:r>
              <a:rPr lang="en-US" dirty="0" smtClean="0"/>
              <a:t>% binaries</a:t>
            </a:r>
          </a:p>
          <a:p>
            <a:r>
              <a:rPr lang="en-US" i="1" dirty="0" err="1" smtClean="0"/>
              <a:t>R</a:t>
            </a:r>
            <a:r>
              <a:rPr lang="en-US" baseline="-25000" dirty="0" err="1" smtClean="0"/>
              <a:t>gc</a:t>
            </a:r>
            <a:r>
              <a:rPr lang="en-US" dirty="0" smtClean="0"/>
              <a:t> = 4 </a:t>
            </a:r>
            <a:r>
              <a:rPr lang="en-US" dirty="0" err="1" smtClean="0"/>
              <a:t>kpc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100k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5% binaries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gc</a:t>
            </a:r>
            <a:r>
              <a:rPr lang="en-US" dirty="0" smtClean="0">
                <a:solidFill>
                  <a:srgbClr val="FF0000"/>
                </a:solidFill>
              </a:rPr>
              <a:t> = 8.5 </a:t>
            </a:r>
            <a:r>
              <a:rPr lang="en-US" dirty="0" err="1" smtClean="0">
                <a:solidFill>
                  <a:srgbClr val="FF0000"/>
                </a:solidFill>
              </a:rPr>
              <a:t>kpc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nature07222-f1.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896620"/>
            <a:ext cx="7696200" cy="4361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3859" y="3352800"/>
            <a:ext cx="275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31  127  132   308    170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962400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25          64   152    321         554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5313" y="3657600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size/pc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410200"/>
            <a:ext cx="270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sigma ~ 3-10 km/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4111" y="4950023"/>
            <a:ext cx="105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Strigari+08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xy_1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2" y="588602"/>
            <a:ext cx="2687998" cy="2687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685800"/>
            <a:ext cx="20537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NFW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r>
              <a:rPr lang="en-US" sz="2400" dirty="0" err="1" smtClean="0"/>
              <a:t>c</a:t>
            </a:r>
            <a:r>
              <a:rPr lang="en-US" sz="2400" dirty="0" smtClean="0"/>
              <a:t> = 16</a:t>
            </a:r>
          </a:p>
          <a:p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gc</a:t>
            </a:r>
            <a:r>
              <a:rPr lang="en-US" sz="2400" dirty="0" smtClean="0"/>
              <a:t> = 0.5 </a:t>
            </a:r>
            <a:r>
              <a:rPr lang="en-US" sz="2400" dirty="0" err="1" smtClean="0"/>
              <a:t>kpc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xy_1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2" y="588602"/>
            <a:ext cx="2687998" cy="2687998"/>
          </a:xfrm>
          <a:prstGeom prst="rect">
            <a:avLst/>
          </a:prstGeom>
        </p:spPr>
      </p:pic>
      <p:pic>
        <p:nvPicPr>
          <p:cNvPr id="8" name="Picture 7" descr="xy_10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79510"/>
            <a:ext cx="2697090" cy="2697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685800"/>
            <a:ext cx="20537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NFW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r>
              <a:rPr lang="en-US" sz="2400" dirty="0" err="1" smtClean="0"/>
              <a:t>c</a:t>
            </a:r>
            <a:r>
              <a:rPr lang="en-US" sz="2400" dirty="0" smtClean="0"/>
              <a:t> = 16</a:t>
            </a:r>
          </a:p>
          <a:p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gc</a:t>
            </a:r>
            <a:r>
              <a:rPr lang="en-US" sz="2400" dirty="0" smtClean="0"/>
              <a:t> = 0.5 </a:t>
            </a:r>
            <a:r>
              <a:rPr lang="en-US" sz="2400" dirty="0" err="1" smtClean="0"/>
              <a:t>kpc</a:t>
            </a:r>
            <a:endParaRPr lang="en-US" sz="2400" i="1" dirty="0"/>
          </a:p>
        </p:txBody>
      </p:sp>
      <p:sp>
        <p:nvSpPr>
          <p:cNvPr id="11" name="Right Arrow 10"/>
          <p:cNvSpPr/>
          <p:nvPr/>
        </p:nvSpPr>
        <p:spPr>
          <a:xfrm>
            <a:off x="3048000" y="1572768"/>
            <a:ext cx="457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xy_1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2" y="588602"/>
            <a:ext cx="2687998" cy="2687998"/>
          </a:xfrm>
          <a:prstGeom prst="rect">
            <a:avLst/>
          </a:prstGeom>
        </p:spPr>
      </p:pic>
      <p:pic>
        <p:nvPicPr>
          <p:cNvPr id="8" name="Picture 7" descr="xy_10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79510"/>
            <a:ext cx="2697090" cy="2697090"/>
          </a:xfrm>
          <a:prstGeom prst="rect">
            <a:avLst/>
          </a:prstGeom>
        </p:spPr>
      </p:pic>
      <p:pic>
        <p:nvPicPr>
          <p:cNvPr id="9" name="Picture 8" descr="xy_108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418809"/>
            <a:ext cx="2677191" cy="2677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685800"/>
            <a:ext cx="20537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NFW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r>
              <a:rPr lang="en-US" sz="2400" dirty="0" err="1" smtClean="0"/>
              <a:t>c</a:t>
            </a:r>
            <a:r>
              <a:rPr lang="en-US" sz="2400" dirty="0" smtClean="0"/>
              <a:t> = 16</a:t>
            </a:r>
          </a:p>
          <a:p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gc</a:t>
            </a:r>
            <a:r>
              <a:rPr lang="en-US" sz="2400" dirty="0" smtClean="0"/>
              <a:t> = 0.5 </a:t>
            </a:r>
            <a:r>
              <a:rPr lang="en-US" sz="2400" dirty="0" err="1" smtClean="0"/>
              <a:t>kpc</a:t>
            </a:r>
            <a:endParaRPr lang="en-US" sz="2400" i="1" dirty="0"/>
          </a:p>
        </p:txBody>
      </p:sp>
      <p:sp>
        <p:nvSpPr>
          <p:cNvPr id="11" name="Right Arrow 10"/>
          <p:cNvSpPr/>
          <p:nvPr/>
        </p:nvSpPr>
        <p:spPr>
          <a:xfrm>
            <a:off x="3048000" y="1572768"/>
            <a:ext cx="457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971801" y="3200400"/>
            <a:ext cx="376799" cy="408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xy_1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2" y="588602"/>
            <a:ext cx="2687998" cy="2687998"/>
          </a:xfrm>
          <a:prstGeom prst="rect">
            <a:avLst/>
          </a:prstGeom>
        </p:spPr>
      </p:pic>
      <p:pic>
        <p:nvPicPr>
          <p:cNvPr id="8" name="Picture 7" descr="xy_10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79510"/>
            <a:ext cx="2697090" cy="2697090"/>
          </a:xfrm>
          <a:prstGeom prst="rect">
            <a:avLst/>
          </a:prstGeom>
        </p:spPr>
      </p:pic>
      <p:pic>
        <p:nvPicPr>
          <p:cNvPr id="9" name="Picture 8" descr="xy_108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418809"/>
            <a:ext cx="2677191" cy="2677191"/>
          </a:xfrm>
          <a:prstGeom prst="rect">
            <a:avLst/>
          </a:prstGeom>
        </p:spPr>
      </p:pic>
      <p:pic>
        <p:nvPicPr>
          <p:cNvPr id="10" name="Picture 9" descr="xy_148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3418809"/>
            <a:ext cx="2677191" cy="2677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685800"/>
            <a:ext cx="20537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NFW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r>
              <a:rPr lang="en-US" sz="2400" dirty="0" err="1" smtClean="0"/>
              <a:t>c</a:t>
            </a:r>
            <a:r>
              <a:rPr lang="en-US" sz="2400" dirty="0" smtClean="0"/>
              <a:t> = 16</a:t>
            </a:r>
          </a:p>
          <a:p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gc</a:t>
            </a:r>
            <a:r>
              <a:rPr lang="en-US" sz="2400" dirty="0" smtClean="0"/>
              <a:t> = 0.5 </a:t>
            </a:r>
            <a:r>
              <a:rPr lang="en-US" sz="2400" dirty="0" err="1" smtClean="0"/>
              <a:t>kpc</a:t>
            </a:r>
            <a:endParaRPr lang="en-US" sz="2400" i="1" dirty="0"/>
          </a:p>
        </p:txBody>
      </p:sp>
      <p:sp>
        <p:nvSpPr>
          <p:cNvPr id="13" name="Right Arrow 12"/>
          <p:cNvSpPr/>
          <p:nvPr/>
        </p:nvSpPr>
        <p:spPr>
          <a:xfrm>
            <a:off x="3048000" y="1572768"/>
            <a:ext cx="457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0" y="4419600"/>
            <a:ext cx="457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971801" y="3200400"/>
            <a:ext cx="376799" cy="408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786" y="24824"/>
            <a:ext cx="6455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Sizes of low-mass stellar systems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MNR_18450_f1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63470" cy="541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204" y="5257800"/>
            <a:ext cx="95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Huxor+11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xy1_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0"/>
            <a:ext cx="3810000" cy="3810000"/>
          </a:xfrm>
          <a:prstGeom prst="rect">
            <a:avLst/>
          </a:prstGeom>
        </p:spPr>
      </p:pic>
      <p:pic>
        <p:nvPicPr>
          <p:cNvPr id="12" name="Picture 11" descr="xy1_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286000"/>
            <a:ext cx="3810000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d_0+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51583"/>
            <a:ext cx="3204462" cy="3844417"/>
          </a:xfrm>
          <a:prstGeom prst="rect">
            <a:avLst/>
          </a:prstGeom>
        </p:spPr>
      </p:pic>
      <p:pic>
        <p:nvPicPr>
          <p:cNvPr id="16" name="Picture 15" descr="sd_0+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2273414"/>
            <a:ext cx="3186273" cy="3822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md_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0"/>
            <a:ext cx="3784497" cy="3784497"/>
          </a:xfrm>
          <a:prstGeom prst="rect">
            <a:avLst/>
          </a:prstGeom>
        </p:spPr>
      </p:pic>
      <p:pic>
        <p:nvPicPr>
          <p:cNvPr id="14" name="Picture 13" descr="cmd_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311503"/>
            <a:ext cx="3784497" cy="37844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md_10Gyr_Xrun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97" y="2286000"/>
            <a:ext cx="2857500" cy="2857500"/>
          </a:xfrm>
          <a:prstGeom prst="rect">
            <a:avLst/>
          </a:prstGeom>
        </p:spPr>
      </p:pic>
      <p:pic>
        <p:nvPicPr>
          <p:cNvPr id="16" name="Picture 15" descr="cmd_10Gyr_Xrun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286000"/>
            <a:ext cx="2857500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md_10Gyr_Xrun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97" y="2286000"/>
            <a:ext cx="2857500" cy="2857500"/>
          </a:xfrm>
          <a:prstGeom prst="rect">
            <a:avLst/>
          </a:prstGeom>
        </p:spPr>
      </p:pic>
      <p:pic>
        <p:nvPicPr>
          <p:cNvPr id="16" name="Picture 15" descr="cmd_10Gyr_Xrun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286000"/>
            <a:ext cx="2857500" cy="2857500"/>
          </a:xfrm>
          <a:prstGeom prst="rect">
            <a:avLst/>
          </a:prstGeom>
        </p:spPr>
      </p:pic>
      <p:pic>
        <p:nvPicPr>
          <p:cNvPr id="13" name="Picture 12" descr="apj339321f1_lr.jpg"/>
          <p:cNvPicPr>
            <a:picLocks noChangeAspect="1"/>
          </p:cNvPicPr>
          <p:nvPr/>
        </p:nvPicPr>
        <p:blipFill>
          <a:blip r:embed="rId7"/>
          <a:srcRect r="46847"/>
          <a:stretch>
            <a:fillRect/>
          </a:stretch>
        </p:blipFill>
        <p:spPr>
          <a:xfrm>
            <a:off x="3505201" y="2286000"/>
            <a:ext cx="2005449" cy="2779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2362200"/>
            <a:ext cx="80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Sand+10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Leo IV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xyLum_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6" y="2286000"/>
            <a:ext cx="3803394" cy="3803394"/>
          </a:xfrm>
          <a:prstGeom prst="rect">
            <a:avLst/>
          </a:prstGeom>
        </p:spPr>
      </p:pic>
      <p:pic>
        <p:nvPicPr>
          <p:cNvPr id="14" name="Picture 13" descr="xyLum_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2286000"/>
            <a:ext cx="3794995" cy="37949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d_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73414"/>
            <a:ext cx="3186273" cy="3822586"/>
          </a:xfrm>
          <a:prstGeom prst="rect">
            <a:avLst/>
          </a:prstGeom>
        </p:spPr>
      </p:pic>
      <p:pic>
        <p:nvPicPr>
          <p:cNvPr id="14" name="Picture 13" descr="sd_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505" y="2256830"/>
            <a:ext cx="3200095" cy="3839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5650468"/>
            <a:ext cx="556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FF"/>
                </a:solidFill>
              </a:rPr>
              <a:t>r</a:t>
            </a:r>
            <a:r>
              <a:rPr lang="en-US" baseline="-25000" dirty="0" err="1" smtClean="0">
                <a:solidFill>
                  <a:srgbClr val="FF00FF"/>
                </a:solidFill>
              </a:rPr>
              <a:t>pl</a:t>
            </a:r>
            <a:r>
              <a:rPr lang="en-US" dirty="0" smtClean="0">
                <a:solidFill>
                  <a:srgbClr val="FF00FF"/>
                </a:solidFill>
              </a:rPr>
              <a:t> = 27 pc                                                   </a:t>
            </a:r>
            <a:r>
              <a:rPr lang="en-US" i="1" dirty="0" err="1" smtClean="0">
                <a:solidFill>
                  <a:srgbClr val="FF00FF"/>
                </a:solidFill>
              </a:rPr>
              <a:t>r</a:t>
            </a:r>
            <a:r>
              <a:rPr lang="en-US" baseline="-25000" dirty="0" err="1" smtClean="0">
                <a:solidFill>
                  <a:srgbClr val="FF00FF"/>
                </a:solidFill>
              </a:rPr>
              <a:t>pl</a:t>
            </a:r>
            <a:r>
              <a:rPr lang="en-US" dirty="0" smtClean="0">
                <a:solidFill>
                  <a:srgbClr val="FF00FF"/>
                </a:solidFill>
              </a:rPr>
              <a:t> = 15 pc</a:t>
            </a:r>
            <a:endParaRPr lang="en-US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84" y="1748135"/>
            <a:ext cx="804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100,000, 5% binaries          </a:t>
            </a:r>
            <a:r>
              <a:rPr lang="en-US" sz="2400" i="1" dirty="0" smtClean="0"/>
              <a:t>N</a:t>
            </a:r>
            <a:r>
              <a:rPr lang="en-US" sz="2400" dirty="0" smtClean="0"/>
              <a:t> = 28,000, 40% binaries</a:t>
            </a:r>
            <a:endParaRPr lang="en-US" sz="2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2954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d_10Gyr_run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73414"/>
            <a:ext cx="3186273" cy="3822586"/>
          </a:xfrm>
          <a:prstGeom prst="rect">
            <a:avLst/>
          </a:prstGeom>
        </p:spPr>
      </p:pic>
      <p:pic>
        <p:nvPicPr>
          <p:cNvPr id="14" name="Picture 13" descr="sd_10Gyr_run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505" y="2256830"/>
            <a:ext cx="3200095" cy="3839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" y="757535"/>
            <a:ext cx="750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 cluster near centre (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=20pc),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NFW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=20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 descr="martin-fg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200" y="548105"/>
            <a:ext cx="4216400" cy="5547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8179" y="5715000"/>
            <a:ext cx="988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Martin+08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96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Ultra-Faint Dwarfs?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ltotcom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90600"/>
            <a:ext cx="3843594" cy="3843594"/>
          </a:xfrm>
          <a:prstGeom prst="rect">
            <a:avLst/>
          </a:prstGeom>
        </p:spPr>
      </p:pic>
      <p:pic>
        <p:nvPicPr>
          <p:cNvPr id="17" name="Picture 16" descr="rhl2dzcom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08" y="990600"/>
            <a:ext cx="3836992" cy="3836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4807803"/>
            <a:ext cx="689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300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~ 0.7x10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sigma ~ 5 km/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786" y="24824"/>
            <a:ext cx="6455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Sizes of low-mass stellar systems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MNR_18450_f1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63470" cy="541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204" y="5257800"/>
            <a:ext cx="95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Huxor+11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 descr="m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1" y="762000"/>
            <a:ext cx="2848429" cy="29908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971800" y="2362200"/>
            <a:ext cx="2590800" cy="123825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1792069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95" y="177224"/>
            <a:ext cx="1895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Future … 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68987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complex tidal fields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definition of tidal radius?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explore initial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density, sigma …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2400" dirty="0" smtClean="0"/>
              <a:t>non-</a:t>
            </a:r>
            <a:r>
              <a:rPr lang="en-US" sz="2400" dirty="0" err="1" smtClean="0"/>
              <a:t>virial</a:t>
            </a:r>
            <a:r>
              <a:rPr lang="en-US" sz="2400" dirty="0" smtClean="0"/>
              <a:t> </a:t>
            </a:r>
            <a:r>
              <a:rPr lang="en-US" sz="2400" dirty="0" err="1" smtClean="0"/>
              <a:t>protoclusters</a:t>
            </a:r>
            <a:r>
              <a:rPr lang="en-US" sz="2400" dirty="0" smtClean="0"/>
              <a:t>, e.g. Hurley+Bekki08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include gas?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…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408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-body simulation background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5807"/>
            <a:ext cx="4429627" cy="4516793"/>
          </a:xfrm>
          <a:prstGeom prst="rect">
            <a:avLst/>
          </a:prstGeom>
        </p:spPr>
      </p:pic>
      <p:pic>
        <p:nvPicPr>
          <p:cNvPr id="11" name="Picture 10" descr="massf.gif"/>
          <p:cNvPicPr>
            <a:picLocks noChangeAspect="1"/>
          </p:cNvPicPr>
          <p:nvPr/>
        </p:nvPicPr>
        <p:blipFill>
          <a:blip r:embed="rId5"/>
          <a:srcRect l="7550"/>
          <a:stretch>
            <a:fillRect/>
          </a:stretch>
        </p:blipFill>
        <p:spPr>
          <a:xfrm>
            <a:off x="5029200" y="755650"/>
            <a:ext cx="3810000" cy="4121150"/>
          </a:xfrm>
          <a:prstGeom prst="rect">
            <a:avLst/>
          </a:prstGeom>
        </p:spPr>
      </p:pic>
      <p:pic>
        <p:nvPicPr>
          <p:cNvPr id="12" name="Picture 11" descr="cmd_col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0" y="762000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786" y="24824"/>
            <a:ext cx="6455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Sizes of low-mass stellar systems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MNR_18450_f1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63470" cy="541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204" y="5257800"/>
            <a:ext cx="95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Huxor+11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 descr="m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2" y="762000"/>
            <a:ext cx="1596572" cy="1676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657600" y="3352800"/>
            <a:ext cx="2971800" cy="62865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1219200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HEC10_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109354"/>
            <a:ext cx="2437917" cy="23344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1400" y="2554069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dIrr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786" y="24824"/>
            <a:ext cx="6455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Sizes of low-mass stellar systems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MNR_18450_f1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63470" cy="541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204" y="5257800"/>
            <a:ext cx="95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Huxor+11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33293" y="4921250"/>
            <a:ext cx="4367507" cy="26035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EC10_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613757"/>
            <a:ext cx="1567544" cy="15010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3293" y="2895600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dIrr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Le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292600"/>
            <a:ext cx="1567544" cy="1567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7400" y="4572000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DM halo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 descr="m8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72" y="762000"/>
            <a:ext cx="1596572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219200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7658" y="147935"/>
            <a:ext cx="852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simulations of low-mass stellar systems in different tidal fields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MNR_18450_f1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63470" cy="541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204" y="5257800"/>
            <a:ext cx="954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Huxor+11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 descr="HEC10_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613757"/>
            <a:ext cx="1567544" cy="15010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3293" y="2895600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dIrr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Le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292600"/>
            <a:ext cx="1567544" cy="1567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7400" y="4572000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DM halo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 descr="m8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72" y="762000"/>
            <a:ext cx="1596572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219200"/>
            <a:ext cx="6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M31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52400" y="228600"/>
            <a:ext cx="479799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828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-body simulation background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eq_motion.tiff                                                 0002464CMacintosh HD                   B74677A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838200"/>
            <a:ext cx="3721100" cy="13716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1173162"/>
            <a:ext cx="3389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Equation of Motion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1935540"/>
            <a:ext cx="6457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O(</a:t>
            </a:r>
            <a:r>
              <a:rPr lang="en-US" sz="3200" i="1" dirty="0" smtClean="0"/>
              <a:t>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special</a:t>
            </a:r>
            <a:r>
              <a:rPr lang="en-US" sz="3200" dirty="0"/>
              <a:t>-purpose GRAPE hardware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90600" y="2743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3725" y="4845050"/>
            <a:ext cx="1120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   stellar </a:t>
            </a: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 evolution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3825" y="4845050"/>
            <a:ext cx="1527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  binary</a:t>
            </a: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evolution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800600" y="4756150"/>
            <a:ext cx="1249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techniques 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few-body 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subsystems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402910" y="4768850"/>
            <a:ext cx="598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tidal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field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1524000" y="4343400"/>
            <a:ext cx="838200" cy="45720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352800" y="4343400"/>
            <a:ext cx="228600" cy="45720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5257800" y="4343400"/>
            <a:ext cx="304800" cy="45720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781800" y="4267200"/>
            <a:ext cx="838200" cy="53340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990600" y="2286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5498068"/>
            <a:ext cx="804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cs typeface="American Typewriter"/>
              </a:rPr>
              <a:t>Hurley et al. 2001]                    [</a:t>
            </a:r>
            <a:r>
              <a:rPr lang="en-US" dirty="0" err="1" smtClean="0">
                <a:cs typeface="American Typewriter"/>
              </a:rPr>
              <a:t>Mardling</a:t>
            </a:r>
            <a:r>
              <a:rPr lang="en-US" dirty="0" smtClean="0">
                <a:cs typeface="American Typewriter"/>
              </a:rPr>
              <a:t> &amp; </a:t>
            </a:r>
            <a:r>
              <a:rPr lang="en-US" dirty="0" err="1" smtClean="0">
                <a:cs typeface="American Typewriter"/>
              </a:rPr>
              <a:t>Aarseth</a:t>
            </a:r>
            <a:r>
              <a:rPr lang="en-US" dirty="0" smtClean="0">
                <a:cs typeface="American Typewriter"/>
              </a:rPr>
              <a:t> 2001; </a:t>
            </a:r>
            <a:r>
              <a:rPr lang="en-US" dirty="0" err="1" smtClean="0">
                <a:cs typeface="American Typewriter"/>
              </a:rPr>
              <a:t>Mikkola</a:t>
            </a:r>
            <a:r>
              <a:rPr lang="en-US" dirty="0" smtClean="0">
                <a:cs typeface="American Typewriter"/>
              </a:rPr>
              <a:t> 2006, etc.]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3810000"/>
            <a:ext cx="511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</a:t>
            </a:r>
            <a:r>
              <a:rPr lang="en-US" dirty="0" smtClean="0">
                <a:latin typeface="American Typewriter"/>
                <a:cs typeface="American Typewriter"/>
              </a:rPr>
              <a:t>NBODY4/NBODY6:</a:t>
            </a:r>
            <a:r>
              <a:rPr lang="en-US" dirty="0" smtClean="0">
                <a:cs typeface="American Typewriter"/>
              </a:rPr>
              <a:t> </a:t>
            </a:r>
            <a:r>
              <a:rPr lang="en-US" dirty="0" err="1" smtClean="0">
                <a:cs typeface="American Typewriter"/>
              </a:rPr>
              <a:t>Aarseth</a:t>
            </a:r>
            <a:r>
              <a:rPr lang="en-US" dirty="0" smtClean="0">
                <a:cs typeface="American Typewriter"/>
              </a:rPr>
              <a:t> 1999; </a:t>
            </a:r>
            <a:r>
              <a:rPr lang="en-US" dirty="0" err="1" smtClean="0">
                <a:cs typeface="American Typewriter"/>
              </a:rPr>
              <a:t>Aarseth</a:t>
            </a:r>
            <a:r>
              <a:rPr lang="en-US" dirty="0" smtClean="0">
                <a:cs typeface="American Typewriter"/>
              </a:rPr>
              <a:t> 2003]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4306809" y="2286000"/>
            <a:ext cx="2246391" cy="914400"/>
          </a:xfrm>
          <a:prstGeom prst="mathMultiply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15785" y="2971800"/>
            <a:ext cx="85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GPU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Cluster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69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100,000, 5% binaries,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0.001, KTG IMF, Plummer/King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n_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8350"/>
            <a:ext cx="9180000" cy="49725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lide6_s2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1" y="6183636"/>
            <a:ext cx="511895" cy="521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290846"/>
            <a:ext cx="61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of Faint Galaxy Production through</a:t>
            </a:r>
            <a:r>
              <a:rPr lang="en-US" sz="1600" dirty="0" smtClean="0">
                <a:solidFill>
                  <a:schemeClr val="bg1"/>
                </a:solidFill>
              </a:rPr>
              <a:t> Star 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luster </a:t>
            </a:r>
            <a:r>
              <a:rPr lang="en-US" sz="1600" dirty="0" smtClean="0">
                <a:solidFill>
                  <a:schemeClr val="bg1"/>
                </a:solidFill>
              </a:rPr>
              <a:t>E</a:t>
            </a:r>
            <a:r>
              <a:rPr lang="en-US" sz="1600" dirty="0" smtClean="0">
                <a:solidFill>
                  <a:schemeClr val="bg1"/>
                </a:solidFill>
              </a:rPr>
              <a:t>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banner_smal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" y="6185588"/>
            <a:ext cx="1047147" cy="52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62" y="76200"/>
            <a:ext cx="573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Models of Extended Clusters?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69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100,000, 5% binaries,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0.001, KTG IMF, Plummer/King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299865"/>
            <a:ext cx="86372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                                 R</a:t>
            </a:r>
            <a:r>
              <a:rPr lang="en-US" sz="2400" baseline="-25000" dirty="0" smtClean="0"/>
              <a:t>GC</a:t>
            </a:r>
            <a:r>
              <a:rPr lang="en-US" sz="2400" dirty="0" smtClean="0"/>
              <a:t> = 10 </a:t>
            </a:r>
            <a:r>
              <a:rPr lang="en-US" sz="2400" dirty="0" err="1" smtClean="0"/>
              <a:t>kpc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= 9x10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</a:t>
            </a:r>
            <a:r>
              <a:rPr lang="en-US" sz="2400" i="1" dirty="0" err="1" smtClean="0"/>
              <a:t>M</a:t>
            </a:r>
            <a:r>
              <a:rPr lang="en-US" sz="2400" baseline="-25000" dirty="0" err="1" smtClean="0">
                <a:ea typeface="Wingdings"/>
                <a:cs typeface="Wingdings"/>
              </a:rPr>
              <a:t>sun</a:t>
            </a:r>
            <a:r>
              <a:rPr lang="en-US" sz="2400" baseline="-25000" dirty="0" smtClean="0">
                <a:ea typeface="Wingdings"/>
                <a:cs typeface="Wingdings"/>
              </a:rPr>
              <a:t>                                           </a:t>
            </a:r>
            <a:r>
              <a:rPr lang="en-US" sz="2400" i="1" dirty="0" smtClean="0">
                <a:ea typeface="Wingdings"/>
                <a:cs typeface="Wingdings"/>
              </a:rPr>
              <a:t>M</a:t>
            </a:r>
            <a:r>
              <a:rPr lang="en-US" sz="2400" dirty="0" smtClean="0">
                <a:ea typeface="Wingdings"/>
                <a:cs typeface="Wingdings"/>
              </a:rPr>
              <a:t> = 9x10</a:t>
            </a:r>
            <a:r>
              <a:rPr lang="en-US" sz="2400" baseline="30000" dirty="0" smtClean="0">
                <a:ea typeface="Wingdings"/>
                <a:cs typeface="Wingdings"/>
              </a:rPr>
              <a:t>10</a:t>
            </a:r>
            <a:r>
              <a:rPr lang="en-US" sz="2400" dirty="0" smtClean="0">
                <a:ea typeface="Wingdings"/>
                <a:cs typeface="Wingdings"/>
              </a:rPr>
              <a:t> </a:t>
            </a:r>
            <a:r>
              <a:rPr lang="en-US" sz="2400" i="1" dirty="0" err="1" smtClean="0">
                <a:ea typeface="Wingdings"/>
                <a:cs typeface="Wingdings"/>
              </a:rPr>
              <a:t>M</a:t>
            </a:r>
            <a:r>
              <a:rPr lang="en-US" sz="2400" baseline="-25000" dirty="0" err="1" smtClean="0">
                <a:ea typeface="Wingdings"/>
                <a:cs typeface="Wingdings"/>
              </a:rPr>
              <a:t>sun</a:t>
            </a:r>
            <a:endParaRPr lang="en-US" sz="2400" dirty="0" smtClean="0"/>
          </a:p>
          <a:p>
            <a:r>
              <a:rPr lang="en-US" sz="2400" dirty="0" smtClean="0">
                <a:ea typeface="Wingdings"/>
                <a:cs typeface="Wingdings"/>
              </a:rPr>
              <a:t>point-mass                                     point-mass or 3-component</a:t>
            </a:r>
          </a:p>
          <a:p>
            <a:r>
              <a:rPr lang="en-US" sz="2400" dirty="0" smtClean="0">
                <a:ea typeface="Wingdings"/>
                <a:cs typeface="Wingdings"/>
              </a:rPr>
              <a:t>e.g. NGC6822                                e.g. M31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124201" y="19050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H="1" flipV="1">
            <a:off x="4419600" y="1905000"/>
            <a:ext cx="609600" cy="45720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1127</Words>
  <Application>Microsoft Macintosh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Swinburne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Swinburne University</cp:lastModifiedBy>
  <cp:revision>166</cp:revision>
  <dcterms:created xsi:type="dcterms:W3CDTF">2011-04-07T19:59:10Z</dcterms:created>
  <dcterms:modified xsi:type="dcterms:W3CDTF">2011-04-07T20:29:18Z</dcterms:modified>
</cp:coreProperties>
</file>