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Layouts/slideLayout35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15.xml" ContentType="application/vnd.openxmlformats-officedocument.presentationml.notesSlide+xml"/>
  <Default Extension="wmf" ContentType="image/x-wmf"/>
  <Override PartName="/ppt/notesSlides/notesSlide4.xml" ContentType="application/vnd.openxmlformats-officedocument.presentationml.notesSlide+xml"/>
  <Override PartName="/ppt/slideLayouts/slideLayout3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Default Extension="emf" ContentType="image/x-emf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theme/theme5.xml" ContentType="application/vnd.openxmlformats-officedocument.theme+xml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6.xml" ContentType="application/vnd.openxmlformats-officedocument.presentationml.slideLayout+xml"/>
  <Override PartName="/docProps/core.xml" ContentType="application/vnd.openxmlformats-package.core-properties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33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8.xml" ContentType="application/vnd.openxmlformats-officedocument.presentationml.notesSlide+xml"/>
  <Override PartName="/ppt/theme/theme2.xml" ContentType="application/vnd.openxmlformats-officedocument.theme+xml"/>
  <Override PartName="/ppt/theme/theme4.xml" ContentType="application/vnd.openxmlformats-officedocument.theme+xml"/>
  <Override PartName="/ppt/notesSlides/notesSlide27.xml" ContentType="application/vnd.openxmlformats-officedocument.presentationml.notesSlide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notesSlides/notesSlide2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3.xml" ContentType="application/vnd.openxmlformats-officedocument.presentationml.notesSlide+xml"/>
  <Default Extension="xml" ContentType="application/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docProps/custom.xml" ContentType="application/vnd.openxmlformats-officedocument.custom-properties+xml"/>
  <Override PartName="/ppt/slides/slide25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18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31.xml" ContentType="application/vnd.openxmlformats-officedocument.presentationml.slideLayout+xml"/>
  <Override PartName="/ppt/slides/slide15.xml" ContentType="application/vnd.openxmlformats-officedocument.presentationml.slide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  <p:sldMasterId id="2147483673" r:id="rId2"/>
    <p:sldMasterId id="2147483698" r:id="rId3"/>
  </p:sldMasterIdLst>
  <p:notesMasterIdLst>
    <p:notesMasterId r:id="rId32"/>
  </p:notesMasterIdLst>
  <p:handoutMasterIdLst>
    <p:handoutMasterId r:id="rId33"/>
  </p:handoutMasterIdLst>
  <p:sldIdLst>
    <p:sldId id="256" r:id="rId4"/>
    <p:sldId id="412" r:id="rId5"/>
    <p:sldId id="426" r:id="rId6"/>
    <p:sldId id="436" r:id="rId7"/>
    <p:sldId id="449" r:id="rId8"/>
    <p:sldId id="335" r:id="rId9"/>
    <p:sldId id="464" r:id="rId10"/>
    <p:sldId id="465" r:id="rId11"/>
    <p:sldId id="441" r:id="rId12"/>
    <p:sldId id="450" r:id="rId13"/>
    <p:sldId id="466" r:id="rId14"/>
    <p:sldId id="420" r:id="rId15"/>
    <p:sldId id="467" r:id="rId16"/>
    <p:sldId id="451" r:id="rId17"/>
    <p:sldId id="452" r:id="rId18"/>
    <p:sldId id="446" r:id="rId19"/>
    <p:sldId id="455" r:id="rId20"/>
    <p:sldId id="461" r:id="rId21"/>
    <p:sldId id="471" r:id="rId22"/>
    <p:sldId id="472" r:id="rId23"/>
    <p:sldId id="473" r:id="rId24"/>
    <p:sldId id="474" r:id="rId25"/>
    <p:sldId id="462" r:id="rId26"/>
    <p:sldId id="460" r:id="rId27"/>
    <p:sldId id="463" r:id="rId28"/>
    <p:sldId id="468" r:id="rId29"/>
    <p:sldId id="469" r:id="rId30"/>
    <p:sldId id="470" r:id="rId31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-106" charset="0"/>
        <a:ea typeface="ヒラギノ角ゴ Pro W3" pitchFamily="-106" charset="-128"/>
        <a:cs typeface="ヒラギノ角ゴ Pro W3" pitchFamily="-106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3F3D99"/>
    <a:srgbClr val="993D71"/>
    <a:srgbClr val="08FF07"/>
    <a:srgbClr val="BEFFC9"/>
    <a:srgbClr val="00FF99"/>
    <a:srgbClr val="000066"/>
    <a:srgbClr val="000099"/>
    <a:srgbClr val="FF99FF"/>
    <a:srgbClr val="FF0000"/>
    <a:srgbClr val="33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notesView">
  <p:normalViewPr snapVertSplitter="1" vertBarState="minimized" horzBarState="maximized">
    <p:restoredLeft sz="15620"/>
    <p:restoredTop sz="94660"/>
  </p:normalViewPr>
  <p:slideViewPr>
    <p:cSldViewPr snapToObjects="1">
      <p:cViewPr varScale="1">
        <p:scale>
          <a:sx n="123" d="100"/>
          <a:sy n="123" d="100"/>
        </p:scale>
        <p:origin x="-1112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40"/>
    </p:cViewPr>
  </p:sorterViewPr>
  <p:notesViewPr>
    <p:cSldViewPr snapToGrid="0" snapToObjects="1">
      <p:cViewPr varScale="1">
        <p:scale>
          <a:sx n="92" d="100"/>
          <a:sy n="92" d="100"/>
        </p:scale>
        <p:origin x="-2672" y="-112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presProps" Target="presProps.xml"/><Relationship Id="rId31" Type="http://schemas.openxmlformats.org/officeDocument/2006/relationships/slide" Target="slides/slide28.xml"/><Relationship Id="rId34" Type="http://schemas.openxmlformats.org/officeDocument/2006/relationships/printerSettings" Target="printerSettings/printerSettings1.bin"/><Relationship Id="rId7" Type="http://schemas.openxmlformats.org/officeDocument/2006/relationships/slide" Target="slides/slide4.xml"/><Relationship Id="rId3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0" Type="http://schemas.openxmlformats.org/officeDocument/2006/relationships/slide" Target="slides/slide7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9" Type="http://schemas.openxmlformats.org/officeDocument/2006/relationships/slide" Target="slides/slide6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7" Type="http://schemas.openxmlformats.org/officeDocument/2006/relationships/slide" Target="slides/slide24.xml"/><Relationship Id="rId14" Type="http://schemas.openxmlformats.org/officeDocument/2006/relationships/slide" Target="slides/slide11.xml"/><Relationship Id="rId23" Type="http://schemas.openxmlformats.org/officeDocument/2006/relationships/slide" Target="slides/slide20.xml"/><Relationship Id="rId4" Type="http://schemas.openxmlformats.org/officeDocument/2006/relationships/slide" Target="slides/slide1.xml"/><Relationship Id="rId28" Type="http://schemas.openxmlformats.org/officeDocument/2006/relationships/slide" Target="slides/slide25.xml"/><Relationship Id="rId26" Type="http://schemas.openxmlformats.org/officeDocument/2006/relationships/slide" Target="slides/slide23.xml"/><Relationship Id="rId30" Type="http://schemas.openxmlformats.org/officeDocument/2006/relationships/slide" Target="slides/slide27.xml"/><Relationship Id="rId11" Type="http://schemas.openxmlformats.org/officeDocument/2006/relationships/slide" Target="slides/slide8.xml"/><Relationship Id="rId29" Type="http://schemas.openxmlformats.org/officeDocument/2006/relationships/slide" Target="slides/slide26.xml"/><Relationship Id="rId6" Type="http://schemas.openxmlformats.org/officeDocument/2006/relationships/slide" Target="slides/slide3.xml"/><Relationship Id="rId16" Type="http://schemas.openxmlformats.org/officeDocument/2006/relationships/slide" Target="slides/slide13.xml"/><Relationship Id="rId33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9" Type="http://schemas.openxmlformats.org/officeDocument/2006/relationships/slide" Target="slides/slide16.xml"/><Relationship Id="rId38" Type="http://schemas.openxmlformats.org/officeDocument/2006/relationships/tableStyles" Target="tableStyles.xml"/><Relationship Id="rId20" Type="http://schemas.openxmlformats.org/officeDocument/2006/relationships/slide" Target="slides/slide17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24CDE9A1-06B3-7646-A307-9415F996F9C6}" type="datetime1">
              <a:rPr lang="en-US"/>
              <a:pPr/>
              <a:t>10/13/09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32125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EDB6600C-E830-5C46-94D5-66A57531DB4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effectLst/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effectLst/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effectLst/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</a:defRPr>
            </a:lvl1pPr>
          </a:lstStyle>
          <a:p>
            <a:fld id="{053466FF-18C6-5948-A247-B2FBE5327E6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8" charset="0"/>
        <a:ea typeface="ヒラギノ角ゴ Pro W3" pitchFamily="-108" charset="-128"/>
        <a:cs typeface="ヒラギノ角ゴ Pro W3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8" charset="0"/>
        <a:ea typeface="ヒラギノ角ゴ Pro W3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8" charset="0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8" charset="0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8" charset="0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hyperlink" Target="http://en.wikipedia.org/wiki/Hypernova" TargetMode="External"/><Relationship Id="rId5" Type="http://schemas.openxmlformats.org/officeDocument/2006/relationships/hyperlink" Target="http://en.wikipedia.org/wiki/Quark-nova" TargetMode="External"/><Relationship Id="rId7" Type="http://schemas.openxmlformats.org/officeDocument/2006/relationships/hyperlink" Target="http://en.wikipedia.org/wiki/2006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en.wikipedia.org/wiki/Supernova" TargetMode="External"/><Relationship Id="rId6" Type="http://schemas.openxmlformats.org/officeDocument/2006/relationships/hyperlink" Target="http://en.wikipedia.org/wiki/September_18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forget to click the WMAP picture</a:t>
            </a:r>
            <a:r>
              <a:rPr lang="en-US" baseline="0" dirty="0" smtClean="0"/>
              <a:t>! JWST should be able to see the first stars that appear in this animation.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3849AA-1F9B-394F-B6E8-0C3E00D5944F}" type="slidenum">
              <a:rPr lang="en-US"/>
              <a:pPr/>
              <a:t>21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6452FC-831A-A946-B07D-8F289DB80DCF}" type="slidenum">
              <a:rPr lang="en-US"/>
              <a:pPr/>
              <a:t>3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This was an extremely energetic </a:t>
            </a:r>
            <a:r>
              <a:rPr lang="en-US" dirty="0" smtClean="0">
                <a:hlinkClick r:id="rId3" tooltip="Supernova"/>
              </a:rPr>
              <a:t>supernova</a:t>
            </a:r>
            <a:r>
              <a:rPr lang="en-US" dirty="0" smtClean="0"/>
              <a:t>, sometimes referred to as a </a:t>
            </a:r>
            <a:r>
              <a:rPr lang="en-US" dirty="0" smtClean="0">
                <a:hlinkClick r:id="rId4" tooltip="Hypernova"/>
              </a:rPr>
              <a:t>hypernova</a:t>
            </a:r>
            <a:r>
              <a:rPr lang="en-US" dirty="0" smtClean="0"/>
              <a:t> or </a:t>
            </a:r>
            <a:r>
              <a:rPr lang="en-US" dirty="0" smtClean="0">
                <a:hlinkClick r:id="rId5" tooltip="Quark-nova"/>
              </a:rPr>
              <a:t>quark-nova</a:t>
            </a:r>
            <a:r>
              <a:rPr lang="en-US" dirty="0" smtClean="0"/>
              <a:t>, that was discovered on </a:t>
            </a:r>
            <a:r>
              <a:rPr lang="en-US" dirty="0" smtClean="0">
                <a:hlinkClick r:id="rId6" tooltip="September 18"/>
              </a:rPr>
              <a:t>September 18</a:t>
            </a:r>
            <a:r>
              <a:rPr lang="en-US" dirty="0" smtClean="0"/>
              <a:t>, </a:t>
            </a:r>
            <a:r>
              <a:rPr lang="en-US" dirty="0" smtClean="0">
                <a:hlinkClick r:id="rId7" tooltip="2006"/>
              </a:rPr>
              <a:t>2006</a:t>
            </a:r>
            <a:r>
              <a:rPr lang="en-US" dirty="0" smtClean="0"/>
              <a:t>.</a:t>
            </a:r>
          </a:p>
          <a:p>
            <a:endParaRPr lang="en-US" dirty="0" smtClean="0">
              <a:latin typeface="Arial" pitchFamily="-106" charset="0"/>
              <a:ea typeface="Arial" pitchFamily="-106" charset="0"/>
              <a:cs typeface="Arial" pitchFamily="-106" charset="0"/>
            </a:endParaRPr>
          </a:p>
          <a:p>
            <a:r>
              <a:rPr lang="en-US" dirty="0" smtClean="0"/>
              <a:t>A pair instability supernova can only happen in stars that are very massive—having a range of around 130 to 250 solar masses.</a:t>
            </a:r>
            <a:endParaRPr lang="el-GR" dirty="0"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  <a:ea typeface="ＭＳ Ｐゴシック" pitchFamily="-106" charset="-128"/>
                <a:cs typeface="ＭＳ Ｐゴシック" pitchFamily="-106" charset="-128"/>
              </a:rPr>
              <a:t>A sign of the most distant universe – gamma ray burst from an exploding star pointing its jet right at us.  Discovered originally by satellites we launched to catch the Soviet Union cheating on nuclear bomb tests. A mystery for 40 years.  Now, a probe of our own history – the most distant object ever seen.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2FBD14-A182-E443-89DD-E43010B9043C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2AA2DB-CEF7-5D4F-AA0C-51D31DD11730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We see evidence for re-ionization at z~6. (And by the way, the presence of massive, bright quasars at z~6 indicate that they started accreting much earlier).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66FF-18C6-5948-A247-B2FBE5327E6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58CCB-C3D1-6D48-9522-A7E6A9C3C25E}" type="slidenum">
              <a:rPr lang="en-US">
                <a:latin typeface="Times" pitchFamily="-106" charset="0"/>
              </a:rPr>
              <a:pPr/>
              <a:t>9</a:t>
            </a:fld>
            <a:endParaRPr lang="en-US">
              <a:latin typeface="Times" pitchFamily="-106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81A765-8301-B140-BB73-BDAC19783A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5C437-F719-0E4E-BD23-11F7FC1BB8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209800" cy="6553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77000" cy="6553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AE5C3-56A6-DB4B-8FA0-FDD0BC09F7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1143000"/>
            <a:ext cx="4343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143000"/>
            <a:ext cx="4343400" cy="54864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2D4828-B920-1D4B-B8D8-219471E6AC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FEC85C-DE0B-F04E-9B4C-F2F38DAE13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FC2E-31C2-1740-BD0D-532DB2E0AF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DD1A06-0D2A-934A-8AF6-E6BCAF482A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429FF-BE63-2348-8EF3-40994C162A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6A6CA5-1DA3-3649-A593-35FEE6D894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1CC771-A70B-4F45-8024-8C6FE034DD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518D8-7E14-E94C-A88F-56CC558012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BB38A1-3338-D347-8D76-A63748FA46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6214FE-7B7B-0847-B4E9-D77966A246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93A08-8AC8-7544-9A43-D920B854F8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B94E1C-0A80-9644-962D-A6408B69BD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E789A5-11A3-D342-901E-30CC5B1FE4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F2A370-4F27-AB48-B1F9-F73CE58A95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051E31-A6D2-6D45-8343-9EC5CF02F2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F706F8-D023-D64B-976B-83386D0F0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138E4-CCCE-C24C-BDDE-4BB358736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7B8380-3A44-CE4E-93A4-C206360E52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D48A4-4EB0-4747-836B-3EF4876E5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D0F25C-1CEB-4840-B22B-5383A4AB5C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AA9118-B072-144D-83C8-7BA890CCFF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9EA9CA-8EE1-974B-B1B5-E9FEA05E3D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C1995F-168D-B14E-9161-5F60C69497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D6BD3-3694-9645-A833-51A84F35CE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79533-DE4F-3C4D-BD81-EBB96D3A78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567A22-4C6A-D847-B2B8-7483D83EF1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025155-9E87-6B4A-874B-3F8E02863C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D1A34B-F74B-634C-8DF7-6D0CB9E618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3434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A14A7-860C-0545-BA06-8655F16761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E01992-62CD-2547-B450-6515366F1C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95D146-A12E-1F4C-8FF1-30229C32EE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B23C8E-BCF6-C24C-994D-B31F0AE25A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C8BE68-F86A-C24C-B260-D510DBCDC9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718BF-CF14-464A-96AF-1505A410F8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4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9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14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883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0025" y="1143000"/>
            <a:ext cx="8839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  <a:effectLst/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bg1"/>
                </a:solidFill>
                <a:effectLst/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ffectLst/>
              </a:defRPr>
            </a:lvl1pPr>
          </a:lstStyle>
          <a:p>
            <a:fld id="{81B82B49-203D-774D-9002-5B404A66594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+mj-lt"/>
          <a:ea typeface="ヒラギノ角ゴ Pro W3" pitchFamily="-108" charset="-128"/>
          <a:cs typeface="ヒラギノ角ゴ Pro W3" pitchFamily="-108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  <a:ea typeface="ヒラギノ角ゴ Pro W3" pitchFamily="-108" charset="-128"/>
          <a:cs typeface="ヒラギノ角ゴ Pro W3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  <a:ea typeface="ヒラギノ角ゴ Pro W3" pitchFamily="-108" charset="-128"/>
          <a:cs typeface="ヒラギノ角ゴ Pro W3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  <a:ea typeface="ヒラギノ角ゴ Pro W3" pitchFamily="-108" charset="-128"/>
          <a:cs typeface="ヒラギノ角ゴ Pro W3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  <a:ea typeface="ヒラギノ角ゴ Pro W3" pitchFamily="-108" charset="-128"/>
          <a:cs typeface="ヒラギノ角ゴ Pro W3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CCFF"/>
          </a:solidFill>
          <a:latin typeface="Arial" pitchFamily="-10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00"/>
          </a:solidFill>
          <a:latin typeface="+mn-lt"/>
          <a:ea typeface="ヒラギノ角ゴ Pro W3" pitchFamily="-108" charset="-128"/>
          <a:cs typeface="ヒラギノ角ゴ Pro W3" pitchFamily="-10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FFFF00"/>
          </a:solidFill>
          <a:latin typeface="+mn-lt"/>
          <a:ea typeface="ヒラギノ角ゴ Pro W3" pitchFamily="-108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FFFF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FFFF00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00"/>
          </a:solidFill>
          <a:latin typeface="+mn-lt"/>
          <a:ea typeface="ヒラギノ角ゴ Pro W3" pitchFamily="-108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00"/>
          </a:solidFill>
          <a:latin typeface="+mn-lt"/>
          <a:ea typeface="ヒラギノ角ゴ Pro W3" pitchFamily="-108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00"/>
          </a:solidFill>
          <a:latin typeface="+mn-lt"/>
          <a:ea typeface="ヒラギノ角ゴ Pro W3" pitchFamily="-108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00"/>
          </a:solidFill>
          <a:latin typeface="+mn-lt"/>
          <a:ea typeface="ヒラギノ角ゴ Pro W3" pitchFamily="-10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8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03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378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103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3788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03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effectLst>
                  <a:outerShdw blurRad="38100" dist="38100" dir="2700000" algn="tl">
                    <a:srgbClr val="336699"/>
                  </a:outerShdw>
                </a:effectLst>
                <a:ea typeface="Arial" pitchFamily="-106" charset="0"/>
                <a:cs typeface="Arial" pitchFamily="-106" charset="0"/>
              </a:defRPr>
            </a:lvl1pPr>
          </a:lstStyle>
          <a:p>
            <a:fld id="{EADA5D14-D551-434D-9CEA-BB8290E9769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055" name="Picture 7" descr="Meatball_black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152400"/>
            <a:ext cx="990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  <p:sldLayoutId id="2147483937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effectLst>
                  <a:outerShdw blurRad="38100" dist="38100" dir="2700000" algn="tl">
                    <a:srgbClr val="336699"/>
                  </a:outerShdw>
                </a:effectLst>
                <a:latin typeface="Times" pitchFamily="18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5600" y="6400800"/>
            <a:ext cx="335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effectLst>
                  <a:outerShdw blurRad="38100" dist="38100" dir="2700000" algn="tl">
                    <a:srgbClr val="336699"/>
                  </a:outerShdw>
                </a:effectLst>
                <a:latin typeface="Times" pitchFamily="18" charset="0"/>
                <a:ea typeface="ヒラギノ角ゴ Pro W3" pitchFamily="-65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effectLst>
                  <a:outerShdw blurRad="38100" dist="38100" dir="2700000" algn="tl">
                    <a:srgbClr val="336699"/>
                  </a:outerShdw>
                </a:effectLst>
                <a:latin typeface="Times" pitchFamily="-106" charset="0"/>
              </a:defRPr>
            </a:lvl1pPr>
          </a:lstStyle>
          <a:p>
            <a:fld id="{5948C248-EDC7-2C4F-B9E0-8B5D1548425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4103" name="Picture 7" descr="Meatball_black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52400" y="152400"/>
            <a:ext cx="990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ヒラギノ角ゴ Pro W3" pitchFamily="-106" charset="-128"/>
          <a:cs typeface="ヒラギノ角ゴ Pro W3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ヒラギノ角ゴ Pro W3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5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hyperlink" Target="http://jdem.gsfc.nasa.gov/docs/SCG_Report_final.pdf" TargetMode="Externa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eg"/><Relationship Id="rId5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hyperlink" Target="http://sites.nationalacademies.org/bpa/BPA_050603" TargetMode="Externa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7" Type="http://schemas.openxmlformats.org/officeDocument/2006/relationships/image" Target="../media/image36.emf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jpeg"/><Relationship Id="rId6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video" Target="file://localhost/Users/bernie/JWST/Documents/091012_Scientific_Detectors_Workshop/09jwsta_depedit_720x488_2mbps.mov.qt" TargetMode="External"/><Relationship Id="rId2" Type="http://schemas.openxmlformats.org/officeDocument/2006/relationships/slideLayout" Target="../slideLayouts/slideLayout26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4" Type="http://schemas.openxmlformats.org/officeDocument/2006/relationships/image" Target="../media/image39.jpeg"/><Relationship Id="rId5" Type="http://schemas.openxmlformats.org/officeDocument/2006/relationships/image" Target="../media/image40.jpeg"/><Relationship Id="rId7" Type="http://schemas.openxmlformats.org/officeDocument/2006/relationships/image" Target="../media/image42.jpe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9.xml"/><Relationship Id="rId9" Type="http://schemas.openxmlformats.org/officeDocument/2006/relationships/image" Target="../media/image44.jpeg"/><Relationship Id="rId3" Type="http://schemas.openxmlformats.org/officeDocument/2006/relationships/image" Target="../media/image38.jpeg"/><Relationship Id="rId6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4" Type="http://schemas.openxmlformats.org/officeDocument/2006/relationships/image" Target="../media/image5.jpeg"/><Relationship Id="rId1" Type="http://schemas.openxmlformats.org/officeDocument/2006/relationships/video" Target="file://localhost/Users/bernie/JWST/Documents/091012_Scientific_Detectors_Workshop/wmap_cosmology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Relationship Id="rId5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image" Target="../media/image48.jpeg"/><Relationship Id="rId4" Type="http://schemas.openxmlformats.org/officeDocument/2006/relationships/image" Target="../media/image46.jpe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5.jpeg"/><Relationship Id="rId5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7" Type="http://schemas.openxmlformats.org/officeDocument/2006/relationships/image" Target="../media/image53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9.jpeg"/><Relationship Id="rId6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4.jpe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png"/><Relationship Id="rId5" Type="http://schemas.openxmlformats.org/officeDocument/2006/relationships/image" Target="../media/image57.jpeg"/><Relationship Id="rId7" Type="http://schemas.openxmlformats.org/officeDocument/2006/relationships/image" Target="../media/image59.pn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5.png"/><Relationship Id="rId6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1.jpeg"/><Relationship Id="rId5" Type="http://schemas.openxmlformats.org/officeDocument/2006/relationships/image" Target="../media/image62.jpeg"/><Relationship Id="rId7" Type="http://schemas.openxmlformats.org/officeDocument/2006/relationships/image" Target="../media/image64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0.wmf"/><Relationship Id="rId6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6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7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8.pn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4" Type="http://schemas.openxmlformats.org/officeDocument/2006/relationships/image" Target="../media/image7.jpeg"/><Relationship Id="rId1" Type="http://schemas.openxmlformats.org/officeDocument/2006/relationships/video" Target="file://localhost/Users/bernie/JWST/Documents/091012_Scientific_Detectors_Workshop/sn2006gy_animation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Relationship Id="rId5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1" Type="http://schemas.openxmlformats.org/officeDocument/2006/relationships/video" Target="file://localhost/Users/bernie/JWST/Documents/091012_Scientific_Detectors_Workshop/swift_collapsar_animation.mpg" TargetMode="External"/><Relationship Id="rId2" Type="http://schemas.openxmlformats.org/officeDocument/2006/relationships/slideLayout" Target="../slideLayouts/slideLayout31.xml"/><Relationship Id="rId3" Type="http://schemas.openxmlformats.org/officeDocument/2006/relationships/notesSlide" Target="../notesSlides/notesSlide5.xml"/><Relationship Id="rId5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7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eg"/><Relationship Id="rId6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jpeg"/><Relationship Id="rId7" Type="http://schemas.openxmlformats.org/officeDocument/2006/relationships/image" Target="../media/image22.jpeg"/><Relationship Id="rId1" Type="http://schemas.openxmlformats.org/officeDocument/2006/relationships/video" Target="file://localhost/Users/bernie/JWST/Documents/091012_Scientific_Detectors_Workshop/v0211d3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Relationship Id="rId6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jpeg"/><Relationship Id="rId5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csTadpole"/>
          <p:cNvPicPr>
            <a:picLocks noChangeAspect="1" noChangeArrowheads="1"/>
          </p:cNvPicPr>
          <p:nvPr/>
        </p:nvPicPr>
        <p:blipFill>
          <a:blip r:embed="rId3"/>
          <a:srcRect b="-12"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304800"/>
            <a:ext cx="8534400" cy="1143000"/>
          </a:xfrm>
        </p:spPr>
        <p:txBody>
          <a:bodyPr/>
          <a:lstStyle/>
          <a:p>
            <a:pPr algn="r" eaLnBrk="1" hangingPunct="1"/>
            <a:r>
              <a:rPr lang="en-US" sz="2800" dirty="0" smtClean="0">
                <a:solidFill>
                  <a:srgbClr val="FFFF00"/>
                </a:solidFill>
                <a:ea typeface="ヒラギノ角ゴ Pro W3" pitchFamily="-106" charset="-128"/>
                <a:cs typeface="ヒラギノ角ゴ Pro W3" pitchFamily="-106" charset="-128"/>
              </a:rPr>
              <a:t>The James </a:t>
            </a:r>
            <a:r>
              <a:rPr lang="en-US" sz="2800" dirty="0">
                <a:solidFill>
                  <a:srgbClr val="FFFF00"/>
                </a:solidFill>
                <a:ea typeface="ヒラギノ角ゴ Pro W3" pitchFamily="-106" charset="-128"/>
                <a:cs typeface="ヒラギノ角ゴ Pro W3" pitchFamily="-106" charset="-128"/>
              </a:rPr>
              <a:t>Webb Space Telescope </a:t>
            </a:r>
            <a:r>
              <a:rPr lang="en-US" sz="2800" dirty="0" smtClean="0">
                <a:solidFill>
                  <a:srgbClr val="FFFF00"/>
                </a:solidFill>
                <a:ea typeface="ヒラギノ角ゴ Pro W3" pitchFamily="-106" charset="-128"/>
                <a:cs typeface="ヒラギノ角ゴ Pro W3" pitchFamily="-106" charset="-128"/>
              </a:rPr>
              <a:t/>
            </a:r>
            <a:br>
              <a:rPr lang="en-US" sz="2800" dirty="0" smtClean="0">
                <a:solidFill>
                  <a:srgbClr val="FFFF00"/>
                </a:solidFill>
                <a:ea typeface="ヒラギノ角ゴ Pro W3" pitchFamily="-106" charset="-128"/>
                <a:cs typeface="ヒラギノ角ゴ Pro W3" pitchFamily="-106" charset="-128"/>
              </a:rPr>
            </a:br>
            <a:r>
              <a:rPr lang="en-US" sz="2800" dirty="0" smtClean="0">
                <a:solidFill>
                  <a:srgbClr val="FFFF00"/>
                </a:solidFill>
                <a:ea typeface="ヒラギノ角ゴ Pro W3" pitchFamily="-106" charset="-128"/>
                <a:cs typeface="ヒラギノ角ゴ Pro W3" pitchFamily="-106" charset="-128"/>
              </a:rPr>
              <a:t>&amp; its Detector Systems</a:t>
            </a:r>
            <a:endParaRPr lang="en-US" sz="2800" dirty="0">
              <a:solidFill>
                <a:srgbClr val="FFFF00"/>
              </a:solidFill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614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876800"/>
            <a:ext cx="6248400" cy="1752600"/>
          </a:xfrm>
        </p:spPr>
        <p:txBody>
          <a:bodyPr/>
          <a:lstStyle/>
          <a:p>
            <a:pPr algn="l" eaLnBrk="1" hangingPunct="1"/>
            <a:r>
              <a:rPr lang="en-US" sz="2400" dirty="0" smtClean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Bernard J. Rauscher</a:t>
            </a:r>
          </a:p>
          <a:p>
            <a:pPr algn="l" eaLnBrk="1" hangingPunct="1"/>
            <a:r>
              <a:rPr lang="en-US" sz="2400" dirty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JWST</a:t>
            </a:r>
            <a:r>
              <a:rPr lang="en-US" sz="2400" dirty="0" smtClean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 ISIM Deputy Project Scientist</a:t>
            </a:r>
            <a:br>
              <a:rPr lang="en-US" sz="2400" dirty="0" smtClean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</a:br>
            <a:r>
              <a:rPr lang="en-US" sz="2400" dirty="0" smtClean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JWST NIRSpec Detector Subsystem PI</a:t>
            </a:r>
          </a:p>
          <a:p>
            <a:pPr algn="l" eaLnBrk="1" hangingPunct="1"/>
            <a:r>
              <a:rPr lang="en-US" sz="2400" dirty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NASA’s Goddard Space Flight Center</a:t>
            </a:r>
            <a:br>
              <a:rPr lang="en-US" sz="2400" dirty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</a:br>
            <a:r>
              <a:rPr lang="en-US" sz="2400" dirty="0">
                <a:solidFill>
                  <a:srgbClr val="FF0000"/>
                </a:solidFill>
                <a:ea typeface="ヒラギノ角ゴ Pro W3" pitchFamily="-106" charset="-128"/>
                <a:cs typeface="ヒラギノ角ゴ Pro W3" pitchFamily="-106" charset="-128"/>
              </a:rPr>
              <a:t>		</a:t>
            </a:r>
            <a:endParaRPr lang="en-US" sz="1800" dirty="0">
              <a:solidFill>
                <a:srgbClr val="FF99FF"/>
              </a:solidFill>
              <a:ea typeface="ヒラギノ角ゴ Pro W3" pitchFamily="-106" charset="-128"/>
              <a:cs typeface="ヒラギノ角ゴ Pro W3" pitchFamily="-106" charset="-128"/>
            </a:endParaRP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7772400" y="5181600"/>
            <a:ext cx="11049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72" descr="webb_clear bckgrd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"/>
          <a:stretch>
            <a:fillRect/>
          </a:stretch>
        </p:blipFill>
        <p:spPr bwMode="auto">
          <a:xfrm>
            <a:off x="3810000" y="1447800"/>
            <a:ext cx="48879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JWST, Dark Energy, Dark Matter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r>
              <a:rPr lang="en-US" sz="2000" dirty="0" smtClean="0"/>
              <a:t>JDEM </a:t>
            </a:r>
            <a:r>
              <a:rPr lang="en-US" sz="2000" dirty="0"/>
              <a:t>Science Coordinating Group report (Neil </a:t>
            </a:r>
            <a:r>
              <a:rPr lang="en-US" sz="2000" dirty="0" err="1"/>
              <a:t>Gehrels</a:t>
            </a:r>
            <a:r>
              <a:rPr lang="en-US" sz="2000" dirty="0"/>
              <a:t>, GSFC), </a:t>
            </a:r>
            <a:r>
              <a:rPr lang="en-US" sz="2000" dirty="0">
                <a:hlinkClick r:id="rId3"/>
              </a:rPr>
              <a:t>http://jdem.gsfc.nasa.gov/docs/SCG_Report_final.pdf</a:t>
            </a:r>
            <a:endParaRPr lang="en-US" sz="2000" dirty="0"/>
          </a:p>
          <a:p>
            <a:r>
              <a:rPr lang="en-US" sz="2000" dirty="0"/>
              <a:t>Problem: determine acceleration parameter now and in the past</a:t>
            </a:r>
          </a:p>
          <a:p>
            <a:r>
              <a:rPr lang="en-US" sz="2000" dirty="0"/>
              <a:t>Multiple techniques required due to likely systematic errors</a:t>
            </a:r>
          </a:p>
          <a:p>
            <a:r>
              <a:rPr lang="en-US" sz="2000" dirty="0" smtClean="0"/>
              <a:t>JDEM wide</a:t>
            </a:r>
            <a:r>
              <a:rPr lang="en-US" sz="2000" dirty="0"/>
              <a:t>-field surveys will find targets for JWST</a:t>
            </a:r>
          </a:p>
          <a:p>
            <a:r>
              <a:rPr lang="en-US" sz="2400" dirty="0"/>
              <a:t>JWST contributes by</a:t>
            </a:r>
          </a:p>
          <a:p>
            <a:pPr lvl="1"/>
            <a:r>
              <a:rPr lang="en-US" sz="2000" dirty="0"/>
              <a:t>Measuring very distant supernovae (standard candles?)</a:t>
            </a:r>
          </a:p>
          <a:p>
            <a:pPr lvl="1"/>
            <a:r>
              <a:rPr lang="en-US" sz="2000" dirty="0"/>
              <a:t>Measuring effects of dark matter too (distorted images of distant objects, masses of galaxies and clusters out to high </a:t>
            </a:r>
            <a:r>
              <a:rPr lang="en-US" sz="2000" dirty="0" err="1"/>
              <a:t>redshift</a:t>
            </a:r>
            <a:r>
              <a:rPr lang="en-US" sz="2000" dirty="0"/>
              <a:t>, rotation curves, etc.)</a:t>
            </a:r>
          </a:p>
          <a:p>
            <a:pPr lvl="1"/>
            <a:r>
              <a:rPr lang="en-US" sz="2000" dirty="0"/>
              <a:t>Cosmic archeology at high </a:t>
            </a:r>
            <a:r>
              <a:rPr lang="en-US" sz="2000" dirty="0" err="1"/>
              <a:t>redshift</a:t>
            </a:r>
            <a:r>
              <a:rPr lang="en-US" sz="2000" dirty="0"/>
              <a:t> (prior to acceleration, formation of galaxies and clusters)</a:t>
            </a:r>
          </a:p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4BB57-0C68-D04E-A8C7-4A79F1F8B92B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fomalhaut_atc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7848600" cy="609600"/>
          </a:xfrm>
        </p:spPr>
        <p:txBody>
          <a:bodyPr/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Theme 3) Birth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stars and </a:t>
            </a:r>
            <a:r>
              <a:rPr lang="en-US" sz="32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protoplanetary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systems</a:t>
            </a: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381000" y="6096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Arial" pitchFamily="-106" charset="0"/>
              </a:rPr>
              <a:t>David Hardy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2362200" y="5181600"/>
            <a:ext cx="6477000" cy="144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 b="1">
                <a:solidFill>
                  <a:srgbClr val="FFFF00"/>
                </a:solidFill>
                <a:latin typeface="Arial" pitchFamily="-106" charset="0"/>
              </a:rPr>
              <a:t>	… to unravel the birth and early evolution of stars, from infall on to dust-enshrouded protostars, to the genesis of planetary systems.</a:t>
            </a:r>
          </a:p>
        </p:txBody>
      </p:sp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8039100" y="0"/>
            <a:ext cx="1104900" cy="95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153400" cy="1371600"/>
          </a:xfrm>
        </p:spPr>
        <p:txBody>
          <a:bodyPr/>
          <a:lstStyle/>
          <a:p>
            <a:pPr eaLnBrk="1" hangingPunct="1"/>
            <a:r>
              <a:rPr lang="en-US" sz="2400">
                <a:ea typeface="ヒラギノ角ゴ Pro W3" pitchFamily="-106" charset="-128"/>
                <a:cs typeface="ヒラギノ角ゴ Pro W3" pitchFamily="-106" charset="-128"/>
              </a:rPr>
              <a:t>How does environment affect star-formation and vice-versa?</a:t>
            </a:r>
            <a:br>
              <a:rPr lang="en-US" sz="2400">
                <a:ea typeface="ヒラギノ角ゴ Pro W3" pitchFamily="-106" charset="-128"/>
                <a:cs typeface="ヒラギノ角ゴ Pro W3" pitchFamily="-106" charset="-128"/>
              </a:rPr>
            </a:br>
            <a:r>
              <a:rPr lang="en-US" sz="2400">
                <a:ea typeface="ヒラギノ角ゴ Pro W3" pitchFamily="-106" charset="-128"/>
                <a:cs typeface="ヒラギノ角ゴ Pro W3" pitchFamily="-106" charset="-128"/>
              </a:rPr>
              <a:t>What is the sub-stellar initial mass function?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4648200" cy="4191000"/>
          </a:xfrm>
        </p:spPr>
        <p:txBody>
          <a:bodyPr/>
          <a:lstStyle/>
          <a:p>
            <a:pPr eaLnBrk="1" hangingPunct="1"/>
            <a:r>
              <a:rPr lang="en-US" sz="2000">
                <a:ea typeface="ヒラギノ角ゴ Pro W3" pitchFamily="-106" charset="-128"/>
                <a:cs typeface="ヒラギノ角ゴ Pro W3" pitchFamily="-106" charset="-128"/>
              </a:rPr>
              <a:t>Massive stars produce winds and radiation</a:t>
            </a:r>
          </a:p>
          <a:p>
            <a:pPr lvl="1" eaLnBrk="1" hangingPunct="1"/>
            <a:r>
              <a:rPr lang="en-US" sz="1800"/>
              <a:t>Either disrupt star formation, or causes it.</a:t>
            </a:r>
          </a:p>
          <a:p>
            <a:pPr eaLnBrk="1" hangingPunct="1"/>
            <a:r>
              <a:rPr lang="en-US" sz="2000">
                <a:ea typeface="ヒラギノ角ゴ Pro W3" pitchFamily="-106" charset="-128"/>
                <a:cs typeface="ヒラギノ角ゴ Pro W3" pitchFamily="-106" charset="-128"/>
              </a:rPr>
              <a:t>The boundary between the smallest brown dwarf stars and planets is unknown</a:t>
            </a:r>
          </a:p>
          <a:p>
            <a:pPr lvl="1" eaLnBrk="1" hangingPunct="1"/>
            <a:r>
              <a:rPr lang="en-US" sz="1800"/>
              <a:t>Different processes? Or continuum?</a:t>
            </a:r>
          </a:p>
          <a:p>
            <a:pPr eaLnBrk="1" hangingPunct="1"/>
            <a:r>
              <a:rPr lang="en-US" sz="2000">
                <a:ea typeface="ヒラギノ角ゴ Pro W3" pitchFamily="-106" charset="-128"/>
                <a:cs typeface="ヒラギノ角ゴ Pro W3" pitchFamily="-106" charset="-128"/>
              </a:rPr>
              <a:t>Observations:</a:t>
            </a:r>
          </a:p>
          <a:p>
            <a:pPr lvl="1" eaLnBrk="1" hangingPunct="1"/>
            <a:r>
              <a:rPr lang="en-US" sz="1800"/>
              <a:t>Survey dark clouds, “elephant trunks” and star-forming regions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096000" y="5730875"/>
            <a:ext cx="1752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effectLst/>
                <a:latin typeface="Arial" pitchFamily="-106" charset="0"/>
              </a:rPr>
              <a:t>The Eagle Nebula as seen by HST</a:t>
            </a:r>
          </a:p>
        </p:txBody>
      </p:sp>
      <p:pic>
        <p:nvPicPr>
          <p:cNvPr id="15365" name="Picture 5" descr="eagle_match_h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20875"/>
            <a:ext cx="3678238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105400" y="1920875"/>
            <a:ext cx="3678238" cy="4327525"/>
            <a:chOff x="3216" y="576"/>
            <a:chExt cx="2317" cy="2726"/>
          </a:xfrm>
        </p:grpSpPr>
        <p:pic>
          <p:nvPicPr>
            <p:cNvPr id="15371" name="Picture 7" descr="eagle_match_vlt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16" y="576"/>
              <a:ext cx="2317" cy="2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 useBgFill="1">
          <p:nvSpPr>
            <p:cNvPr id="15372" name="Text Box 8"/>
            <p:cNvSpPr txBox="1">
              <a:spLocks noChangeArrowheads="1"/>
            </p:cNvSpPr>
            <p:nvPr/>
          </p:nvSpPr>
          <p:spPr bwMode="auto">
            <a:xfrm>
              <a:off x="3744" y="2976"/>
              <a:ext cx="1296" cy="326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>
                  <a:solidFill>
                    <a:srgbClr val="FFFF00"/>
                  </a:solidFill>
                  <a:effectLst/>
                  <a:latin typeface="Arial" pitchFamily="-106" charset="0"/>
                </a:rPr>
                <a:t>The Eagle Nebula</a:t>
              </a:r>
              <a:br>
                <a:rPr lang="en-US" sz="1400">
                  <a:solidFill>
                    <a:srgbClr val="FFFF00"/>
                  </a:solidFill>
                  <a:effectLst/>
                  <a:latin typeface="Arial" pitchFamily="-106" charset="0"/>
                </a:rPr>
              </a:br>
              <a:r>
                <a:rPr lang="en-US" sz="1400">
                  <a:solidFill>
                    <a:srgbClr val="FFFF00"/>
                  </a:solidFill>
                  <a:effectLst/>
                  <a:latin typeface="Arial" pitchFamily="-106" charset="0"/>
                </a:rPr>
                <a:t>as seen in the infrared</a:t>
              </a:r>
            </a:p>
          </p:txBody>
        </p:sp>
      </p:grpSp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-19050" y="0"/>
            <a:ext cx="11049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Date Placeholder 1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12 October 2009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15369" name="Slide Number Placeholder 1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25F301-3ACB-A940-AF76-2B112D373EDE}" type="slidenum">
              <a:rPr lang="en-US"/>
              <a:pPr/>
              <a:t>12</a:t>
            </a:fld>
            <a:endParaRPr lang="en-US"/>
          </a:p>
        </p:txBody>
      </p:sp>
      <p:sp>
        <p:nvSpPr>
          <p:cNvPr id="15370" name="Footer Placeholder 1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JWST Munich Detectors Workshop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ssc2004-08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673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90600"/>
          </a:xfrm>
        </p:spPr>
        <p:txBody>
          <a:bodyPr/>
          <a:lstStyle/>
          <a:p>
            <a:r>
              <a:rPr lang="en-US" dirty="0" smtClean="0"/>
              <a:t>Theme 4) Planetary </a:t>
            </a:r>
            <a:r>
              <a:rPr lang="en-US" dirty="0"/>
              <a:t>systems and the origins of life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609600" y="6172200"/>
            <a:ext cx="297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Arial" pitchFamily="-106" charset="0"/>
              </a:rPr>
              <a:t>Robert Hurt</a:t>
            </a:r>
          </a:p>
        </p:txBody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2971800" y="4876800"/>
            <a:ext cx="5715000" cy="152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>
                <a:solidFill>
                  <a:srgbClr val="FFFF00"/>
                </a:solidFill>
                <a:latin typeface="Arial" pitchFamily="-106" charset="0"/>
              </a:rPr>
              <a:t>	… to determine the physical and chemical properties of planetary systems including our own, and to investigate the potential for the origins of life in those systems.</a:t>
            </a:r>
          </a:p>
        </p:txBody>
      </p:sp>
      <p:pic>
        <p:nvPicPr>
          <p:cNvPr id="116742" name="Picture 6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8039100" y="5899150"/>
            <a:ext cx="1104900" cy="95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r>
              <a:rPr lang="en-US"/>
              <a:t>Exoplanets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sz="2000"/>
              <a:t>As of 13 May, 347 total:</a:t>
            </a:r>
          </a:p>
          <a:p>
            <a:pPr marL="342900" lvl="1" indent="-342900"/>
            <a:r>
              <a:rPr lang="en-US" sz="2000"/>
              <a:t>Radial velocity: 321 planets, 33 multiple planet systems</a:t>
            </a:r>
          </a:p>
          <a:p>
            <a:pPr marL="342900" lvl="1" indent="-342900"/>
            <a:r>
              <a:rPr lang="en-US" sz="2000"/>
              <a:t>Transiting: 59 planets, no multiples (most good JWST targets)</a:t>
            </a:r>
          </a:p>
          <a:p>
            <a:pPr marL="342900" lvl="1" indent="-342900"/>
            <a:r>
              <a:rPr lang="en-US" sz="2000"/>
              <a:t>Microlensing: 8 planets, 1 multiple system</a:t>
            </a:r>
          </a:p>
          <a:p>
            <a:pPr marL="342900" lvl="1" indent="-342900"/>
            <a:r>
              <a:rPr lang="en-US" sz="2000"/>
              <a:t>Imaging: 11 planets, 1 system (a triple) (all good JWST targets)</a:t>
            </a:r>
          </a:p>
          <a:p>
            <a:pPr marL="342900" lvl="1" indent="-342900"/>
            <a:r>
              <a:rPr lang="en-US" sz="2000"/>
              <a:t>Timing: 7 planets, 2 multiple planet systems</a:t>
            </a:r>
          </a:p>
          <a:p>
            <a:r>
              <a:rPr lang="en-US" sz="2400"/>
              <a:t>Kepler launched Mar. 6, 2009, will monitor ~ 100,000 stars, find handful of Earths, thousands of others</a:t>
            </a:r>
          </a:p>
          <a:p>
            <a:r>
              <a:rPr lang="en-US" sz="2400"/>
              <a:t>TESS (Transiting Exoplanet Survey Satellite</a:t>
            </a:r>
            <a:r>
              <a:rPr lang="en-US" sz="2400" b="1"/>
              <a:t>)</a:t>
            </a:r>
            <a:r>
              <a:rPr lang="en-US" sz="2400"/>
              <a:t>, proposed SMEX, would survey nearest stars, best candidates for detailed follow-up with JWST</a:t>
            </a:r>
          </a:p>
          <a:p>
            <a:r>
              <a:rPr lang="en-US" sz="2400"/>
              <a:t>JWST Transits Working Group established – M. Clampin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701D9-517C-B446-A074-4FCFCD05BF88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r>
              <a:rPr lang="en-US" sz="3600" dirty="0" smtClean="0"/>
              <a:t>For more info about JWST science…</a:t>
            </a:r>
            <a:endParaRPr lang="en-US" sz="3600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648200"/>
          </a:xfrm>
        </p:spPr>
        <p:txBody>
          <a:bodyPr/>
          <a:lstStyle/>
          <a:p>
            <a:r>
              <a:rPr lang="en-US" sz="2000"/>
              <a:t>600 MB tutorial: Decadal Survey White Papers </a:t>
            </a:r>
            <a:r>
              <a:rPr lang="en-US" sz="2000">
                <a:hlinkClick r:id="rId3"/>
              </a:rPr>
              <a:t>http://sites.nationalacademies.org/bpa/BPA_050603</a:t>
            </a:r>
            <a:endParaRPr lang="en-US" sz="2000"/>
          </a:p>
          <a:p>
            <a:r>
              <a:rPr lang="en-US" sz="2000"/>
              <a:t>7 JWST White Papers submitted:</a:t>
            </a:r>
          </a:p>
          <a:p>
            <a:pPr lvl="1"/>
            <a:r>
              <a:rPr lang="en-US" sz="1800"/>
              <a:t>The Scientific Capabilities of the James Webb Space Telescope – Jon Gardner</a:t>
            </a:r>
          </a:p>
          <a:p>
            <a:pPr lvl="1"/>
            <a:r>
              <a:rPr lang="en-US" sz="1800"/>
              <a:t>Comparative Planetology: Transiting Exoplanet Science with JWST – Mark Clampin</a:t>
            </a:r>
          </a:p>
          <a:p>
            <a:pPr lvl="1"/>
            <a:r>
              <a:rPr lang="en-US" sz="1800"/>
              <a:t>Planetary Systems and Star Formation with JWST – George Rieke</a:t>
            </a:r>
          </a:p>
          <a:p>
            <a:pPr lvl="1"/>
            <a:r>
              <a:rPr lang="en-US" sz="1800"/>
              <a:t>Study of Planetary Systems and Solar System Objects with JWST – George Sonneborn</a:t>
            </a:r>
          </a:p>
          <a:p>
            <a:pPr lvl="1"/>
            <a:r>
              <a:rPr lang="en-US" sz="1800"/>
              <a:t>Stellar Populations with JWST: the Beginning and the End – Margaret Meixner</a:t>
            </a:r>
          </a:p>
          <a:p>
            <a:pPr lvl="1"/>
            <a:r>
              <a:rPr lang="en-US" sz="1800"/>
              <a:t>Galaxies Across Cosmic Time with JWST – Rogier Windhorst</a:t>
            </a:r>
          </a:p>
          <a:p>
            <a:pPr lvl="1"/>
            <a:r>
              <a:rPr lang="en-US" sz="1800"/>
              <a:t>First light and reionization : open questions in the post-JWST era – Massimo Stiavelli</a:t>
            </a:r>
          </a:p>
          <a:p>
            <a:pPr lvl="1"/>
            <a:endParaRPr lang="en-US" sz="1800"/>
          </a:p>
          <a:p>
            <a:pPr lvl="1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170BB-2E16-B442-9F2B-5DA670BF3716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r>
              <a:rPr lang="en-US" dirty="0" smtClean="0"/>
              <a:t>And still more…</a:t>
            </a:r>
            <a:endParaRPr lang="en-US" dirty="0"/>
          </a:p>
        </p:txBody>
      </p:sp>
      <p:sp>
        <p:nvSpPr>
          <p:cNvPr id="171012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1710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4DF7C-897B-2540-BB9E-561609531BFD}" type="slidenum">
              <a:rPr lang="en-US"/>
              <a:pPr/>
              <a:t>16</a:t>
            </a:fld>
            <a:endParaRPr lang="en-US"/>
          </a:p>
        </p:txBody>
      </p:sp>
      <p:pic>
        <p:nvPicPr>
          <p:cNvPr id="26632" name="Picture 4" descr="S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1524000"/>
            <a:ext cx="2414588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16125" y="5491163"/>
            <a:ext cx="2573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80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Download for free at:</a:t>
            </a:r>
          </a:p>
          <a:p>
            <a:pPr>
              <a:defRPr/>
            </a:pPr>
            <a:r>
              <a:rPr lang="en-US" sz="180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jwst.gsfc.nasa.gov</a:t>
            </a:r>
          </a:p>
        </p:txBody>
      </p:sp>
      <p:pic>
        <p:nvPicPr>
          <p:cNvPr id="26634" name="Picture 10" descr="ASSP_Thronson cro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2825" y="1524000"/>
            <a:ext cx="2671763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US" dirty="0" smtClean="0"/>
              <a:t>JWST the Mission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50996-97C0-FE49-B9C8-1AD7ED249A63}" type="slidenum">
              <a:rPr lang="en-US"/>
              <a:pPr/>
              <a:t>17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15963" y="1330325"/>
            <a:ext cx="4821237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225425" indent="-225425" algn="l">
              <a:buClr>
                <a:schemeClr val="tx1"/>
              </a:buClr>
              <a:buFontTx/>
              <a:buChar char="•"/>
            </a:pPr>
            <a:endParaRPr lang="en-US" sz="2000" b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66688" y="914400"/>
            <a:ext cx="481488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163513">
              <a:spcBef>
                <a:spcPct val="20000"/>
              </a:spcBef>
              <a:buClr>
                <a:srgbClr val="0052A4"/>
              </a:buClr>
              <a:buFont typeface="Wingdings" charset="2"/>
              <a:buNone/>
            </a:pPr>
            <a:r>
              <a:rPr lang="en-US" sz="1400" u="sng" dirty="0"/>
              <a:t>Organization</a:t>
            </a:r>
          </a:p>
          <a:p>
            <a:pPr marL="635000" lvl="1" indent="-177800" algn="l">
              <a:spcBef>
                <a:spcPct val="20000"/>
              </a:spcBef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/>
              <a:t>Mission Lead:  Goddard Space Flight Center</a:t>
            </a:r>
          </a:p>
          <a:p>
            <a:pPr marL="635000" lvl="1" indent="-177800" algn="l">
              <a:spcBef>
                <a:spcPct val="20000"/>
              </a:spcBef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/>
              <a:t>International collaboration with ESA &amp; CSA </a:t>
            </a:r>
          </a:p>
          <a:p>
            <a:pPr marL="635000" lvl="1" indent="-177800" algn="l">
              <a:spcBef>
                <a:spcPct val="20000"/>
              </a:spcBef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/>
              <a:t>Prime Contractor: Northrop Grumman Space Technology</a:t>
            </a:r>
          </a:p>
          <a:p>
            <a:pPr marL="635000" lvl="1" indent="-177800" algn="l">
              <a:spcBef>
                <a:spcPct val="20000"/>
              </a:spcBef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/>
              <a:t>Instruments: </a:t>
            </a:r>
          </a:p>
          <a:p>
            <a:pPr marL="1143000" lvl="2" indent="-228600" algn="l">
              <a:spcBef>
                <a:spcPct val="20000"/>
              </a:spcBef>
              <a:buClr>
                <a:srgbClr val="0052A4"/>
              </a:buClr>
              <a:buFont typeface="Arial Narrow" charset="0"/>
              <a:buChar char="―"/>
            </a:pPr>
            <a:r>
              <a:rPr lang="en-US" sz="1400" b="0" dirty="0"/>
              <a:t>Near Infrared Camera (</a:t>
            </a:r>
            <a:r>
              <a:rPr lang="en-US" sz="1400" b="0" dirty="0" err="1"/>
              <a:t>NIRCam</a:t>
            </a:r>
            <a:r>
              <a:rPr lang="en-US" sz="1400" b="0" dirty="0"/>
              <a:t>) – Univ. of Arizona</a:t>
            </a:r>
          </a:p>
          <a:p>
            <a:pPr marL="1143000" lvl="2" indent="-228600" algn="l">
              <a:spcBef>
                <a:spcPct val="20000"/>
              </a:spcBef>
              <a:buClr>
                <a:srgbClr val="0052A4"/>
              </a:buClr>
              <a:buFont typeface="Arial Narrow" charset="0"/>
              <a:buChar char="―"/>
            </a:pPr>
            <a:r>
              <a:rPr lang="en-US" sz="1400" b="0" dirty="0"/>
              <a:t>Near Infrared Spectrograph (NIRSpec) – ESA</a:t>
            </a:r>
          </a:p>
          <a:p>
            <a:pPr marL="1143000" lvl="2" indent="-228600" algn="l">
              <a:spcBef>
                <a:spcPct val="20000"/>
              </a:spcBef>
              <a:buClr>
                <a:srgbClr val="0052A4"/>
              </a:buClr>
              <a:buFont typeface="Arial Narrow" charset="0"/>
              <a:buChar char="―"/>
            </a:pPr>
            <a:r>
              <a:rPr lang="en-US" sz="1400" b="0" dirty="0"/>
              <a:t>Mid-Infrared Instrument (MIRI) – JPL/ESA</a:t>
            </a:r>
          </a:p>
          <a:p>
            <a:pPr marL="1143000" lvl="2" indent="-228600" algn="l">
              <a:spcBef>
                <a:spcPct val="20000"/>
              </a:spcBef>
              <a:buClr>
                <a:srgbClr val="0052A4"/>
              </a:buClr>
              <a:buFont typeface="Arial Narrow" charset="0"/>
              <a:buChar char="―"/>
            </a:pPr>
            <a:r>
              <a:rPr lang="en-US" sz="1400" b="0" dirty="0"/>
              <a:t>Fine Guidance Sensor (FGS) – CSA</a:t>
            </a:r>
          </a:p>
          <a:p>
            <a:pPr marL="635000" lvl="1" indent="-177800" algn="l">
              <a:spcBef>
                <a:spcPct val="20000"/>
              </a:spcBef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/>
              <a:t>Operations:  Space Telescope Science Institute  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-196851" y="3886200"/>
            <a:ext cx="3854451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163513">
              <a:spcBef>
                <a:spcPct val="20000"/>
              </a:spcBef>
              <a:spcAft>
                <a:spcPct val="30000"/>
              </a:spcAft>
              <a:buClr>
                <a:srgbClr val="0052A4"/>
              </a:buClr>
              <a:buFont typeface="Wingdings" charset="2"/>
              <a:buNone/>
            </a:pPr>
            <a:r>
              <a:rPr lang="en-US" sz="1200" b="0" dirty="0">
                <a:solidFill>
                  <a:srgbClr val="FFFFFF"/>
                </a:solidFill>
              </a:rPr>
              <a:t>	                  </a:t>
            </a:r>
            <a:r>
              <a:rPr lang="en-US" sz="1400" u="sng" dirty="0">
                <a:solidFill>
                  <a:srgbClr val="FFFFFF"/>
                </a:solidFill>
              </a:rPr>
              <a:t>Description</a:t>
            </a:r>
          </a:p>
          <a:p>
            <a:pPr marL="635000" lvl="1" indent="-177800" algn="l">
              <a:spcBef>
                <a:spcPct val="20000"/>
              </a:spcBef>
              <a:spcAft>
                <a:spcPct val="30000"/>
              </a:spcAft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>
                <a:solidFill>
                  <a:srgbClr val="FFFFFF"/>
                </a:solidFill>
              </a:rPr>
              <a:t>Deployable infrared telescope with 6.5 meter diameter segmented adjustable primary mirror</a:t>
            </a:r>
          </a:p>
          <a:p>
            <a:pPr marL="635000" lvl="1" indent="-177800" algn="l">
              <a:spcBef>
                <a:spcPct val="20000"/>
              </a:spcBef>
              <a:spcAft>
                <a:spcPct val="30000"/>
              </a:spcAft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>
                <a:solidFill>
                  <a:srgbClr val="FFFFFF"/>
                </a:solidFill>
              </a:rPr>
              <a:t>Cryogenic temperature telescope and instruments for infrared performance</a:t>
            </a:r>
          </a:p>
          <a:p>
            <a:pPr marL="635000" lvl="1" indent="-177800" algn="l">
              <a:spcBef>
                <a:spcPct val="20000"/>
              </a:spcBef>
              <a:spcAft>
                <a:spcPct val="30000"/>
              </a:spcAft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>
                <a:solidFill>
                  <a:srgbClr val="FFFFFF"/>
                </a:solidFill>
              </a:rPr>
              <a:t>Launch June 2014 on an ESA-supplied </a:t>
            </a:r>
            <a:r>
              <a:rPr lang="en-US" sz="1400" b="0" dirty="0" err="1">
                <a:solidFill>
                  <a:srgbClr val="FFFFFF"/>
                </a:solidFill>
              </a:rPr>
              <a:t>Ariane</a:t>
            </a:r>
            <a:r>
              <a:rPr lang="en-US" sz="1400" b="0" dirty="0">
                <a:solidFill>
                  <a:srgbClr val="FFFFFF"/>
                </a:solidFill>
              </a:rPr>
              <a:t> 5 rocket  to Sun-Earth L2 </a:t>
            </a:r>
          </a:p>
          <a:p>
            <a:pPr marL="635000" lvl="1" indent="-177800" algn="l">
              <a:spcBef>
                <a:spcPct val="20000"/>
              </a:spcBef>
              <a:spcAft>
                <a:spcPct val="30000"/>
              </a:spcAft>
              <a:buClr>
                <a:srgbClr val="0052A4"/>
              </a:buClr>
              <a:buFont typeface="Wingdings" charset="2"/>
              <a:buChar char="§"/>
            </a:pPr>
            <a:r>
              <a:rPr lang="en-US" sz="1400" b="0" dirty="0">
                <a:solidFill>
                  <a:srgbClr val="FFFFFF"/>
                </a:solidFill>
              </a:rPr>
              <a:t>5-year science mission (10-year goal)</a:t>
            </a:r>
          </a:p>
        </p:txBody>
      </p:sp>
      <p:sp>
        <p:nvSpPr>
          <p:cNvPr id="12" name="Text Box 6" descr="JWST Color Square"/>
          <p:cNvSpPr txBox="1">
            <a:spLocks noChangeArrowheads="1"/>
          </p:cNvSpPr>
          <p:nvPr/>
        </p:nvSpPr>
        <p:spPr bwMode="auto">
          <a:xfrm>
            <a:off x="24575" y="6580807"/>
            <a:ext cx="139556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sz="1000" i="1" dirty="0" err="1">
                <a:solidFill>
                  <a:srgbClr val="FFFFFF"/>
                </a:solidFill>
                <a:latin typeface="Arial" charset="0"/>
              </a:rPr>
              <a:t>www.JWST.nasa.gov</a:t>
            </a:r>
            <a:endParaRPr lang="en-US" sz="1000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038975" y="64198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 eaLnBrk="1" hangingPunct="1"/>
            <a:endParaRPr lang="en-US" sz="1400" b="0">
              <a:latin typeface="Times New Roman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048125" y="4318000"/>
            <a:ext cx="4814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163513">
              <a:spcBef>
                <a:spcPct val="20000"/>
              </a:spcBef>
              <a:buClr>
                <a:srgbClr val="0052A4"/>
              </a:buClr>
              <a:buFont typeface="Wingdings" charset="2"/>
              <a:buNone/>
            </a:pPr>
            <a:r>
              <a:rPr lang="en-US" sz="1400" u="sng" dirty="0">
                <a:solidFill>
                  <a:srgbClr val="FFFFFF"/>
                </a:solidFill>
              </a:rPr>
              <a:t>JWST Science Themes</a:t>
            </a:r>
            <a:endParaRPr lang="en-US" sz="1400" b="0" dirty="0">
              <a:solidFill>
                <a:srgbClr val="FFFFFF"/>
              </a:solidFill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695700" y="5894388"/>
            <a:ext cx="13700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en-US" sz="1200">
                <a:latin typeface="Helvetica" charset="0"/>
              </a:rPr>
              <a:t>End of the dark ages: First light and reionization</a:t>
            </a:r>
            <a:endParaRPr lang="en-US" sz="2400" b="0">
              <a:latin typeface="Times New Roman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018088" y="5899150"/>
            <a:ext cx="140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en-US" sz="1200">
                <a:latin typeface="Helvetica" charset="0"/>
              </a:rPr>
              <a:t>The assembly of galaxies</a:t>
            </a:r>
            <a:endParaRPr lang="en-US" sz="2400" b="0">
              <a:latin typeface="Times New Roman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6348413" y="5900738"/>
            <a:ext cx="15144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en-US" sz="1200">
                <a:latin typeface="Helvetica" charset="0"/>
              </a:rPr>
              <a:t>Birth of stars and proto-planetary systems</a:t>
            </a:r>
            <a:endParaRPr lang="en-US" sz="2400" b="0">
              <a:latin typeface="Times New Roman" charset="0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777163" y="5875338"/>
            <a:ext cx="1171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en-US" sz="1200">
                <a:latin typeface="Helvetica" charset="0"/>
              </a:rPr>
              <a:t>Planetary systems and the origin of life</a:t>
            </a:r>
            <a:endParaRPr lang="en-US" sz="2400" b="0">
              <a:latin typeface="Times New Roman" charset="0"/>
            </a:endParaRPr>
          </a:p>
        </p:txBody>
      </p:sp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375" y="4687888"/>
            <a:ext cx="125412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9525" y="4689475"/>
            <a:ext cx="1271588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3025" y="4670425"/>
            <a:ext cx="13081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13675" y="4691063"/>
            <a:ext cx="1146175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51350" y="942975"/>
            <a:ext cx="4337050" cy="311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9jwsta_depedit_720x488_2mbps.mov.qt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1976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ffectLst/>
        </p:spPr>
        <p:txBody>
          <a:bodyPr/>
          <a:lstStyle/>
          <a:p>
            <a:fld id="{4AA2B099-EE97-8B4A-A777-ACC2138FA5A5}" type="slidenum">
              <a:rPr lang="en-US" b="1"/>
              <a:pPr/>
              <a:t>19</a:t>
            </a:fld>
            <a:endParaRPr lang="en-US" b="1"/>
          </a:p>
        </p:txBody>
      </p:sp>
      <p:sp>
        <p:nvSpPr>
          <p:cNvPr id="138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30275" y="203200"/>
            <a:ext cx="7921625" cy="557213"/>
          </a:xfrm>
          <a:effectLst/>
        </p:spPr>
        <p:txBody>
          <a:bodyPr/>
          <a:lstStyle/>
          <a:p>
            <a:pPr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It’s Real!</a:t>
            </a:r>
            <a:br>
              <a:rPr lang="en-US" sz="2400" dirty="0" smtClean="0">
                <a:solidFill>
                  <a:schemeClr val="tx1"/>
                </a:solidFill>
                <a:latin typeface="Arial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Optical Telescope Element (OTE) Hardware Progress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5495925" y="3316288"/>
            <a:ext cx="352425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b="1">
                <a:ea typeface="Arial" charset="0"/>
                <a:cs typeface="Arial" charset="0"/>
              </a:rPr>
              <a:t>Flight Center Section bonding with Pathfinder CS in foreground</a:t>
            </a:r>
          </a:p>
        </p:txBody>
      </p:sp>
      <p:pic>
        <p:nvPicPr>
          <p:cNvPr id="12293" name="Picture 4" descr="DSC60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9763" y="1130300"/>
            <a:ext cx="2306637" cy="3475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294" name="Picture 5" descr="296327main_JWSTmirror_testing_H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913" y="1065213"/>
            <a:ext cx="3432175" cy="223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2339975" y="6110288"/>
            <a:ext cx="21240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prstTxWarp prst="textNoShape">
              <a:avLst/>
            </a:prstTxWarp>
          </a:bodyPr>
          <a:lstStyle/>
          <a:p>
            <a:pPr algn="r">
              <a:lnSpc>
                <a:spcPct val="90000"/>
              </a:lnSpc>
            </a:pPr>
            <a:r>
              <a:rPr lang="en-US" sz="1400" b="1"/>
              <a:t>Fine Steering Mirror</a:t>
            </a:r>
          </a:p>
        </p:txBody>
      </p:sp>
      <p:sp>
        <p:nvSpPr>
          <p:cNvPr id="1384455" name="Text Box 7"/>
          <p:cNvSpPr txBox="1">
            <a:spLocks noChangeArrowheads="1"/>
          </p:cNvSpPr>
          <p:nvPr/>
        </p:nvSpPr>
        <p:spPr bwMode="auto">
          <a:xfrm>
            <a:off x="3181350" y="1224191"/>
            <a:ext cx="2211388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ctr" anchorCtr="1">
            <a:spAutoFit/>
          </a:bodyPr>
          <a:lstStyle/>
          <a:p>
            <a:pPr algn="l">
              <a:defRPr/>
            </a:pPr>
            <a:r>
              <a:rPr lang="en-US" sz="1400" b="1">
                <a:latin typeface="Arial" charset="0"/>
              </a:rPr>
              <a:t>Mirrors in XRCF Chamber</a:t>
            </a:r>
          </a:p>
        </p:txBody>
      </p:sp>
      <p:pic>
        <p:nvPicPr>
          <p:cNvPr id="12297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57588"/>
            <a:ext cx="3462338" cy="2344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298" name="Rectangle 9"/>
          <p:cNvSpPr>
            <a:spLocks noChangeArrowheads="1"/>
          </p:cNvSpPr>
          <p:nvPr/>
        </p:nvSpPr>
        <p:spPr bwMode="auto">
          <a:xfrm>
            <a:off x="598488" y="5837238"/>
            <a:ext cx="17414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400" b="1"/>
              <a:t>Tertiary Mirror</a:t>
            </a:r>
          </a:p>
        </p:txBody>
      </p:sp>
      <p:pic>
        <p:nvPicPr>
          <p:cNvPr id="12299" name="Picture 2" descr="Q:\ssf\JWST\Project Management\PM-02 Monthly Report (CURRENT MONTH)\PM-02 Monthly Status Report Folders November 2008\Section 4 Manufacturing\JWST Pathfinder 1373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61000" y="952500"/>
            <a:ext cx="3649663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0" name="Picture 11" descr="DSC_008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20963" y="4527550"/>
            <a:ext cx="2400300" cy="160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301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60913" y="4645025"/>
            <a:ext cx="3230562" cy="20716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302" name="Picture 2" descr="T:\Programs\3501 JWST\JWST MSRs &amp; WSRs\Current Report Draft-and Pics\Weekly Pics 090128\IMG_650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62775" y="3609975"/>
            <a:ext cx="2181225" cy="1636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303" name="Text Box 14"/>
          <p:cNvSpPr txBox="1">
            <a:spLocks noChangeArrowheads="1"/>
          </p:cNvSpPr>
          <p:nvPr/>
        </p:nvSpPr>
        <p:spPr bwMode="auto">
          <a:xfrm>
            <a:off x="4375150" y="6416675"/>
            <a:ext cx="4140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/>
              <a:t>SMA Hexapod complete</a:t>
            </a:r>
          </a:p>
        </p:txBody>
      </p:sp>
      <p:sp>
        <p:nvSpPr>
          <p:cNvPr id="1384463" name="Text Box 15"/>
          <p:cNvSpPr txBox="1">
            <a:spLocks noChangeArrowheads="1"/>
          </p:cNvSpPr>
          <p:nvPr/>
        </p:nvSpPr>
        <p:spPr bwMode="auto">
          <a:xfrm>
            <a:off x="7640638" y="5021491"/>
            <a:ext cx="1487587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l">
              <a:defRPr/>
            </a:pPr>
            <a:r>
              <a:rPr lang="en-US" sz="1400" b="1">
                <a:latin typeface="Arial" charset="0"/>
              </a:rPr>
              <a:t>Secondary Mirror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UDF"/>
          <p:cNvPicPr>
            <a:picLocks noChangeAspect="1" noChangeArrowheads="1"/>
          </p:cNvPicPr>
          <p:nvPr/>
        </p:nvPicPr>
        <p:blipFill>
          <a:blip r:embed="rId4"/>
          <a:srcRect r="-14" b="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-152400"/>
            <a:ext cx="8763000" cy="12954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ヒラギノ角ゴ Pro W3" pitchFamily="-106" charset="-128"/>
                <a:cs typeface="ヒラギノ角ゴ Pro W3" pitchFamily="-106" charset="-128"/>
              </a:rPr>
              <a:t>Theme 1) End </a:t>
            </a:r>
            <a:r>
              <a:rPr lang="en-US" sz="2800" dirty="0">
                <a:ea typeface="ヒラギノ角ゴ Pro W3" pitchFamily="-106" charset="-128"/>
                <a:cs typeface="ヒラギノ角ゴ Pro W3" pitchFamily="-106" charset="-128"/>
              </a:rPr>
              <a:t>of the dark ages: </a:t>
            </a:r>
            <a:br>
              <a:rPr lang="en-US" sz="2800" dirty="0">
                <a:ea typeface="ヒラギノ角ゴ Pro W3" pitchFamily="-106" charset="-128"/>
                <a:cs typeface="ヒラギノ角ゴ Pro W3" pitchFamily="-106" charset="-128"/>
              </a:rPr>
            </a:br>
            <a:r>
              <a:rPr lang="en-US" sz="2800" dirty="0">
                <a:ea typeface="ヒラギノ角ゴ Pro W3" pitchFamily="-106" charset="-128"/>
                <a:cs typeface="ヒラギノ角ゴ Pro W3" pitchFamily="-106" charset="-128"/>
              </a:rPr>
              <a:t>first light and </a:t>
            </a:r>
            <a:r>
              <a:rPr lang="en-US" sz="2800" dirty="0" err="1">
                <a:ea typeface="ヒラギノ角ゴ Pro W3" pitchFamily="-106" charset="-128"/>
                <a:cs typeface="ヒラギノ角ゴ Pro W3" pitchFamily="-106" charset="-128"/>
              </a:rPr>
              <a:t>reionization</a:t>
            </a:r>
            <a:endParaRPr lang="en-US" sz="2800" dirty="0"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410200" y="57912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effectLst/>
                <a:latin typeface="Arial" pitchFamily="-106" charset="0"/>
              </a:rPr>
              <a:t>Hubble Ultra Deep Field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200400" y="4876800"/>
            <a:ext cx="5715000" cy="152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 dirty="0">
                <a:solidFill>
                  <a:srgbClr val="FFFF00"/>
                </a:solidFill>
                <a:effectLst/>
                <a:latin typeface="Arial" pitchFamily="-106" charset="0"/>
              </a:rPr>
              <a:t>	… to identify the first luminous sources to form and to determine the ionization history of the early universe.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8039100" y="0"/>
            <a:ext cx="11049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Date Placeholder 1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12 October 2009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8200" name="Slide Number Placeholder 1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3B2A28-30EF-5C4C-82B8-9354CF9DD776}" type="slidenum">
              <a:rPr lang="en-US"/>
              <a:pPr/>
              <a:t>2</a:t>
            </a:fld>
            <a:endParaRPr lang="en-US"/>
          </a:p>
        </p:txBody>
      </p:sp>
      <p:sp>
        <p:nvSpPr>
          <p:cNvPr id="8201" name="Footer Placeholder 1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JWST Munich Detectors Workshop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pic>
        <p:nvPicPr>
          <p:cNvPr id="10" name="wmap_cosmology.mov">
            <a:hlinkClick r:id="" action="ppaction://media"/>
          </p:cNvPr>
          <p:cNvPicPr/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346200" y="1143000"/>
            <a:ext cx="65024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C2EBDA3-DE43-344E-99E2-76DBE6CAD2D1}" type="slidenum">
              <a:rPr lang="en-US" b="1"/>
              <a:pPr/>
              <a:t>20</a:t>
            </a:fld>
            <a:endParaRPr lang="en-US" b="1"/>
          </a:p>
        </p:txBody>
      </p:sp>
      <p:sp>
        <p:nvSpPr>
          <p:cNvPr id="14339" name="Slide Number Placeholder 3"/>
          <p:cNvSpPr txBox="1">
            <a:spLocks noGrp="1"/>
          </p:cNvSpPr>
          <p:nvPr/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95AB6466-F825-4C4D-98CD-56429C12F74F}" type="slidenum">
              <a:rPr lang="en-US" sz="1400" b="1">
                <a:ea typeface="ＭＳ Ｐゴシック" charset="-128"/>
                <a:cs typeface="ＭＳ Ｐゴシック" charset="-128"/>
              </a:rPr>
              <a:pPr algn="r"/>
              <a:t>20</a:t>
            </a:fld>
            <a:endParaRPr lang="en-US" sz="1400" b="1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7575" y="177800"/>
            <a:ext cx="7516813" cy="595313"/>
          </a:xfrm>
        </p:spPr>
        <p:txBody>
          <a:bodyPr/>
          <a:lstStyle/>
          <a:p>
            <a:r>
              <a:rPr lang="en-US" sz="1800" dirty="0">
                <a:solidFill>
                  <a:srgbClr val="FFFFFF"/>
                </a:solidFill>
                <a:latin typeface="Arial" charset="0"/>
              </a:rPr>
              <a:t>JWST Instrument Engineering, Verification and Development Models</a:t>
            </a: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914400" y="6248400"/>
            <a:ext cx="34290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r>
              <a:rPr lang="en-US" sz="1300" b="1">
                <a:latin typeface="Arial" charset="0"/>
                <a:ea typeface="ＭＳ Ｐゴシック" charset="-128"/>
                <a:cs typeface="ＭＳ Ｐゴシック" charset="-128"/>
              </a:rPr>
              <a:t>FGS Engineering Model</a:t>
            </a:r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5673725" y="6267450"/>
            <a:ext cx="20859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300" b="1">
                <a:latin typeface="Arial" charset="0"/>
                <a:ea typeface="ＭＳ Ｐゴシック" charset="-128"/>
                <a:cs typeface="ＭＳ Ｐゴシック" charset="-128"/>
              </a:rPr>
              <a:t>MIRI Verification Model</a:t>
            </a: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844549" y="3505200"/>
            <a:ext cx="36941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latin typeface="Arial" charset="0"/>
                <a:ea typeface="ＭＳ Ｐゴシック" charset="-128"/>
                <a:cs typeface="ＭＳ Ｐゴシック" charset="-128"/>
              </a:rPr>
              <a:t>NIRSpec Development </a:t>
            </a:r>
            <a:r>
              <a:rPr lang="en-US" sz="1200" b="1" dirty="0" smtClean="0">
                <a:latin typeface="Arial" charset="0"/>
                <a:ea typeface="ＭＳ Ｐゴシック" charset="-128"/>
                <a:cs typeface="ＭＳ Ｐゴシック" charset="-128"/>
              </a:rPr>
              <a:t>Model (here in Munich)</a:t>
            </a:r>
            <a:endParaRPr lang="en-US" sz="1200" b="1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344" name="Picture 8" descr="MIRI 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2513" y="3740150"/>
            <a:ext cx="3725862" cy="2506663"/>
          </a:xfrm>
          <a:prstGeom prst="rect">
            <a:avLst/>
          </a:prstGeom>
          <a:noFill/>
          <a:ln w="9525">
            <a:solidFill>
              <a:srgbClr val="EAEAEA"/>
            </a:solidFill>
            <a:miter lim="800000"/>
            <a:headEnd/>
            <a:tailEnd/>
          </a:ln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873125"/>
            <a:ext cx="3657600" cy="2471738"/>
          </a:xfrm>
          <a:prstGeom prst="rect">
            <a:avLst/>
          </a:prstGeom>
          <a:noFill/>
          <a:ln w="9525">
            <a:solidFill>
              <a:srgbClr val="EAEAEA"/>
            </a:solidFill>
            <a:miter lim="800000"/>
            <a:headEnd/>
            <a:tailEnd/>
          </a:ln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078413" y="3386138"/>
            <a:ext cx="3105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en-US" sz="1200" b="1">
                <a:latin typeface="Arial" charset="0"/>
                <a:ea typeface="ＭＳ Ｐゴシック" charset="-128"/>
                <a:cs typeface="ＭＳ Ｐゴシック" charset="-128"/>
              </a:rPr>
              <a:t>NIRCam ETU OBA with Mass Simulators</a:t>
            </a:r>
          </a:p>
        </p:txBody>
      </p:sp>
      <p:pic>
        <p:nvPicPr>
          <p:cNvPr id="14347" name="Picture 10" descr="FGS ETU on ASMIF 10-07-08 07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9950" y="3821113"/>
            <a:ext cx="3684588" cy="241776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14348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4550" y="946150"/>
            <a:ext cx="369411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2D2606-4811-E743-A0F1-3E186B145615}" type="slidenum">
              <a:rPr lang="en-US" b="1">
                <a:solidFill>
                  <a:srgbClr val="FFFFFF"/>
                </a:solidFill>
              </a:rPr>
              <a:pPr/>
              <a:t>21</a:t>
            </a:fld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909638" y="157163"/>
            <a:ext cx="6400800" cy="576262"/>
          </a:xfrm>
          <a:noFill/>
        </p:spPr>
        <p:txBody>
          <a:bodyPr anchor="ctr"/>
          <a:lstStyle/>
          <a:p>
            <a:r>
              <a:rPr lang="en-US" dirty="0">
                <a:solidFill>
                  <a:srgbClr val="FFFFFF"/>
                </a:solidFill>
              </a:rPr>
              <a:t>ISIM Hardware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5880100" y="6186488"/>
            <a:ext cx="22018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1200" b="1">
                <a:solidFill>
                  <a:srgbClr val="FFFFFF"/>
                </a:solidFill>
                <a:latin typeface="Arial" charset="0"/>
              </a:rPr>
              <a:t>PDU ETU Side A and Side B</a:t>
            </a:r>
          </a:p>
        </p:txBody>
      </p:sp>
      <p:pic>
        <p:nvPicPr>
          <p:cNvPr id="15365" name="Picture 4" descr="IMG_5890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8200" y="4981575"/>
            <a:ext cx="1644650" cy="1543050"/>
          </a:xfrm>
          <a:prstGeom prst="rect">
            <a:avLst/>
          </a:prstGeom>
          <a:noFill/>
          <a:ln w="9525">
            <a:solidFill>
              <a:srgbClr val="EAEAEA"/>
            </a:solidFill>
            <a:miter lim="800000"/>
            <a:headEnd/>
            <a:tailEnd/>
          </a:ln>
        </p:spPr>
      </p:pic>
      <p:pic>
        <p:nvPicPr>
          <p:cNvPr id="15366" name="Picture 5" descr="IMG_5848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0" y="4962525"/>
            <a:ext cx="1603375" cy="1214438"/>
          </a:xfrm>
          <a:prstGeom prst="rect">
            <a:avLst/>
          </a:prstGeom>
          <a:noFill/>
          <a:ln w="9525">
            <a:solidFill>
              <a:srgbClr val="EAEAEA"/>
            </a:solidFill>
            <a:miter lim="800000"/>
            <a:headEnd/>
            <a:tailEnd/>
          </a:ln>
        </p:spPr>
      </p:pic>
      <p:pic>
        <p:nvPicPr>
          <p:cNvPr id="15367" name="Picture 6" descr="IMG_5851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21300" y="4951413"/>
            <a:ext cx="1577975" cy="1225550"/>
          </a:xfrm>
          <a:prstGeom prst="rect">
            <a:avLst/>
          </a:prstGeom>
          <a:noFill/>
          <a:ln w="9525">
            <a:solidFill>
              <a:srgbClr val="EAEAEA"/>
            </a:solidFill>
            <a:miter lim="800000"/>
            <a:headEnd/>
            <a:tailEnd/>
          </a:ln>
        </p:spPr>
      </p:pic>
      <p:sp>
        <p:nvSpPr>
          <p:cNvPr id="15368" name="Line 7"/>
          <p:cNvSpPr>
            <a:spLocks noChangeShapeType="1"/>
          </p:cNvSpPr>
          <p:nvPr/>
        </p:nvSpPr>
        <p:spPr bwMode="auto">
          <a:xfrm flipH="1">
            <a:off x="4752975" y="5676900"/>
            <a:ext cx="742950" cy="1905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1655763" y="4633913"/>
            <a:ext cx="18944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1200" b="1">
                <a:solidFill>
                  <a:srgbClr val="FFFFFF"/>
                </a:solidFill>
                <a:latin typeface="Arial" charset="0"/>
              </a:rPr>
              <a:t>ISIM Structure Bonding</a:t>
            </a:r>
          </a:p>
        </p:txBody>
      </p:sp>
      <p:pic>
        <p:nvPicPr>
          <p:cNvPr id="15370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03838" y="762000"/>
            <a:ext cx="3476625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Rectangle 10"/>
          <p:cNvSpPr>
            <a:spLocks noChangeArrowheads="1"/>
          </p:cNvSpPr>
          <p:nvPr/>
        </p:nvSpPr>
        <p:spPr bwMode="auto">
          <a:xfrm>
            <a:off x="5367338" y="3741738"/>
            <a:ext cx="34099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FFFFFF"/>
                </a:solidFill>
                <a:latin typeface="Arial" charset="0"/>
              </a:rPr>
              <a:t>OSIM Primary Mirror</a:t>
            </a:r>
          </a:p>
        </p:txBody>
      </p:sp>
      <p:sp>
        <p:nvSpPr>
          <p:cNvPr id="15372" name="Text Box 11"/>
          <p:cNvSpPr txBox="1">
            <a:spLocks noChangeArrowheads="1"/>
          </p:cNvSpPr>
          <p:nvPr/>
        </p:nvSpPr>
        <p:spPr bwMode="auto">
          <a:xfrm>
            <a:off x="3695700" y="6545263"/>
            <a:ext cx="1012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z="1200" b="1">
                <a:solidFill>
                  <a:srgbClr val="FFFFFF"/>
                </a:solidFill>
                <a:latin typeface="Arial" charset="0"/>
              </a:rPr>
              <a:t>IC&amp;DH ETU</a:t>
            </a:r>
          </a:p>
        </p:txBody>
      </p:sp>
      <p:pic>
        <p:nvPicPr>
          <p:cNvPr id="15373" name="Picture 5" descr="Deck K 3-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1800" y="984250"/>
            <a:ext cx="46228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15BE2F5-D9E2-D647-AA45-FEB939DD447E}" type="slidenum">
              <a:rPr lang="en-US"/>
              <a:pPr/>
              <a:t>22</a:t>
            </a:fld>
            <a:endParaRPr 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671638" y="238125"/>
            <a:ext cx="7472362" cy="369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prstTxWarp prst="textNoShape">
              <a:avLst/>
            </a:prstTxWarp>
            <a:spAutoFit/>
          </a:bodyPr>
          <a:lstStyle/>
          <a:p>
            <a:r>
              <a:rPr lang="en-US" sz="1800" b="1" dirty="0" smtClean="0">
                <a:solidFill>
                  <a:srgbClr val="FFFFFF"/>
                </a:solidFill>
                <a:effectLst/>
                <a:latin typeface="Arial" charset="0"/>
              </a:rPr>
              <a:t>Space Environment Simulator Shroud </a:t>
            </a:r>
            <a:r>
              <a:rPr lang="en-US" sz="1800" b="1" dirty="0">
                <a:solidFill>
                  <a:srgbClr val="FFFFFF"/>
                </a:solidFill>
                <a:effectLst/>
                <a:latin typeface="Arial" charset="0"/>
              </a:rPr>
              <a:t>in Bldg 10 for ISIM Testing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2163" y="844550"/>
            <a:ext cx="504825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228600"/>
            <a:ext cx="7772400" cy="1143000"/>
          </a:xfrm>
        </p:spPr>
        <p:txBody>
          <a:bodyPr/>
          <a:lstStyle/>
          <a:p>
            <a:r>
              <a:rPr lang="en-US" dirty="0" smtClean="0"/>
              <a:t>Flight Detectors are In-Hand!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9" name="Picture 68" descr="From Clipboard.tiff                                            000270ADMacintosh HD                   B74677AA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6600"/>
            <a:ext cx="9132888" cy="48514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753525" y="5202248"/>
            <a:ext cx="762000" cy="253916"/>
          </a:xfrm>
          <a:prstGeom prst="rect">
            <a:avLst/>
          </a:prstGeom>
          <a:solidFill>
            <a:srgbClr val="BEFFC9"/>
          </a:solidFill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rgbClr val="000000"/>
                </a:solidFill>
                <a:effectLst/>
                <a:latin typeface="Comic Sans MS"/>
                <a:cs typeface="Comic Sans MS"/>
              </a:rPr>
              <a:t>Teledyne</a:t>
            </a:r>
            <a:endParaRPr lang="en-US" sz="1050" b="1" dirty="0">
              <a:solidFill>
                <a:srgbClr val="000000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0725" y="5537284"/>
            <a:ext cx="762000" cy="253916"/>
          </a:xfrm>
          <a:prstGeom prst="rect">
            <a:avLst/>
          </a:prstGeom>
          <a:solidFill>
            <a:srgbClr val="BEFFC9"/>
          </a:solidFill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rgbClr val="000000"/>
                </a:solidFill>
                <a:effectLst/>
                <a:latin typeface="Comic Sans MS"/>
                <a:cs typeface="Comic Sans MS"/>
              </a:rPr>
              <a:t>Teledyne</a:t>
            </a:r>
            <a:endParaRPr lang="en-US" sz="1050" b="1" dirty="0">
              <a:solidFill>
                <a:srgbClr val="000000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5649" y="5791200"/>
            <a:ext cx="607125" cy="253916"/>
          </a:xfrm>
          <a:prstGeom prst="rect">
            <a:avLst/>
          </a:prstGeom>
          <a:solidFill>
            <a:srgbClr val="BEFFC9"/>
          </a:solidFill>
        </p:spPr>
        <p:txBody>
          <a:bodyPr wrap="square" rtlCol="0">
            <a:spAutoFit/>
          </a:bodyPr>
          <a:lstStyle/>
          <a:p>
            <a:endParaRPr lang="en-US" sz="1050" b="1" dirty="0">
              <a:solidFill>
                <a:srgbClr val="000000"/>
              </a:solidFill>
              <a:effectLst/>
              <a:latin typeface="Comic Sans MS"/>
              <a:cs typeface="Comic Sans MS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572000" y="1998663"/>
            <a:ext cx="4560888" cy="30305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590800" y="4648200"/>
            <a:ext cx="11430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934200" y="5029200"/>
            <a:ext cx="2198688" cy="18288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682175" y="3824256"/>
            <a:ext cx="381000" cy="381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effectLst/>
              <a:latin typeface="Times" charset="0"/>
            </a:endParaRPr>
          </a:p>
        </p:txBody>
      </p:sp>
      <p:pic>
        <p:nvPicPr>
          <p:cNvPr id="17" name="Picture 16" descr="MIRI_Flight_FPA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669" y="3352800"/>
            <a:ext cx="4140831" cy="1509088"/>
          </a:xfrm>
          <a:prstGeom prst="rect">
            <a:avLst/>
          </a:prstGeom>
        </p:spPr>
      </p:pic>
      <p:pic>
        <p:nvPicPr>
          <p:cNvPr id="18" name="Picture 5" descr="dsc00202"/>
          <p:cNvPicPr>
            <a:picLocks noChangeAspect="1" noChangeArrowheads="1"/>
          </p:cNvPicPr>
          <p:nvPr/>
        </p:nvPicPr>
        <p:blipFill>
          <a:blip r:embed="rId5"/>
          <a:srcRect l="6015" r="3760"/>
          <a:stretch>
            <a:fillRect/>
          </a:stretch>
        </p:blipFill>
        <p:spPr bwMode="auto">
          <a:xfrm>
            <a:off x="6993675" y="5046996"/>
            <a:ext cx="2046288" cy="153471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7391400" y="4419600"/>
            <a:ext cx="143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effectLst/>
              </a:rPr>
              <a:t>MIRI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0" y="4948535"/>
            <a:ext cx="143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>
                <a:solidFill>
                  <a:schemeClr val="bg1"/>
                </a:solidFill>
                <a:effectLst/>
              </a:rPr>
              <a:t>NIRCam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pic>
        <p:nvPicPr>
          <p:cNvPr id="21" name="Picture 63" descr="IMG_0102_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93675" y="792163"/>
            <a:ext cx="1832825" cy="243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7391400" y="742890"/>
            <a:ext cx="143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effectLst/>
              </a:rPr>
              <a:t>NIRSpec</a:t>
            </a:r>
            <a:endParaRPr lang="en-US" sz="2000" dirty="0">
              <a:solidFill>
                <a:schemeClr val="bg1"/>
              </a:solidFill>
              <a:effectLst/>
            </a:endParaRPr>
          </a:p>
        </p:txBody>
      </p:sp>
      <p:pic>
        <p:nvPicPr>
          <p:cNvPr id="23" name="Picture 10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3000" y="762000"/>
            <a:ext cx="1858112" cy="249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 bwMode="auto">
          <a:xfrm>
            <a:off x="0" y="2006600"/>
            <a:ext cx="4572000" cy="5667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7" name="Rectangle 67"/>
          <p:cNvSpPr txBox="1">
            <a:spLocks noChangeArrowheads="1"/>
          </p:cNvSpPr>
          <p:nvPr/>
        </p:nvSpPr>
        <p:spPr bwMode="auto">
          <a:xfrm>
            <a:off x="279400" y="944563"/>
            <a:ext cx="4673600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Teledyne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for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NIRCam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NIRSpec and FGS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15 Hawaii-2RG sensor chip assemblies (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SCAs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) for flight</a:t>
            </a:r>
            <a:endParaRPr kumimoji="0" lang="en-US" sz="9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ＭＳ Ｐゴシック" pitchFamily="-106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Raytheon Vision Systems for MIRI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3 Raytheon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Si:As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SCAs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-106" charset="-128"/>
              </a:rPr>
              <a:t> for flight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ＭＳ Ｐゴシック" pitchFamily="-106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76012" y="762000"/>
            <a:ext cx="143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effectLst/>
              </a:rPr>
              <a:t>FGS</a:t>
            </a:r>
            <a:endParaRPr lang="en-US" sz="20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228600"/>
            <a:ext cx="7772400" cy="1143000"/>
          </a:xfrm>
        </p:spPr>
        <p:txBody>
          <a:bodyPr/>
          <a:lstStyle/>
          <a:p>
            <a:r>
              <a:rPr lang="en-US" dirty="0" smtClean="0"/>
              <a:t>NIRSpec Detector Subsystem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0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4341813"/>
            <a:ext cx="2719388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3" descr="01"/>
          <p:cNvPicPr>
            <a:picLocks noChangeAspect="1" noChangeArrowheads="1"/>
          </p:cNvPicPr>
          <p:nvPr/>
        </p:nvPicPr>
        <p:blipFill>
          <a:blip r:embed="rId4"/>
          <a:srcRect l="4364" t="1883" r="6546" b="12236"/>
          <a:stretch>
            <a:fillRect/>
          </a:stretch>
        </p:blipFill>
        <p:spPr bwMode="auto">
          <a:xfrm>
            <a:off x="563563" y="792163"/>
            <a:ext cx="3846512" cy="2865437"/>
          </a:xfrm>
          <a:prstGeom prst="rect">
            <a:avLst/>
          </a:prstGeom>
          <a:noFill/>
        </p:spPr>
      </p:pic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638175" y="6075363"/>
            <a:ext cx="179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200" b="1">
                <a:latin typeface="Arial" pitchFamily="-106" charset="0"/>
              </a:rPr>
              <a:t>Focal Plane Assembly</a:t>
            </a:r>
          </a:p>
          <a:p>
            <a:pPr algn="ctr" eaLnBrk="1" hangingPunct="1"/>
            <a:r>
              <a:rPr lang="en-US" sz="1200" b="1">
                <a:latin typeface="Arial" pitchFamily="-106" charset="0"/>
              </a:rPr>
              <a:t>(FPA)</a:t>
            </a:r>
          </a:p>
        </p:txBody>
      </p:sp>
      <p:sp>
        <p:nvSpPr>
          <p:cNvPr id="23" name="AutoShape 25"/>
          <p:cNvSpPr>
            <a:spLocks noChangeArrowheads="1"/>
          </p:cNvSpPr>
          <p:nvPr/>
        </p:nvSpPr>
        <p:spPr bwMode="auto">
          <a:xfrm rot="8885193">
            <a:off x="5842000" y="3551238"/>
            <a:ext cx="2941638" cy="2879725"/>
          </a:xfrm>
          <a:prstGeom prst="wedgeEllipseCallout">
            <a:avLst>
              <a:gd name="adj1" fmla="val 85894"/>
              <a:gd name="adj2" fmla="val 14908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>
            <a:prstTxWarp prst="textNoShape">
              <a:avLst/>
            </a:prstTxWarp>
          </a:bodyPr>
          <a:lstStyle/>
          <a:p>
            <a:pPr algn="ctr"/>
            <a:endParaRPr lang="en-US">
              <a:latin typeface="Arial" pitchFamily="-106" charset="0"/>
            </a:endParaRP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6542088" y="3081338"/>
            <a:ext cx="1631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Arial" pitchFamily="-106" charset="0"/>
              </a:rPr>
              <a:t>NIRSpec</a:t>
            </a:r>
            <a:r>
              <a:rPr lang="en-US" sz="1400" b="1">
                <a:latin typeface="Arial" pitchFamily="-106" charset="0"/>
              </a:rPr>
              <a:t> FPE</a:t>
            </a: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 rot="8885193">
            <a:off x="3487738" y="4054475"/>
            <a:ext cx="1951037" cy="2495550"/>
          </a:xfrm>
          <a:prstGeom prst="wedgeEllipseCallout">
            <a:avLst>
              <a:gd name="adj1" fmla="val 6199"/>
              <a:gd name="adj2" fmla="val 12818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>
            <a:prstTxWarp prst="textNoShape">
              <a:avLst/>
            </a:prstTxWarp>
          </a:bodyPr>
          <a:lstStyle/>
          <a:p>
            <a:pPr algn="ctr"/>
            <a:endParaRPr lang="en-US">
              <a:latin typeface="Arial" pitchFamily="-106" charset="0"/>
            </a:endParaRPr>
          </a:p>
        </p:txBody>
      </p:sp>
      <p:sp>
        <p:nvSpPr>
          <p:cNvPr id="26" name="AutoShape 28"/>
          <p:cNvSpPr>
            <a:spLocks noChangeArrowheads="1"/>
          </p:cNvSpPr>
          <p:nvPr/>
        </p:nvSpPr>
        <p:spPr bwMode="auto">
          <a:xfrm rot="8885193">
            <a:off x="36513" y="4006850"/>
            <a:ext cx="3273425" cy="2586038"/>
          </a:xfrm>
          <a:prstGeom prst="wedgeEllipseCallout">
            <a:avLst>
              <a:gd name="adj1" fmla="val -66171"/>
              <a:gd name="adj2" fmla="val 6028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>
            <a:prstTxWarp prst="textNoShape">
              <a:avLst/>
            </a:prstTxWarp>
          </a:bodyPr>
          <a:lstStyle/>
          <a:p>
            <a:pPr algn="ctr"/>
            <a:endParaRPr lang="en-US">
              <a:latin typeface="Arial" pitchFamily="-106" charset="0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4314825" y="5614988"/>
            <a:ext cx="9604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Arial" pitchFamily="-106" charset="0"/>
              </a:rPr>
              <a:t>SIDECAR </a:t>
            </a:r>
          </a:p>
          <a:p>
            <a:pPr algn="ctr">
              <a:spcBef>
                <a:spcPct val="50000"/>
              </a:spcBef>
            </a:pPr>
            <a:r>
              <a:rPr lang="en-US" sz="1200" b="1">
                <a:latin typeface="Arial" pitchFamily="-106" charset="0"/>
              </a:rPr>
              <a:t>ASIC</a:t>
            </a: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 rot="20470088">
            <a:off x="2447925" y="2289175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1">
                <a:latin typeface="Arial" pitchFamily="-106" charset="0"/>
              </a:rPr>
              <a:t>NIRSpec</a:t>
            </a: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603250" y="788988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ISIM</a:t>
            </a:r>
          </a:p>
        </p:txBody>
      </p:sp>
      <p:pic>
        <p:nvPicPr>
          <p:cNvPr id="30" name="Picture 32" descr="ASIC-FP_ass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4088" y="4333875"/>
            <a:ext cx="1709737" cy="1265238"/>
          </a:xfrm>
          <a:prstGeom prst="rect">
            <a:avLst/>
          </a:prstGeom>
          <a:noFill/>
          <a:effectLst/>
        </p:spPr>
      </p:pic>
      <p:pic>
        <p:nvPicPr>
          <p:cNvPr id="31" name="Picture 33" descr="DSC02025 croppe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3175" y="992188"/>
            <a:ext cx="1531938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4" descr="IMG_055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5538" y="4105275"/>
            <a:ext cx="2235200" cy="1676400"/>
          </a:xfrm>
          <a:prstGeom prst="rect">
            <a:avLst/>
          </a:prstGeom>
          <a:noFill/>
        </p:spPr>
      </p:pic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6616700" y="5745163"/>
            <a:ext cx="17986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Arial" pitchFamily="-106" charset="0"/>
              </a:rPr>
              <a:t>Thermal Hardware, Harness Assemblies and Tie-downs</a:t>
            </a:r>
          </a:p>
        </p:txBody>
      </p:sp>
      <p:sp>
        <p:nvSpPr>
          <p:cNvPr id="34" name="AutoShape 36"/>
          <p:cNvSpPr>
            <a:spLocks noChangeArrowheads="1"/>
          </p:cNvSpPr>
          <p:nvPr/>
        </p:nvSpPr>
        <p:spPr bwMode="auto">
          <a:xfrm rot="8885193">
            <a:off x="5703888" y="758825"/>
            <a:ext cx="2813050" cy="2713038"/>
          </a:xfrm>
          <a:prstGeom prst="wedgeEllipseCallout">
            <a:avLst>
              <a:gd name="adj1" fmla="val 79648"/>
              <a:gd name="adj2" fmla="val 8817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>
            <a:prstTxWarp prst="textNoShape">
              <a:avLst/>
            </a:prstTxWarp>
          </a:bodyPr>
          <a:lstStyle/>
          <a:p>
            <a:pPr algn="ctr"/>
            <a:endParaRPr lang="en-US">
              <a:latin typeface="Arial" pitchFamily="-106" charset="0"/>
            </a:endParaRPr>
          </a:p>
        </p:txBody>
      </p:sp>
      <p:sp>
        <p:nvSpPr>
          <p:cNvPr id="36" name="5-Point Star 35"/>
          <p:cNvSpPr/>
          <p:nvPr/>
        </p:nvSpPr>
        <p:spPr bwMode="auto">
          <a:xfrm>
            <a:off x="2220118" y="4953000"/>
            <a:ext cx="599282" cy="599282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" charset="0"/>
            </a:endParaRPr>
          </a:p>
        </p:txBody>
      </p:sp>
      <p:sp>
        <p:nvSpPr>
          <p:cNvPr id="37" name="5-Point Star 36"/>
          <p:cNvSpPr/>
          <p:nvPr/>
        </p:nvSpPr>
        <p:spPr bwMode="auto">
          <a:xfrm>
            <a:off x="7391400" y="1991518"/>
            <a:ext cx="599282" cy="599282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19600" y="1828800"/>
            <a:ext cx="2855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Gold Star – Flight Unit Completed!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9575" y="5745163"/>
            <a:ext cx="88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</a:rPr>
              <a:t>T=37.5 K</a:t>
            </a:r>
            <a:endParaRPr lang="en-US" sz="1400" dirty="0">
              <a:solidFill>
                <a:schemeClr val="bg1"/>
              </a:solidFill>
              <a:effectLst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91000" y="6093023"/>
            <a:ext cx="88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effectLst/>
              </a:rPr>
              <a:t>T=37.5 K</a:t>
            </a:r>
            <a:endParaRPr lang="en-US" sz="1400" dirty="0">
              <a:effectLst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89688" y="2773561"/>
            <a:ext cx="885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/>
              </a:rPr>
              <a:t>T~293 K</a:t>
            </a:r>
            <a:endParaRPr lang="en-US" sz="14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772400" cy="1143000"/>
          </a:xfrm>
        </p:spPr>
        <p:txBody>
          <a:bodyPr/>
          <a:lstStyle/>
          <a:p>
            <a:r>
              <a:rPr lang="en-US" sz="2800" dirty="0" smtClean="0"/>
              <a:t>NIRSpec Pathfinder DS: Excellent </a:t>
            </a:r>
            <a:r>
              <a:rPr lang="en-US" sz="2800" dirty="0" err="1" smtClean="0"/>
              <a:t>Performance!DARK</a:t>
            </a:r>
            <a:r>
              <a:rPr lang="en-US" sz="2800" dirty="0" smtClean="0"/>
              <a:t> CURRENT ~0.003 </a:t>
            </a:r>
            <a:r>
              <a:rPr lang="en-US" sz="2800" i="1" dirty="0" err="1" smtClean="0"/>
              <a:t>e</a:t>
            </a:r>
            <a:r>
              <a:rPr lang="en-US" sz="2800" i="1" baseline="30000" dirty="0" err="1" smtClean="0"/>
              <a:t>-</a:t>
            </a:r>
            <a:r>
              <a:rPr lang="en-US" sz="2800" dirty="0" err="1" smtClean="0"/>
              <a:t>/</a:t>
            </a:r>
            <a:r>
              <a:rPr lang="en-US" sz="2800" i="1" dirty="0" err="1" smtClean="0"/>
              <a:t>s</a:t>
            </a:r>
            <a:r>
              <a:rPr lang="en-US" sz="2800" dirty="0" err="1" smtClean="0"/>
              <a:t>/pixel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5105400" cy="685800"/>
          </a:xfrm>
        </p:spPr>
        <p:txBody>
          <a:bodyPr/>
          <a:lstStyle/>
          <a:p>
            <a:r>
              <a:rPr lang="en-US" sz="1600" dirty="0" smtClean="0"/>
              <a:t>2 </a:t>
            </a:r>
            <a:r>
              <a:rPr lang="en-US" sz="1600" dirty="0" err="1" smtClean="0"/>
              <a:t>x</a:t>
            </a:r>
            <a:r>
              <a:rPr lang="en-US" sz="1600" dirty="0" smtClean="0"/>
              <a:t> 5 µ</a:t>
            </a:r>
            <a:r>
              <a:rPr lang="en-US" sz="1600" dirty="0" err="1" smtClean="0"/>
              <a:t>m</a:t>
            </a:r>
            <a:r>
              <a:rPr lang="en-US" sz="1600" dirty="0" smtClean="0"/>
              <a:t> cutoff </a:t>
            </a:r>
            <a:r>
              <a:rPr lang="en-US" sz="1600" dirty="0" err="1" smtClean="0"/>
              <a:t>SCAs</a:t>
            </a:r>
            <a:r>
              <a:rPr lang="en-US" sz="1600" dirty="0" smtClean="0"/>
              <a:t> @ T = 37.5 K, one near flight grade</a:t>
            </a:r>
          </a:p>
          <a:p>
            <a:r>
              <a:rPr lang="en-US" sz="1600" dirty="0" smtClean="0"/>
              <a:t>2 SIDECAR </a:t>
            </a:r>
            <a:r>
              <a:rPr lang="en-US" sz="1600" dirty="0" err="1" smtClean="0"/>
              <a:t>ASICs</a:t>
            </a:r>
            <a:r>
              <a:rPr lang="en-US" sz="1600" dirty="0" smtClean="0"/>
              <a:t> @ T = 37.5 K</a:t>
            </a: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Picture 4" descr="t2.png"/>
          <p:cNvPicPr>
            <a:picLocks noChangeAspect="1"/>
          </p:cNvPicPr>
          <p:nvPr/>
        </p:nvPicPr>
        <p:blipFill>
          <a:blip r:embed="rId3"/>
          <a:srcRect b="40000"/>
          <a:stretch>
            <a:fillRect/>
          </a:stretch>
        </p:blipFill>
        <p:spPr bwMode="auto">
          <a:xfrm>
            <a:off x="5867400" y="1664107"/>
            <a:ext cx="3124200" cy="115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46725" y="1368425"/>
            <a:ext cx="3657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Median Dark Rate, MULTI-22x4 Integration</a:t>
            </a:r>
          </a:p>
        </p:txBody>
      </p:sp>
      <p:pic>
        <p:nvPicPr>
          <p:cNvPr id="11" name="Picture 3" descr="p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1752600"/>
            <a:ext cx="5715000" cy="4609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5867400" y="28194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  <a:cs typeface="ＭＳ Ｐゴシック" pitchFamily="-106" charset="-128"/>
              </a:rPr>
              <a:t>No</a:t>
            </a:r>
            <a:r>
              <a:rPr kumimoji="0" 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106" charset="-128"/>
                <a:cs typeface="ＭＳ Ｐゴシック" pitchFamily="-106" charset="-128"/>
              </a:rPr>
              <a:t> significant ROIC glow!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6019800" y="1066800"/>
            <a:ext cx="2971800" cy="5029200"/>
          </a:xfrm>
        </p:spPr>
        <p:txBody>
          <a:bodyPr/>
          <a:lstStyle/>
          <a:p>
            <a:r>
              <a:rPr lang="en-US" sz="2800" dirty="0" smtClean="0"/>
              <a:t>6.7 </a:t>
            </a:r>
            <a:r>
              <a:rPr lang="en-US" sz="2800" dirty="0" err="1" smtClean="0"/>
              <a:t>e</a:t>
            </a:r>
            <a:r>
              <a:rPr lang="en-US" sz="2800" dirty="0" smtClean="0"/>
              <a:t>- using only reference rows</a:t>
            </a:r>
          </a:p>
          <a:p>
            <a:r>
              <a:rPr lang="en-US" sz="2800" dirty="0" smtClean="0"/>
              <a:t>Drops to 6.3 using reference rows &amp; columns</a:t>
            </a:r>
          </a:p>
          <a:p>
            <a:r>
              <a:rPr lang="en-US" sz="2800" dirty="0" smtClean="0"/>
              <a:t>Drops to 5.3 if small residual pedestal &amp; alternating columns are calibrated out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3" descr="p3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206500"/>
            <a:ext cx="57912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NIRSpec Pathfinder DS: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Total Noise ~ 6.3 </a:t>
            </a:r>
            <a:r>
              <a:rPr lang="en-US" sz="3600" dirty="0" err="1" smtClean="0">
                <a:solidFill>
                  <a:schemeClr val="tx1"/>
                </a:solidFill>
              </a:rPr>
              <a:t>e</a:t>
            </a:r>
            <a:r>
              <a:rPr lang="en-US" sz="3600" dirty="0" smtClean="0">
                <a:solidFill>
                  <a:schemeClr val="tx1"/>
                </a:solidFill>
              </a:rPr>
              <a:t>- </a:t>
            </a:r>
            <a:r>
              <a:rPr lang="en-US" sz="3600" dirty="0" err="1" smtClean="0">
                <a:solidFill>
                  <a:schemeClr val="tx1"/>
                </a:solidFill>
              </a:rPr>
              <a:t>rms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3600" dirty="0" smtClean="0"/>
              <a:t>NIRSpec Pathfinder DS:</a:t>
            </a:r>
            <a:br>
              <a:rPr lang="en-US" sz="3600" dirty="0" smtClean="0"/>
            </a:br>
            <a:r>
              <a:rPr lang="en-US" sz="3600" dirty="0" smtClean="0"/>
              <a:t>DQE is Good</a:t>
            </a:r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9" descr="TIS_AR_Coating_on_Valu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978" y="1159850"/>
            <a:ext cx="777042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828800" y="4191000"/>
            <a:ext cx="3048000" cy="1200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463550"/>
            <a:r>
              <a:rPr lang="en-US" dirty="0" smtClean="0">
                <a:solidFill>
                  <a:schemeClr val="bg1"/>
                </a:solidFill>
                <a:effectLst/>
              </a:rPr>
              <a:t>AR Coating Model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dirty="0" smtClean="0">
                <a:solidFill>
                  <a:schemeClr val="bg1"/>
                </a:solidFill>
                <a:effectLst/>
              </a:rPr>
              <a:t>DCL RQE</a:t>
            </a:r>
            <a:br>
              <a:rPr lang="en-US" dirty="0" smtClean="0">
                <a:solidFill>
                  <a:schemeClr val="bg1"/>
                </a:solidFill>
                <a:effectLst/>
              </a:rPr>
            </a:br>
            <a:r>
              <a:rPr lang="en-US" dirty="0" smtClean="0">
                <a:solidFill>
                  <a:schemeClr val="bg1"/>
                </a:solidFill>
                <a:effectLst/>
              </a:rPr>
              <a:t>Teledyne DQE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981200" y="4419600"/>
            <a:ext cx="3048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8FF07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1981200" y="4799012"/>
            <a:ext cx="3048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993D7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1981200" y="5180012"/>
            <a:ext cx="3048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3F3D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Oval 15"/>
          <p:cNvSpPr/>
          <p:nvPr/>
        </p:nvSpPr>
        <p:spPr bwMode="auto">
          <a:xfrm>
            <a:off x="3505200" y="3429000"/>
            <a:ext cx="533400" cy="533400"/>
          </a:xfrm>
          <a:prstGeom prst="ellipse">
            <a:avLst/>
          </a:prstGeom>
          <a:noFill/>
          <a:ln w="38100" cap="flat" cmpd="sng" algn="ctr">
            <a:solidFill>
              <a:srgbClr val="3F3D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4800" y="3453824"/>
            <a:ext cx="2895600" cy="584776"/>
          </a:xfrm>
          <a:prstGeom prst="rect">
            <a:avLst/>
          </a:prstGeom>
          <a:noFill/>
          <a:ln>
            <a:solidFill>
              <a:srgbClr val="3F3D99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F3D99"/>
                </a:solidFill>
                <a:effectLst/>
              </a:rPr>
              <a:t>Flagged by Teledyne as suspect do to unstable sources</a:t>
            </a:r>
            <a:endParaRPr lang="en-US" sz="1600" b="1" dirty="0">
              <a:solidFill>
                <a:srgbClr val="3F3D99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10200" y="1371600"/>
            <a:ext cx="2590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993D71"/>
                </a:solidFill>
                <a:effectLst/>
              </a:rPr>
              <a:t>First use this test station, needs more study</a:t>
            </a:r>
            <a:endParaRPr lang="en-US" sz="1600" b="1" dirty="0">
              <a:solidFill>
                <a:srgbClr val="993D71"/>
              </a:solidFill>
              <a:effectLst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2286000" y="2743200"/>
            <a:ext cx="61722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>
            <a:off x="1635810" y="3083610"/>
            <a:ext cx="65019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rot="5400000" flipH="1" flipV="1">
            <a:off x="2117383" y="2913405"/>
            <a:ext cx="337234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4648200" y="2745582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/>
              </a:rPr>
              <a:t>Requirement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dirty="0" smtClean="0"/>
              <a:t>For more information on NIRSpec DS…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114800"/>
          </a:xfrm>
        </p:spPr>
        <p:txBody>
          <a:bodyPr/>
          <a:lstStyle/>
          <a:p>
            <a:r>
              <a:rPr lang="en-US" dirty="0" smtClean="0"/>
              <a:t>Smith, E.C. </a:t>
            </a:r>
            <a:r>
              <a:rPr lang="en-US" i="1" dirty="0" smtClean="0"/>
              <a:t>et al.</a:t>
            </a:r>
            <a:r>
              <a:rPr lang="en-US" dirty="0" smtClean="0"/>
              <a:t> 2009, “JWST Near-Infrared Detectors: Latest Test Results”, Proc SPIE, in press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706F8-D023-D64B-976B-83386D0F012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Sn2006gy_collapse_i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041650"/>
            <a:ext cx="480060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55563" y="76200"/>
            <a:ext cx="7945437" cy="9906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chemeClr val="accent1"/>
                </a:solidFill>
                <a:ea typeface="ヒラギノ角ゴ Pro W3" pitchFamily="-106" charset="-128"/>
                <a:cs typeface="ヒラギノ角ゴ Pro W3" pitchFamily="-106" charset="-128"/>
              </a:rPr>
              <a:t>SN 2006 gy – brightest supernova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2644775"/>
          </a:xfrm>
        </p:spPr>
        <p:txBody>
          <a:bodyPr/>
          <a:lstStyle/>
          <a:p>
            <a:pPr eaLnBrk="1" hangingPunct="1"/>
            <a:r>
              <a:rPr lang="en-US" sz="2000">
                <a:ea typeface="ヒラギノ角ゴ Pro W3" pitchFamily="-106" charset="-128"/>
                <a:cs typeface="ヒラギノ角ゴ Pro W3" pitchFamily="-106" charset="-128"/>
              </a:rPr>
              <a:t>Could be the first observation of a pair-production instability, from the death of a very massive star.</a:t>
            </a:r>
          </a:p>
          <a:p>
            <a:pPr lvl="1" eaLnBrk="1" hangingPunct="1"/>
            <a:r>
              <a:rPr lang="en-US" sz="1800"/>
              <a:t>Stars are normally held up by the balance of light pressure and gravity</a:t>
            </a:r>
          </a:p>
          <a:p>
            <a:pPr lvl="1" eaLnBrk="1" hangingPunct="1"/>
            <a:r>
              <a:rPr lang="en-US" sz="1800">
                <a:ea typeface="Arial" pitchFamily="-106" charset="0"/>
                <a:cs typeface="Arial" pitchFamily="-106" charset="0"/>
              </a:rPr>
              <a:t>Gamma rays producing electron/positron pairs </a:t>
            </a:r>
            <a:r>
              <a:rPr lang="en-US" sz="1800"/>
              <a:t>scatters light, reducing pressure. Instability creates runaway collapse.</a:t>
            </a:r>
          </a:p>
          <a:p>
            <a:pPr eaLnBrk="1" hangingPunct="1"/>
            <a:r>
              <a:rPr lang="en-US" sz="2000">
                <a:ea typeface="ヒラギノ角ゴ Pro W3" pitchFamily="-106" charset="-128"/>
                <a:cs typeface="ヒラギノ角ゴ Pro W3" pitchFamily="-106" charset="-128"/>
              </a:rPr>
              <a:t>A nearby analog for the first stars in the Universe.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8207375" y="-50800"/>
            <a:ext cx="1046163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42900" y="6019800"/>
            <a:ext cx="5562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FFFF00"/>
                </a:solidFill>
                <a:effectLst/>
                <a:latin typeface="Arial" pitchFamily="-106" charset="0"/>
              </a:rPr>
              <a:t>Progenitor was similar to Eta Carina.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2743200" y="5486400"/>
            <a:ext cx="228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l-GR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γ</a:t>
            </a:r>
            <a:r>
              <a:rPr lang="en-US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  <a:sym typeface="Wingdings" pitchFamily="-106" charset="2"/>
              </a:rPr>
              <a:t></a:t>
            </a:r>
            <a:r>
              <a:rPr lang="en-US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  <a:sym typeface="Wingdings" pitchFamily="-106" charset="2"/>
              </a:rPr>
              <a:t> </a:t>
            </a:r>
            <a:r>
              <a:rPr lang="en-US" dirty="0" err="1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e</a:t>
            </a:r>
            <a:r>
              <a:rPr lang="en-US" baseline="30000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–</a:t>
            </a:r>
            <a:r>
              <a:rPr lang="en-US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 + </a:t>
            </a:r>
            <a:r>
              <a:rPr lang="en-US" dirty="0" err="1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e</a:t>
            </a:r>
            <a:r>
              <a:rPr lang="en-US" baseline="30000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+ </a:t>
            </a:r>
            <a:r>
              <a:rPr lang="en-US" dirty="0" err="1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  <a:sym typeface="Wingdings" pitchFamily="-106" charset="2"/>
              </a:rPr>
              <a:t></a:t>
            </a:r>
            <a:r>
              <a:rPr lang="en-US" baseline="30000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 </a:t>
            </a:r>
            <a:r>
              <a:rPr lang="el-GR" dirty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γ</a:t>
            </a:r>
            <a:endParaRPr lang="en-US" dirty="0">
              <a:solidFill>
                <a:srgbClr val="FFFF00"/>
              </a:solidFill>
              <a:effectLst/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  <p:sp>
        <p:nvSpPr>
          <p:cNvPr id="9226" name="Date Placeholder 1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12 October 2009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9228" name="Footer Placeholder 1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JWST Munich Detectors Workshop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pic>
        <p:nvPicPr>
          <p:cNvPr id="13" name="sn2006gy_animation.mov">
            <a:hlinkClick r:id="" action="ppaction://media"/>
          </p:cNvPr>
          <p:cNvPicPr/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5181601" y="3113723"/>
            <a:ext cx="3733799" cy="2753677"/>
          </a:xfrm>
          <a:prstGeom prst="rect">
            <a:avLst/>
          </a:prstGeom>
        </p:spPr>
      </p:pic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181601" y="5867400"/>
            <a:ext cx="373379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sz="1000" dirty="0" smtClean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http://</a:t>
            </a:r>
            <a:r>
              <a:rPr lang="en-US" sz="1000" dirty="0" err="1" smtClean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www.youtube.com/watch?v</a:t>
            </a:r>
            <a:r>
              <a:rPr lang="en-US" sz="1000" dirty="0" smtClean="0">
                <a:solidFill>
                  <a:srgbClr val="FFFF00"/>
                </a:solidFill>
                <a:effectLst/>
                <a:latin typeface="Arial" pitchFamily="-106" charset="0"/>
                <a:ea typeface="Arial" pitchFamily="-106" charset="0"/>
                <a:cs typeface="Arial" pitchFamily="-106" charset="0"/>
              </a:rPr>
              <a:t>=v-O-WmXNPX8</a:t>
            </a:r>
            <a:endParaRPr lang="en-US" sz="1000" dirty="0">
              <a:solidFill>
                <a:srgbClr val="FFFF00"/>
              </a:solidFill>
              <a:effectLst/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8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839200" cy="762000"/>
          </a:xfrm>
        </p:spPr>
        <p:txBody>
          <a:bodyPr/>
          <a:lstStyle/>
          <a:p>
            <a:pPr eaLnBrk="1" hangingPunct="1"/>
            <a:r>
              <a:rPr lang="en-US">
                <a:ea typeface="ヒラギノ角ゴ Pro W3" pitchFamily="-106" charset="-128"/>
                <a:cs typeface="ヒラギノ角ゴ Pro W3" pitchFamily="-106" charset="-128"/>
              </a:rPr>
              <a:t>Pair-production SNe as First Stars</a:t>
            </a:r>
          </a:p>
        </p:txBody>
      </p:sp>
      <p:pic>
        <p:nvPicPr>
          <p:cNvPr id="10243" name="Picture 3" descr="Sn2006gy_light_cur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911225"/>
            <a:ext cx="7315200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28600" y="5486400"/>
            <a:ext cx="4114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>
                <a:solidFill>
                  <a:srgbClr val="FFFF00"/>
                </a:solidFill>
                <a:effectLst/>
                <a:latin typeface="Arial" pitchFamily="-106" charset="0"/>
              </a:rPr>
              <a:t>Good news: JWST can easily detect these when stars first formed (but not as transients).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648200" y="5486400"/>
            <a:ext cx="4165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1800">
                <a:solidFill>
                  <a:srgbClr val="FFFF00"/>
                </a:solidFill>
                <a:effectLst/>
                <a:latin typeface="Arial" pitchFamily="-106" charset="0"/>
              </a:rPr>
              <a:t>Interesting news: pair-production instability doesn’t necessarily require primordial composition.</a:t>
            </a:r>
          </a:p>
        </p:txBody>
      </p:sp>
      <p:sp>
        <p:nvSpPr>
          <p:cNvPr id="10246" name="Date Placeholder 10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12 October 2009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10247" name="Slide Number Placeholder 1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DA7559F-EEEA-8C48-8283-0D912C851C1C}" type="slidenum">
              <a:rPr lang="en-US"/>
              <a:pPr/>
              <a:t>4</a:t>
            </a:fld>
            <a:endParaRPr lang="en-US"/>
          </a:p>
        </p:txBody>
      </p:sp>
      <p:sp>
        <p:nvSpPr>
          <p:cNvPr id="10248" name="Footer Placeholder 1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JWST Munich Detectors Workshop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Times New Roman" pitchFamily="-65" charset="0"/>
              </a:rPr>
              <a:t>12 October 2009</a:t>
            </a:r>
            <a:endParaRPr lang="en-US">
              <a:latin typeface="Times New Roman" pitchFamily="-65" charset="0"/>
            </a:endParaRPr>
          </a:p>
        </p:txBody>
      </p:sp>
      <p:sp>
        <p:nvSpPr>
          <p:cNvPr id="10547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Times New Roman" pitchFamily="-65" charset="0"/>
              </a:rPr>
              <a:t>JWST Munich Detectors Workshop</a:t>
            </a:r>
            <a:endParaRPr lang="en-US">
              <a:latin typeface="Times New Roman" pitchFamily="-65" charset="0"/>
            </a:endParaRPr>
          </a:p>
        </p:txBody>
      </p:sp>
      <p:sp>
        <p:nvSpPr>
          <p:cNvPr id="105477" name="TextBox 4"/>
          <p:cNvSpPr txBox="1">
            <a:spLocks noChangeArrowheads="1"/>
          </p:cNvSpPr>
          <p:nvPr/>
        </p:nvSpPr>
        <p:spPr bwMode="auto">
          <a:xfrm>
            <a:off x="1219200" y="0"/>
            <a:ext cx="7620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336699"/>
                  </a:outerShdw>
                </a:effectLst>
              </a:rPr>
              <a:t>Gamma Ray Burst 4/23/09 most distant object yet found </a:t>
            </a:r>
          </a:p>
          <a:p>
            <a:r>
              <a:rPr lang="en-US" dirty="0">
                <a:effectLst>
                  <a:outerShdw blurRad="38100" dist="38100" dir="2700000" algn="tl">
                    <a:srgbClr val="336699"/>
                  </a:outerShdw>
                </a:effectLst>
              </a:rPr>
              <a:t>(</a:t>
            </a:r>
            <a:r>
              <a:rPr lang="en-US" dirty="0" err="1">
                <a:effectLst>
                  <a:outerShdw blurRad="38100" dist="38100" dir="2700000" algn="tl">
                    <a:srgbClr val="336699"/>
                  </a:outerShdw>
                </a:effectLst>
              </a:rPr>
              <a:t>z</a:t>
            </a:r>
            <a:r>
              <a:rPr lang="en-US" dirty="0">
                <a:effectLst>
                  <a:outerShdw blurRad="38100" dist="38100" dir="2700000" algn="tl">
                    <a:srgbClr val="336699"/>
                  </a:outerShdw>
                </a:effectLst>
              </a:rPr>
              <a:t> = 8.2) – supernova jet aimed at us!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C82E-7A5D-4648-8B07-D3933A0C1886}" type="slidenum">
              <a:rPr lang="en-US"/>
              <a:pPr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5943600"/>
            <a:ext cx="7823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JANUS GRB (SMEX) search proposed, could see to z = 12</a:t>
            </a:r>
          </a:p>
        </p:txBody>
      </p:sp>
      <p:pic>
        <p:nvPicPr>
          <p:cNvPr id="9" name="swift_collapsar_animation.mpg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5760" y="1066800"/>
            <a:ext cx="7178040" cy="4894118"/>
          </a:xfrm>
          <a:prstGeom prst="rect">
            <a:avLst/>
          </a:prstGeom>
        </p:spPr>
      </p:pic>
      <p:pic>
        <p:nvPicPr>
          <p:cNvPr id="11272" name="Picture 7" descr="fig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3672765"/>
            <a:ext cx="2971800" cy="227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65760" y="5635823"/>
            <a:ext cx="5654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http://www.nasa.gov/vision/universe/watchtheskies/swift_multimedia.html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an_QS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52400"/>
            <a:ext cx="47164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189038"/>
            <a:ext cx="3810000" cy="792162"/>
          </a:xfrm>
        </p:spPr>
        <p:txBody>
          <a:bodyPr/>
          <a:lstStyle/>
          <a:p>
            <a:pPr eaLnBrk="1" hangingPunct="1"/>
            <a:r>
              <a:rPr lang="en-US" sz="2400">
                <a:ea typeface="ヒラギノ角ゴ Pro W3" pitchFamily="-106" charset="-128"/>
                <a:cs typeface="ヒラギノ角ゴ Pro W3" pitchFamily="-106" charset="-128"/>
              </a:rPr>
              <a:t>When was re-ionization?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34000" y="63246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  <a:effectLst/>
              </a:rPr>
              <a:t>Fan, Carilli &amp; Keating 2006, ARAA, 44, 415</a:t>
            </a: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0" y="2843213"/>
            <a:ext cx="4800600" cy="3633787"/>
            <a:chOff x="96" y="1935"/>
            <a:chExt cx="3024" cy="2289"/>
          </a:xfrm>
        </p:grpSpPr>
        <p:sp>
          <p:nvSpPr>
            <p:cNvPr id="12301" name="Text Box 6"/>
            <p:cNvSpPr txBox="1">
              <a:spLocks noChangeArrowheads="1"/>
            </p:cNvSpPr>
            <p:nvPr/>
          </p:nvSpPr>
          <p:spPr bwMode="auto">
            <a:xfrm>
              <a:off x="1147" y="3898"/>
              <a:ext cx="918" cy="32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FFFFFF"/>
                  </a:solidFill>
                  <a:effectLst/>
                  <a:latin typeface="Times" pitchFamily="-106" charset="0"/>
                </a:rPr>
                <a:t>Patchy Absorption</a:t>
              </a:r>
            </a:p>
          </p:txBody>
        </p:sp>
        <p:pic>
          <p:nvPicPr>
            <p:cNvPr id="12302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0" y="1935"/>
              <a:ext cx="2784" cy="1227"/>
            </a:xfrm>
            <a:prstGeom prst="rect">
              <a:avLst/>
            </a:prstGeom>
            <a:noFill/>
            <a:ln w="3175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12303" name="Picture 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89" y="3265"/>
              <a:ext cx="923" cy="603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12304" name="Picture 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02" y="3265"/>
              <a:ext cx="918" cy="599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12305" name="Picture 1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58" y="3256"/>
              <a:ext cx="946" cy="618"/>
            </a:xfrm>
            <a:prstGeom prst="rect">
              <a:avLst/>
            </a:prstGeom>
            <a:noFill/>
            <a:ln w="3175">
              <a:solidFill>
                <a:srgbClr val="FFFFFF"/>
              </a:solidFill>
              <a:miter lim="800000"/>
              <a:headEnd/>
              <a:tailEnd/>
            </a:ln>
          </p:spPr>
        </p:pic>
        <p:sp>
          <p:nvSpPr>
            <p:cNvPr id="11275" name="Line 11"/>
            <p:cNvSpPr>
              <a:spLocks noChangeShapeType="1"/>
            </p:cNvSpPr>
            <p:nvPr/>
          </p:nvSpPr>
          <p:spPr bwMode="auto">
            <a:xfrm flipH="1">
              <a:off x="547" y="2400"/>
              <a:ext cx="29" cy="8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pitchFamily="-108" charset="0"/>
                <a:ea typeface="+mn-ea"/>
                <a:cs typeface="+mn-cs"/>
              </a:endParaRPr>
            </a:p>
          </p:txBody>
        </p:sp>
        <p:sp>
          <p:nvSpPr>
            <p:cNvPr id="11276" name="Line 12"/>
            <p:cNvSpPr>
              <a:spLocks noChangeShapeType="1"/>
            </p:cNvSpPr>
            <p:nvPr/>
          </p:nvSpPr>
          <p:spPr bwMode="auto">
            <a:xfrm>
              <a:off x="1455" y="2736"/>
              <a:ext cx="129" cy="57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pitchFamily="-108" charset="0"/>
                <a:ea typeface="+mn-ea"/>
                <a:cs typeface="+mn-cs"/>
              </a:endParaRPr>
            </a:p>
          </p:txBody>
        </p:sp>
        <p:sp>
          <p:nvSpPr>
            <p:cNvPr id="11277" name="Line 13"/>
            <p:cNvSpPr>
              <a:spLocks noChangeShapeType="1"/>
            </p:cNvSpPr>
            <p:nvPr/>
          </p:nvSpPr>
          <p:spPr bwMode="auto">
            <a:xfrm flipH="1">
              <a:off x="2640" y="2688"/>
              <a:ext cx="144" cy="63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pitchFamily="-108" charset="0"/>
                <a:ea typeface="+mn-ea"/>
                <a:cs typeface="+mn-cs"/>
              </a:endParaRPr>
            </a:p>
          </p:txBody>
        </p:sp>
        <p:sp>
          <p:nvSpPr>
            <p:cNvPr id="12309" name="Text Box 14"/>
            <p:cNvSpPr txBox="1">
              <a:spLocks noChangeArrowheads="1"/>
            </p:cNvSpPr>
            <p:nvPr/>
          </p:nvSpPr>
          <p:spPr bwMode="auto">
            <a:xfrm>
              <a:off x="408" y="2064"/>
              <a:ext cx="766" cy="28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>
                  <a:solidFill>
                    <a:srgbClr val="FFFF00"/>
                  </a:solidFill>
                  <a:effectLst/>
                  <a:latin typeface="Times" pitchFamily="-106" charset="0"/>
                </a:rPr>
                <a:t>Redshift</a:t>
              </a:r>
            </a:p>
          </p:txBody>
        </p:sp>
        <p:sp>
          <p:nvSpPr>
            <p:cNvPr id="11279" name="Line 15"/>
            <p:cNvSpPr>
              <a:spLocks noChangeShapeType="1"/>
            </p:cNvSpPr>
            <p:nvPr/>
          </p:nvSpPr>
          <p:spPr bwMode="auto">
            <a:xfrm flipV="1">
              <a:off x="1248" y="2208"/>
              <a:ext cx="1168" cy="5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Times New Roman" pitchFamily="-108" charset="0"/>
                <a:ea typeface="+mn-ea"/>
                <a:cs typeface="+mn-cs"/>
              </a:endParaRPr>
            </a:p>
          </p:txBody>
        </p:sp>
        <p:sp>
          <p:nvSpPr>
            <p:cNvPr id="12311" name="Text Box 16"/>
            <p:cNvSpPr txBox="1">
              <a:spLocks noChangeArrowheads="1"/>
            </p:cNvSpPr>
            <p:nvPr/>
          </p:nvSpPr>
          <p:spPr bwMode="auto">
            <a:xfrm>
              <a:off x="320" y="3753"/>
              <a:ext cx="422" cy="13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800">
                  <a:solidFill>
                    <a:srgbClr val="FFFFFF"/>
                  </a:solidFill>
                  <a:effectLst/>
                  <a:latin typeface="Times" pitchFamily="-106" charset="0"/>
                </a:rPr>
                <a:t>Wavelength</a:t>
              </a:r>
              <a:endParaRPr lang="en-US" sz="2800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2" name="Text Box 17"/>
            <p:cNvSpPr txBox="1">
              <a:spLocks noChangeArrowheads="1"/>
            </p:cNvSpPr>
            <p:nvPr/>
          </p:nvSpPr>
          <p:spPr bwMode="auto">
            <a:xfrm>
              <a:off x="1407" y="3753"/>
              <a:ext cx="422" cy="13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800">
                  <a:solidFill>
                    <a:srgbClr val="FFFFFF"/>
                  </a:solidFill>
                  <a:effectLst/>
                  <a:latin typeface="Times" pitchFamily="-106" charset="0"/>
                </a:rPr>
                <a:t>Wavelength</a:t>
              </a:r>
              <a:endParaRPr lang="en-US" sz="2800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3" name="Text Box 18"/>
            <p:cNvSpPr txBox="1">
              <a:spLocks noChangeArrowheads="1"/>
            </p:cNvSpPr>
            <p:nvPr/>
          </p:nvSpPr>
          <p:spPr bwMode="auto">
            <a:xfrm>
              <a:off x="2420" y="3753"/>
              <a:ext cx="422" cy="13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800">
                  <a:solidFill>
                    <a:srgbClr val="FFFFFF"/>
                  </a:solidFill>
                  <a:effectLst/>
                  <a:latin typeface="Times" pitchFamily="-106" charset="0"/>
                </a:rPr>
                <a:t>Wavelength</a:t>
              </a:r>
              <a:endParaRPr lang="en-US" sz="2800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4" name="Text Box 19"/>
            <p:cNvSpPr txBox="1">
              <a:spLocks noChangeArrowheads="1"/>
            </p:cNvSpPr>
            <p:nvPr/>
          </p:nvSpPr>
          <p:spPr bwMode="auto">
            <a:xfrm>
              <a:off x="96" y="3898"/>
              <a:ext cx="919" cy="32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FFFFFF"/>
                  </a:solidFill>
                  <a:effectLst/>
                  <a:latin typeface="Times" pitchFamily="-106" charset="0"/>
                </a:rPr>
                <a:t>Lyman Forest Absorption</a:t>
              </a:r>
            </a:p>
          </p:txBody>
        </p:sp>
        <p:sp>
          <p:nvSpPr>
            <p:cNvPr id="12315" name="Text Box 20"/>
            <p:cNvSpPr txBox="1">
              <a:spLocks noChangeArrowheads="1"/>
            </p:cNvSpPr>
            <p:nvPr/>
          </p:nvSpPr>
          <p:spPr bwMode="auto">
            <a:xfrm>
              <a:off x="2112" y="3898"/>
              <a:ext cx="1008" cy="32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FFFFFF"/>
                  </a:solidFill>
                  <a:effectLst/>
                  <a:latin typeface="Times" pitchFamily="-106" charset="0"/>
                </a:rPr>
                <a:t>Black Gunn-Peterson trough</a:t>
              </a:r>
            </a:p>
          </p:txBody>
        </p:sp>
        <p:sp>
          <p:nvSpPr>
            <p:cNvPr id="12316" name="Text Box 21"/>
            <p:cNvSpPr txBox="1">
              <a:spLocks noChangeArrowheads="1"/>
            </p:cNvSpPr>
            <p:nvPr/>
          </p:nvSpPr>
          <p:spPr bwMode="auto">
            <a:xfrm>
              <a:off x="192" y="2592"/>
              <a:ext cx="435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>
                  <a:solidFill>
                    <a:srgbClr val="FFFF00"/>
                  </a:solidFill>
                  <a:effectLst/>
                  <a:latin typeface="Times" pitchFamily="-106" charset="0"/>
                </a:rPr>
                <a:t>z&lt;z</a:t>
              </a:r>
              <a:r>
                <a:rPr lang="en-US" sz="1800" baseline="-25000">
                  <a:solidFill>
                    <a:srgbClr val="FFFF00"/>
                  </a:solidFill>
                  <a:effectLst/>
                  <a:latin typeface="Times" pitchFamily="-106" charset="0"/>
                </a:rPr>
                <a:t>i</a:t>
              </a:r>
              <a:endParaRPr lang="en-US" sz="1800" b="1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7" name="Text Box 22"/>
            <p:cNvSpPr txBox="1">
              <a:spLocks noChangeArrowheads="1"/>
            </p:cNvSpPr>
            <p:nvPr/>
          </p:nvSpPr>
          <p:spPr bwMode="auto">
            <a:xfrm>
              <a:off x="1254" y="2496"/>
              <a:ext cx="378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>
                  <a:solidFill>
                    <a:srgbClr val="FFFF00"/>
                  </a:solidFill>
                  <a:effectLst/>
                  <a:latin typeface="Times" pitchFamily="-106" charset="0"/>
                </a:rPr>
                <a:t>z~z</a:t>
              </a:r>
              <a:r>
                <a:rPr lang="en-US" sz="1800" baseline="-25000">
                  <a:solidFill>
                    <a:srgbClr val="FFFF00"/>
                  </a:solidFill>
                  <a:effectLst/>
                  <a:latin typeface="Times" pitchFamily="-106" charset="0"/>
                </a:rPr>
                <a:t>i</a:t>
              </a:r>
              <a:endParaRPr lang="en-US" sz="1800" b="1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8" name="Text Box 23"/>
            <p:cNvSpPr txBox="1">
              <a:spLocks noChangeArrowheads="1"/>
            </p:cNvSpPr>
            <p:nvPr/>
          </p:nvSpPr>
          <p:spPr bwMode="auto">
            <a:xfrm>
              <a:off x="2304" y="2496"/>
              <a:ext cx="3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>
                  <a:solidFill>
                    <a:srgbClr val="FFFF00"/>
                  </a:solidFill>
                  <a:effectLst/>
                  <a:latin typeface="Times" pitchFamily="-106" charset="0"/>
                </a:rPr>
                <a:t>z&gt;z</a:t>
              </a:r>
              <a:r>
                <a:rPr lang="en-US" sz="1800" baseline="-25000">
                  <a:solidFill>
                    <a:srgbClr val="FFFF00"/>
                  </a:solidFill>
                  <a:effectLst/>
                  <a:latin typeface="Times" pitchFamily="-106" charset="0"/>
                </a:rPr>
                <a:t>i</a:t>
              </a:r>
              <a:endParaRPr lang="en-US" sz="1800" b="1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19" name="Text Box 24"/>
            <p:cNvSpPr txBox="1">
              <a:spLocks noChangeArrowheads="1"/>
            </p:cNvSpPr>
            <p:nvPr/>
          </p:nvSpPr>
          <p:spPr bwMode="auto">
            <a:xfrm>
              <a:off x="2133" y="2284"/>
              <a:ext cx="782" cy="21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600">
                  <a:solidFill>
                    <a:srgbClr val="FFFF00"/>
                  </a:solidFill>
                  <a:effectLst/>
                  <a:latin typeface="Times" pitchFamily="-106" charset="0"/>
                </a:rPr>
                <a:t>Neutral IGM</a:t>
              </a:r>
              <a:endParaRPr lang="en-US" sz="2800">
                <a:solidFill>
                  <a:srgbClr val="FFFF00"/>
                </a:solidFill>
                <a:effectLst/>
                <a:latin typeface="Times" pitchFamily="-106" charset="0"/>
              </a:endParaRPr>
            </a:p>
          </p:txBody>
        </p:sp>
        <p:sp>
          <p:nvSpPr>
            <p:cNvPr id="12320" name="Text Box 25"/>
            <p:cNvSpPr txBox="1">
              <a:spLocks noChangeArrowheads="1"/>
            </p:cNvSpPr>
            <p:nvPr/>
          </p:nvSpPr>
          <p:spPr bwMode="auto">
            <a:xfrm>
              <a:off x="2592" y="2496"/>
              <a:ext cx="3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800">
                  <a:solidFill>
                    <a:srgbClr val="FF99FF"/>
                  </a:solidFill>
                  <a:effectLst/>
                  <a:latin typeface="Times" pitchFamily="-106" charset="0"/>
                </a:rPr>
                <a:t>.</a:t>
              </a:r>
              <a:endParaRPr lang="en-US" sz="1800" b="1">
                <a:solidFill>
                  <a:srgbClr val="FF99FF"/>
                </a:solidFill>
                <a:effectLst/>
                <a:latin typeface="Times" pitchFamily="-106" charset="0"/>
              </a:endParaRPr>
            </a:p>
          </p:txBody>
        </p:sp>
      </p:grpSp>
      <p:sp>
        <p:nvSpPr>
          <p:cNvPr id="12294" name="Text Box 26"/>
          <p:cNvSpPr txBox="1">
            <a:spLocks noChangeArrowheads="1"/>
          </p:cNvSpPr>
          <p:nvPr/>
        </p:nvSpPr>
        <p:spPr bwMode="auto">
          <a:xfrm>
            <a:off x="3581400" y="3048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99FF"/>
                </a:solidFill>
                <a:effectLst/>
                <a:latin typeface="Arial" pitchFamily="-106" charset="0"/>
              </a:rPr>
              <a:t>6.42</a:t>
            </a:r>
          </a:p>
        </p:txBody>
      </p:sp>
      <p:sp>
        <p:nvSpPr>
          <p:cNvPr id="12295" name="Text Box 27"/>
          <p:cNvSpPr txBox="1">
            <a:spLocks noChangeArrowheads="1"/>
          </p:cNvSpPr>
          <p:nvPr/>
        </p:nvSpPr>
        <p:spPr bwMode="auto">
          <a:xfrm>
            <a:off x="3581400" y="24384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99FF"/>
                </a:solidFill>
                <a:effectLst/>
                <a:latin typeface="Arial" pitchFamily="-106" charset="0"/>
              </a:rPr>
              <a:t>6.00</a:t>
            </a:r>
          </a:p>
        </p:txBody>
      </p:sp>
      <p:sp>
        <p:nvSpPr>
          <p:cNvPr id="12296" name="Text Box 28"/>
          <p:cNvSpPr txBox="1">
            <a:spLocks noChangeArrowheads="1"/>
          </p:cNvSpPr>
          <p:nvPr/>
        </p:nvSpPr>
        <p:spPr bwMode="auto">
          <a:xfrm>
            <a:off x="4876800" y="5715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99FF"/>
                </a:solidFill>
                <a:effectLst/>
                <a:latin typeface="Arial" pitchFamily="-106" charset="0"/>
              </a:rPr>
              <a:t>5.74</a:t>
            </a:r>
          </a:p>
        </p:txBody>
      </p:sp>
      <p:pic>
        <p:nvPicPr>
          <p:cNvPr id="12297" name="Picture 29"/>
          <p:cNvPicPr>
            <a:picLocks noChangeAspect="1" noChangeArrowheads="1"/>
          </p:cNvPicPr>
          <p:nvPr/>
        </p:nvPicPr>
        <p:blipFill>
          <a:blip r:embed="rId8">
            <a:lum bright="-12000" contrast="18000"/>
          </a:blip>
          <a:srcRect/>
          <a:stretch>
            <a:fillRect/>
          </a:stretch>
        </p:blipFill>
        <p:spPr bwMode="auto">
          <a:xfrm>
            <a:off x="0" y="0"/>
            <a:ext cx="11049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Date Placeholder 3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12 October 2009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12299" name="Slide Number Placeholder 3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3D393D-991C-E94C-BE1A-184CA212CDF2}" type="slidenum">
              <a:rPr lang="en-US"/>
              <a:pPr/>
              <a:t>6</a:t>
            </a:fld>
            <a:endParaRPr lang="en-US"/>
          </a:p>
        </p:txBody>
      </p:sp>
      <p:sp>
        <p:nvSpPr>
          <p:cNvPr id="12300" name="Footer Placeholder 3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pitchFamily="-106" charset="0"/>
                <a:ea typeface="ヒラギノ角ゴ Pro W3" pitchFamily="-106" charset="-128"/>
                <a:cs typeface="ヒラギノ角ゴ Pro W3" pitchFamily="-106" charset="-128"/>
              </a:rPr>
              <a:t>JWST Munich Detectors Workshop</a:t>
            </a:r>
            <a:endParaRPr lang="en-US">
              <a:latin typeface="Times New Roman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ssc2003-06c"/>
          <p:cNvPicPr>
            <a:picLocks noChangeAspect="1" noChangeArrowheads="1"/>
          </p:cNvPicPr>
          <p:nvPr/>
        </p:nvPicPr>
        <p:blipFill>
          <a:blip r:embed="rId3"/>
          <a:srcRect l="5357" t="6699" r="5357" b="12930"/>
          <a:stretch>
            <a:fillRect/>
          </a:stretch>
        </p:blipFill>
        <p:spPr bwMode="auto">
          <a:xfrm>
            <a:off x="-228600" y="0"/>
            <a:ext cx="9525000" cy="6858000"/>
          </a:xfrm>
          <a:prstGeom prst="rect">
            <a:avLst/>
          </a:prstGeom>
          <a:noFill/>
        </p:spPr>
      </p:pic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990600"/>
          </a:xfrm>
        </p:spPr>
        <p:txBody>
          <a:bodyPr/>
          <a:lstStyle/>
          <a:p>
            <a:r>
              <a:rPr lang="en-US" dirty="0" smtClean="0"/>
              <a:t>Theme 2) The </a:t>
            </a:r>
            <a:r>
              <a:rPr lang="en-US" dirty="0"/>
              <a:t>assembly of galaxies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6934200" y="60198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Arial" pitchFamily="-106" charset="0"/>
              </a:rPr>
              <a:t>M81 by Spitzer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1828800" y="4953000"/>
            <a:ext cx="7086600" cy="152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sz="2000">
                <a:solidFill>
                  <a:srgbClr val="FFFF00"/>
                </a:solidFill>
                <a:latin typeface="Arial" pitchFamily="-106" charset="0"/>
              </a:rPr>
              <a:t>	… to determine how galaxies and the dark matter, gas, stars, metals, morphological structures, and active nuclei within them evolved from the epoch of reionization to the present day.</a:t>
            </a:r>
          </a:p>
        </p:txBody>
      </p:sp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8039100" y="0"/>
            <a:ext cx="1104900" cy="95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382000" cy="838200"/>
          </a:xfrm>
        </p:spPr>
        <p:txBody>
          <a:bodyPr/>
          <a:lstStyle/>
          <a:p>
            <a:r>
              <a:rPr lang="en-US" sz="2800"/>
              <a:t>Where and when did the Hubble Sequence form?</a:t>
            </a:r>
            <a:br>
              <a:rPr lang="en-US" sz="2800"/>
            </a:br>
            <a:r>
              <a:rPr lang="en-US" sz="2800"/>
              <a:t>How did the heavy elements form?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810000"/>
            <a:ext cx="4114800" cy="2667000"/>
          </a:xfrm>
        </p:spPr>
        <p:txBody>
          <a:bodyPr/>
          <a:lstStyle/>
          <a:p>
            <a:r>
              <a:rPr lang="en-US" sz="2000"/>
              <a:t>Galaxy assembly is a process of hierarchical merging</a:t>
            </a:r>
          </a:p>
          <a:p>
            <a:r>
              <a:rPr lang="en-US" sz="2000"/>
              <a:t>Components of galaxies have variety of ages &amp; compositions</a:t>
            </a:r>
          </a:p>
          <a:p>
            <a:r>
              <a:rPr lang="en-US" sz="2000"/>
              <a:t>Observations:</a:t>
            </a:r>
          </a:p>
          <a:p>
            <a:pPr lvl="1"/>
            <a:r>
              <a:rPr lang="en-US" sz="1800"/>
              <a:t>NIRCam imaging</a:t>
            </a:r>
          </a:p>
          <a:p>
            <a:pPr lvl="1"/>
            <a:r>
              <a:rPr lang="en-US" sz="1800"/>
              <a:t>Spectra of 1000s of galaxies</a:t>
            </a:r>
          </a:p>
        </p:txBody>
      </p:sp>
      <p:pic>
        <p:nvPicPr>
          <p:cNvPr id="111620" name="Picture 4" descr="m60b"/>
          <p:cNvPicPr>
            <a:picLocks noChangeAspect="1" noChangeArrowheads="1"/>
          </p:cNvPicPr>
          <p:nvPr/>
        </p:nvPicPr>
        <p:blipFill>
          <a:blip r:embed="rId4"/>
          <a:srcRect t="8772" r="12698"/>
          <a:stretch>
            <a:fillRect/>
          </a:stretch>
        </p:blipFill>
        <p:spPr bwMode="auto">
          <a:xfrm>
            <a:off x="6324600" y="1276350"/>
            <a:ext cx="2438400" cy="2305050"/>
          </a:xfrm>
          <a:prstGeom prst="rect">
            <a:avLst/>
          </a:prstGeom>
          <a:noFill/>
        </p:spPr>
      </p:pic>
      <p:pic>
        <p:nvPicPr>
          <p:cNvPr id="111621" name="Picture 5" descr="2004-07-c-print"/>
          <p:cNvPicPr>
            <a:picLocks noChangeAspect="1" noChangeArrowheads="1"/>
          </p:cNvPicPr>
          <p:nvPr/>
        </p:nvPicPr>
        <p:blipFill>
          <a:blip r:embed="rId5"/>
          <a:srcRect l="68260" t="47275" r="6891" b="22612"/>
          <a:stretch>
            <a:fillRect/>
          </a:stretch>
        </p:blipFill>
        <p:spPr bwMode="auto">
          <a:xfrm>
            <a:off x="304800" y="1276350"/>
            <a:ext cx="2362200" cy="2290763"/>
          </a:xfrm>
          <a:prstGeom prst="rect">
            <a:avLst/>
          </a:prstGeom>
          <a:noFill/>
        </p:spPr>
      </p:pic>
      <p:pic>
        <p:nvPicPr>
          <p:cNvPr id="111622" name="Picture 6"/>
          <p:cNvPicPr/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33800"/>
            <a:ext cx="3581400" cy="2686050"/>
          </a:xfrm>
          <a:prstGeom prst="rect">
            <a:avLst/>
          </a:prstGeom>
          <a:noFill/>
        </p:spPr>
      </p:pic>
      <p:pic>
        <p:nvPicPr>
          <p:cNvPr id="111623" name="Picture 7" descr="mice"/>
          <p:cNvPicPr>
            <a:picLocks noChangeAspect="1" noChangeArrowheads="1"/>
          </p:cNvPicPr>
          <p:nvPr/>
        </p:nvPicPr>
        <p:blipFill>
          <a:blip r:embed="rId7"/>
          <a:srcRect l="22250" r="26421"/>
          <a:stretch>
            <a:fillRect/>
          </a:stretch>
        </p:blipFill>
        <p:spPr bwMode="auto">
          <a:xfrm>
            <a:off x="3352800" y="1412875"/>
            <a:ext cx="2286000" cy="2090738"/>
          </a:xfrm>
          <a:prstGeom prst="rect">
            <a:avLst/>
          </a:prstGeom>
          <a:noFill/>
        </p:spPr>
      </p:pic>
      <p:sp>
        <p:nvSpPr>
          <p:cNvPr id="111624" name="AutoShape 8"/>
          <p:cNvSpPr>
            <a:spLocks noChangeArrowheads="1"/>
          </p:cNvSpPr>
          <p:nvPr/>
        </p:nvSpPr>
        <p:spPr bwMode="auto">
          <a:xfrm>
            <a:off x="5715000" y="2174875"/>
            <a:ext cx="4572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2819400" y="2174875"/>
            <a:ext cx="4572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1626" name="Picture 10"/>
          <p:cNvPicPr>
            <a:picLocks noChangeAspect="1" noChangeArrowheads="1"/>
          </p:cNvPicPr>
          <p:nvPr/>
        </p:nvPicPr>
        <p:blipFill>
          <a:blip r:embed="rId8">
            <a:lum bright="-12000" contrast="18000"/>
          </a:blip>
          <a:srcRect/>
          <a:stretch>
            <a:fillRect/>
          </a:stretch>
        </p:blipFill>
        <p:spPr bwMode="auto">
          <a:xfrm>
            <a:off x="8039100" y="0"/>
            <a:ext cx="1104900" cy="95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34" fill="hold"/>
                                        <p:tgtEl>
                                          <p:spTgt spid="1116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162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 October 2009</a:t>
            </a:r>
            <a:endParaRPr lang="en-US"/>
          </a:p>
        </p:txBody>
      </p:sp>
      <p:sp>
        <p:nvSpPr>
          <p:cNvPr id="1198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JWST Munich Detectors Workshop</a:t>
            </a: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</p:spPr>
        <p:txBody>
          <a:bodyPr/>
          <a:lstStyle/>
          <a:p>
            <a:fld id="{C3607309-5E44-DF40-9317-2E4BC1C14ECB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Dark Energy!</a:t>
            </a:r>
          </a:p>
        </p:txBody>
      </p:sp>
      <p:sp>
        <p:nvSpPr>
          <p:cNvPr id="119818" name="TextBox 9"/>
          <p:cNvSpPr txBox="1">
            <a:spLocks noChangeArrowheads="1"/>
          </p:cNvSpPr>
          <p:nvPr/>
        </p:nvSpPr>
        <p:spPr bwMode="auto">
          <a:xfrm>
            <a:off x="6553200" y="2923401"/>
            <a:ext cx="23928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200" dirty="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S. </a:t>
            </a:r>
            <a:r>
              <a:rPr lang="en-US" sz="1200" dirty="0" err="1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Perlmutter</a:t>
            </a:r>
            <a:r>
              <a:rPr lang="en-US" sz="1200" dirty="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, A. </a:t>
            </a:r>
            <a:r>
              <a:rPr lang="en-US" sz="1200" dirty="0" err="1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Riess</a:t>
            </a:r>
            <a:r>
              <a:rPr lang="en-US" sz="1200" dirty="0">
                <a:effectLst>
                  <a:outerShdw blurRad="38100" dist="38100" dir="2700000" algn="tl">
                    <a:srgbClr val="336699"/>
                  </a:outerShdw>
                </a:effectLst>
                <a:latin typeface="Times New Roman" pitchFamily="-65" charset="0"/>
                <a:ea typeface="ヒラギノ角ゴ Pro W3" pitchFamily="-65" charset="-128"/>
                <a:cs typeface="+mn-cs"/>
              </a:rPr>
              <a:t>, B. Schmidt</a:t>
            </a:r>
          </a:p>
        </p:txBody>
      </p:sp>
      <p:pic>
        <p:nvPicPr>
          <p:cNvPr id="12" name="Picture 11" descr="wmap_timeli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485900"/>
            <a:ext cx="6229350" cy="4152900"/>
          </a:xfrm>
          <a:prstGeom prst="rect">
            <a:avLst/>
          </a:prstGeom>
        </p:spPr>
      </p:pic>
      <p:pic>
        <p:nvPicPr>
          <p:cNvPr id="13318" name="Picture 3" descr="coverm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1" y="3352800"/>
            <a:ext cx="2392828" cy="322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4" descr="Riess2fianl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2" y="152400"/>
            <a:ext cx="2392828" cy="283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-10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-10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1_Default Design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</TotalTime>
  <Words>1827</Words>
  <Application>Microsoft Macintosh PowerPoint</Application>
  <PresentationFormat>On-screen Show (4:3)</PresentationFormat>
  <Paragraphs>272</Paragraphs>
  <Slides>28</Slides>
  <Notes>28</Notes>
  <HiddenSlides>0</HiddenSlides>
  <MMClips>5</MMClips>
  <ScaleCrop>false</ScaleCrop>
  <HeadingPairs>
    <vt:vector size="4" baseType="variant">
      <vt:variant>
        <vt:lpstr>Design Template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Default Design</vt:lpstr>
      <vt:lpstr>1_Default Design</vt:lpstr>
      <vt:lpstr>Blank Presentation</vt:lpstr>
      <vt:lpstr>The James Webb Space Telescope  &amp; its Detector Systems</vt:lpstr>
      <vt:lpstr>Theme 1) End of the dark ages:  first light and reionization</vt:lpstr>
      <vt:lpstr>SN 2006 gy – brightest supernova</vt:lpstr>
      <vt:lpstr>Pair-production SNe as First Stars</vt:lpstr>
      <vt:lpstr>Slide 5</vt:lpstr>
      <vt:lpstr>When was re-ionization?</vt:lpstr>
      <vt:lpstr>Theme 2) The assembly of galaxies</vt:lpstr>
      <vt:lpstr>Where and when did the Hubble Sequence form? How did the heavy elements form?</vt:lpstr>
      <vt:lpstr>Dark Energy!</vt:lpstr>
      <vt:lpstr>JWST, Dark Energy, Dark Matter</vt:lpstr>
      <vt:lpstr>Theme 3) Birth of stars and protoplanetary systems</vt:lpstr>
      <vt:lpstr>How does environment affect star-formation and vice-versa? What is the sub-stellar initial mass function?</vt:lpstr>
      <vt:lpstr>Theme 4) Planetary systems and the origins of life</vt:lpstr>
      <vt:lpstr>Exoplanets</vt:lpstr>
      <vt:lpstr>For more info about JWST science…</vt:lpstr>
      <vt:lpstr>And still more…</vt:lpstr>
      <vt:lpstr>JWST the Mission</vt:lpstr>
      <vt:lpstr>Slide 18</vt:lpstr>
      <vt:lpstr>It’s Real! Optical Telescope Element (OTE) Hardware Progress</vt:lpstr>
      <vt:lpstr>JWST Instrument Engineering, Verification and Development Models</vt:lpstr>
      <vt:lpstr>ISIM Hardware</vt:lpstr>
      <vt:lpstr>Slide 22</vt:lpstr>
      <vt:lpstr>Flight Detectors are In-Hand!</vt:lpstr>
      <vt:lpstr>NIRSpec Detector Subsystem</vt:lpstr>
      <vt:lpstr>NIRSpec Pathfinder DS: Excellent Performance!DARK CURRENT ~0.003 e-/s/pixel</vt:lpstr>
      <vt:lpstr>NIRSpec Pathfinder DS: Total Noise ~ 6.3 e- rms</vt:lpstr>
      <vt:lpstr>NIRSpec Pathfinder DS: DQE is Good</vt:lpstr>
      <vt:lpstr>For more information on NIRSpec DS…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Bernard J. Rauscher</cp:lastModifiedBy>
  <cp:revision>247</cp:revision>
  <dcterms:created xsi:type="dcterms:W3CDTF">2009-10-13T06:37:42Z</dcterms:created>
  <dcterms:modified xsi:type="dcterms:W3CDTF">2009-10-13T06:38:32Z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0008001817000000000001024110</vt:lpwstr>
  </property>
</Properties>
</file>