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353" r:id="rId2"/>
    <p:sldId id="369" r:id="rId3"/>
    <p:sldId id="368" r:id="rId4"/>
    <p:sldId id="354" r:id="rId5"/>
    <p:sldId id="355" r:id="rId6"/>
    <p:sldId id="356" r:id="rId7"/>
    <p:sldId id="357" r:id="rId8"/>
    <p:sldId id="358" r:id="rId9"/>
    <p:sldId id="370" r:id="rId10"/>
    <p:sldId id="359" r:id="rId11"/>
    <p:sldId id="375" r:id="rId12"/>
    <p:sldId id="345" r:id="rId13"/>
    <p:sldId id="346" r:id="rId14"/>
    <p:sldId id="347" r:id="rId15"/>
    <p:sldId id="361" r:id="rId16"/>
    <p:sldId id="364" r:id="rId17"/>
    <p:sldId id="366" r:id="rId18"/>
    <p:sldId id="367" r:id="rId19"/>
    <p:sldId id="363" r:id="rId20"/>
    <p:sldId id="362" r:id="rId21"/>
    <p:sldId id="365" r:id="rId22"/>
    <p:sldId id="348" r:id="rId23"/>
    <p:sldId id="350" r:id="rId24"/>
    <p:sldId id="349" r:id="rId25"/>
    <p:sldId id="377" r:id="rId26"/>
    <p:sldId id="351" r:id="rId27"/>
    <p:sldId id="352" r:id="rId28"/>
    <p:sldId id="372" r:id="rId29"/>
    <p:sldId id="373" r:id="rId30"/>
    <p:sldId id="374" r:id="rId31"/>
    <p:sldId id="308" r:id="rId32"/>
    <p:sldId id="309" r:id="rId33"/>
    <p:sldId id="310" r:id="rId34"/>
    <p:sldId id="376" r:id="rId35"/>
    <p:sldId id="301" r:id="rId36"/>
    <p:sldId id="315" r:id="rId37"/>
    <p:sldId id="340" r:id="rId38"/>
    <p:sldId id="341" r:id="rId39"/>
    <p:sldId id="342" r:id="rId40"/>
    <p:sldId id="316" r:id="rId41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00"/>
    <a:srgbClr val="CC6600"/>
    <a:srgbClr val="FF3300"/>
    <a:srgbClr val="0000CC"/>
    <a:srgbClr val="CCECFF"/>
    <a:srgbClr val="CCCCFF"/>
    <a:srgbClr val="99CCFF"/>
    <a:srgbClr val="DBE2EF"/>
    <a:srgbClr val="DDE8E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770" autoAdjust="0"/>
  </p:normalViewPr>
  <p:slideViewPr>
    <p:cSldViewPr snapToGrid="0">
      <p:cViewPr>
        <p:scale>
          <a:sx n="80" d="100"/>
          <a:sy n="80" d="100"/>
        </p:scale>
        <p:origin x="-965" y="-86"/>
      </p:cViewPr>
      <p:guideLst>
        <p:guide orient="horz" pos="4245"/>
        <p:guide pos="56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-4808" y="-96"/>
      </p:cViewPr>
      <p:guideLst>
        <p:guide orient="horz" pos="2928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home\home\dkalaitz\_EELT\POWER%20SUPPLY\110204%20Presentation\Energy-years%20Graph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sz="2000" baseline="0"/>
            </a:pPr>
            <a:r>
              <a:rPr lang="es-CL" sz="2000" baseline="0" noProof="0" dirty="0" smtClean="0"/>
              <a:t>Consumo de energía total anual  proyectada</a:t>
            </a:r>
            <a:endParaRPr lang="es-CL" sz="2000" baseline="0" noProof="0" dirty="0"/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Sheet1!$B$3</c:f>
              <c:strCache>
                <c:ptCount val="1"/>
                <c:pt idx="0">
                  <c:v>GWh/Year</c:v>
                </c:pt>
              </c:strCache>
            </c:strRef>
          </c:tx>
          <c:spPr>
            <a:ln>
              <a:solidFill>
                <a:srgbClr val="CC0000"/>
              </a:solidFill>
            </a:ln>
          </c:spPr>
          <c:marker>
            <c:symbol val="none"/>
          </c:marker>
          <c:xVal>
            <c:numRef>
              <c:f>Sheet1!$A$4:$A$34</c:f>
              <c:numCache>
                <c:formatCode>General</c:formatCode>
                <c:ptCount val="3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</c:numCache>
            </c:numRef>
          </c:xVal>
          <c:yVal>
            <c:numRef>
              <c:f>Sheet1!$B$4:$B$34</c:f>
              <c:numCache>
                <c:formatCode>General</c:formatCode>
                <c:ptCount val="31"/>
                <c:pt idx="0">
                  <c:v>10</c:v>
                </c:pt>
                <c:pt idx="1">
                  <c:v>10</c:v>
                </c:pt>
                <c:pt idx="2">
                  <c:v>10.5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29</c:v>
                </c:pt>
                <c:pt idx="8">
                  <c:v>32</c:v>
                </c:pt>
                <c:pt idx="9">
                  <c:v>35</c:v>
                </c:pt>
                <c:pt idx="10">
                  <c:v>37</c:v>
                </c:pt>
                <c:pt idx="11">
                  <c:v>39</c:v>
                </c:pt>
                <c:pt idx="12">
                  <c:v>40</c:v>
                </c:pt>
                <c:pt idx="13">
                  <c:v>40</c:v>
                </c:pt>
                <c:pt idx="14">
                  <c:v>40</c:v>
                </c:pt>
                <c:pt idx="15">
                  <c:v>40</c:v>
                </c:pt>
                <c:pt idx="16">
                  <c:v>40</c:v>
                </c:pt>
                <c:pt idx="17">
                  <c:v>40</c:v>
                </c:pt>
                <c:pt idx="18">
                  <c:v>40</c:v>
                </c:pt>
                <c:pt idx="19">
                  <c:v>40</c:v>
                </c:pt>
                <c:pt idx="20">
                  <c:v>40</c:v>
                </c:pt>
                <c:pt idx="21">
                  <c:v>40</c:v>
                </c:pt>
                <c:pt idx="22">
                  <c:v>40</c:v>
                </c:pt>
                <c:pt idx="23">
                  <c:v>40</c:v>
                </c:pt>
                <c:pt idx="24">
                  <c:v>40</c:v>
                </c:pt>
                <c:pt idx="25">
                  <c:v>40</c:v>
                </c:pt>
                <c:pt idx="26">
                  <c:v>40</c:v>
                </c:pt>
                <c:pt idx="27">
                  <c:v>40</c:v>
                </c:pt>
                <c:pt idx="28">
                  <c:v>40</c:v>
                </c:pt>
                <c:pt idx="29">
                  <c:v>40</c:v>
                </c:pt>
                <c:pt idx="30">
                  <c:v>40</c:v>
                </c:pt>
              </c:numCache>
            </c:numRef>
          </c:yVal>
          <c:smooth val="1"/>
        </c:ser>
        <c:axId val="93075712"/>
        <c:axId val="93431296"/>
      </c:scatterChart>
      <c:valAx>
        <c:axId val="93075712"/>
        <c:scaling>
          <c:orientation val="minMax"/>
          <c:max val="2040"/>
          <c:min val="2010"/>
        </c:scaling>
        <c:axPos val="b"/>
        <c:majorGridlines/>
        <c:title>
          <c:tx>
            <c:rich>
              <a:bodyPr/>
              <a:lstStyle/>
              <a:p>
                <a:pPr>
                  <a:defRPr lang="es-CL" sz="1800" b="0" i="0" baseline="0" noProof="0">
                    <a:latin typeface="Arial" pitchFamily="34" charset="0"/>
                  </a:defRPr>
                </a:pPr>
                <a:r>
                  <a:rPr lang="es-CL" sz="1800" b="0" i="0" baseline="0" noProof="0" dirty="0" smtClean="0">
                    <a:latin typeface="Arial" pitchFamily="34" charset="0"/>
                  </a:rPr>
                  <a:t>Año</a:t>
                </a:r>
                <a:endParaRPr lang="es-CL" sz="1800" b="0" i="0" baseline="0" noProof="0" dirty="0">
                  <a:latin typeface="Arial" pitchFamily="34" charset="0"/>
                </a:endParaRPr>
              </a:p>
            </c:rich>
          </c:tx>
          <c:layout/>
        </c:title>
        <c:numFmt formatCode="General" sourceLinked="1"/>
        <c:minorTickMark val="in"/>
        <c:tickLblPos val="nextTo"/>
        <c:txPr>
          <a:bodyPr/>
          <a:lstStyle/>
          <a:p>
            <a:pPr>
              <a:defRPr sz="1600" b="1" i="0" baseline="0">
                <a:latin typeface="Arial" pitchFamily="34" charset="0"/>
              </a:defRPr>
            </a:pPr>
            <a:endParaRPr lang="en-US"/>
          </a:p>
        </c:txPr>
        <c:crossAx val="93431296"/>
        <c:crosses val="autoZero"/>
        <c:crossBetween val="midCat"/>
        <c:majorUnit val="5"/>
        <c:minorUnit val="1"/>
      </c:valAx>
      <c:valAx>
        <c:axId val="9343129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600" b="0" i="0" baseline="0">
                    <a:latin typeface="Arial" pitchFamily="34" charset="0"/>
                  </a:defRPr>
                </a:pPr>
                <a:r>
                  <a:rPr lang="en-GB" sz="1600" b="0" i="0" baseline="0" dirty="0" err="1" smtClean="0">
                    <a:latin typeface="Arial" pitchFamily="34" charset="0"/>
                  </a:rPr>
                  <a:t>GWh</a:t>
                </a:r>
                <a:r>
                  <a:rPr lang="en-GB" sz="1600" b="0" i="0" baseline="0" dirty="0" smtClean="0">
                    <a:latin typeface="Arial" pitchFamily="34" charset="0"/>
                  </a:rPr>
                  <a:t> </a:t>
                </a:r>
                <a:r>
                  <a:rPr lang="en-GB" sz="1600" b="0" i="0" baseline="0" dirty="0" err="1" smtClean="0">
                    <a:latin typeface="Arial" pitchFamily="34" charset="0"/>
                  </a:rPr>
                  <a:t>anual</a:t>
                </a:r>
                <a:endParaRPr lang="en-GB" sz="1600" b="0" i="0" baseline="0" dirty="0">
                  <a:latin typeface="Arial" pitchFamily="34" charset="0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600" b="1" i="0" baseline="0">
                <a:latin typeface="Arial" pitchFamily="34" charset="0"/>
              </a:defRPr>
            </a:pPr>
            <a:endParaRPr lang="en-US"/>
          </a:p>
        </c:txPr>
        <c:crossAx val="93075712"/>
        <c:crosses val="autoZero"/>
        <c:crossBetween val="midCat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08" charset="0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-108" charset="0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5790"/>
            <a:ext cx="50292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08" charset="0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1DDE4324-6B4C-4074-BE29-11E10F999E8F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ＭＳ Ｐゴシック" pitchFamily="36" charset="-128"/>
        <a:cs typeface="ＭＳ Ｐゴシック" pitchFamily="3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ＭＳ Ｐゴシック" pitchFamily="3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ＭＳ Ｐゴシック" pitchFamily="3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ＭＳ Ｐゴシック" pitchFamily="3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6" charset="0"/>
        <a:ea typeface="ＭＳ Ｐゴシック" pitchFamily="3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2CA09-28A0-4074-B772-E1775C51508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2CA09-28A0-4074-B772-E1775C51508E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2CA09-28A0-4074-B772-E1775C51508E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698500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Over 500 planets beyond the solar system are known today.</a:t>
            </a:r>
          </a:p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Most of them are exotic (as lower left): they are the size of Jupiter but very close to their stars (a year last a few days for them).</a:t>
            </a:r>
          </a:p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Until now we can find, but only barely characterise these exoplanets.</a:t>
            </a:r>
          </a:p>
          <a:p>
            <a:pPr eaLnBrk="1" hangingPunct="1"/>
            <a:endParaRPr lang="en-US" sz="24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 E-ELT is designed (is large enough) not only to find exotic planets, but also Earth-twins. Further, it will be able to take spectra of their atmospheres, and so to search for bimomarkers, i.e. traces of life.</a:t>
            </a:r>
          </a:p>
          <a:p>
            <a:pPr eaLnBrk="1" hangingPunct="1"/>
            <a:endParaRPr lang="en-US" sz="24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This is the first time that mankind has the technology to do so.</a:t>
            </a:r>
          </a:p>
          <a:p>
            <a:pPr eaLnBrk="1" hangingPunct="1"/>
            <a:endParaRPr lang="en-US" sz="24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Bottom graph, the Sun is at top left, and in the blue “flow” (the habitable zone) you see the Earth.</a:t>
            </a:r>
          </a:p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 red star is rapresenting other star, and on the right you see other planets that have already been discovered, some in the habitable zone.</a:t>
            </a:r>
          </a:p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At the left of the habitable zone there is no water because it evaporates, while on the right side of the blue habitable zone there is no water because it freeze/ice.</a:t>
            </a:r>
          </a:p>
          <a:p>
            <a:pPr eaLnBrk="1" hangingPunct="1"/>
            <a:endParaRPr lang="en-US" sz="24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With the E-ELT we’ll be able not only to “see these planets”, but also to make spectroscopy of their atmosphere to look for O2, O3 and H2O.</a:t>
            </a:r>
          </a:p>
          <a:p>
            <a:pPr eaLnBrk="1" hangingPunct="1"/>
            <a:endParaRPr lang="en-US" sz="24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698500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El E-ELT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podrá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medir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con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precisión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las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diversas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transiciones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atómicas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en un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elemtno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dado (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como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Hierro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o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Magnesio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) en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objetos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muy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distantes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(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objetos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de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hasta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10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billones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años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luz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de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antiguedad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). Las longitudes de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onda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relativa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de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estas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transiciones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se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comparan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con los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valores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actuales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,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medidos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en el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laboratorio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: 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si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difieren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, la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constante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estructural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fina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, vale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dedir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,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Física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fundamental,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habrá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evolucionado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durante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la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evolución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del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universo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. 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Queremos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comprender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las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leyes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fundamentales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de la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Física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, y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si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las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leyes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fundamentales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de la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Física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permanecen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igual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a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las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de la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física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fundamental de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hace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billones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de </a:t>
            </a:r>
            <a:r>
              <a:rPr lang="en-US" sz="2400" dirty="0" err="1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años</a:t>
            </a:r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.</a:t>
            </a:r>
          </a:p>
          <a:p>
            <a:pPr eaLnBrk="1" hangingPunct="1"/>
            <a:endParaRPr lang="en-US" sz="24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After the big bang the universe accelerated to then decelerate. Now it seems it is accelerating again due to the supernoave behaviour.</a:t>
            </a:r>
          </a:p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 E-ELT will measure the expansion velocity of many objects at different look-back times. It will repeat that experiment 10 years later, and by comparing the velocities, get the *acceleration* of the universe as a function of the universe history. I.e. we will be able to reconstruct the expansion history of the universe which is mostly driven by the mysterious dark energy.</a:t>
            </a:r>
          </a:p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We’ll be able to appreciate variation of the expansion speed of km/s in cm/sec.</a:t>
            </a:r>
          </a:p>
          <a:p>
            <a:pPr eaLnBrk="1" hangingPunct="1"/>
            <a:endParaRPr lang="en-US" sz="24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sz="24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These projects illustrate the very high interest not only of astronomers, but also of physicists for this project.</a:t>
            </a:r>
            <a:endParaRPr lang="en-US" sz="2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300" b="1" dirty="0" smtClean="0"/>
              <a:t>IEV 726-06-03: instantaneous peak power</a:t>
            </a:r>
            <a:r>
              <a:rPr lang="en-GB" sz="1300" dirty="0" smtClean="0"/>
              <a:t> (in a transmission line) the maximum instantaneous power passing through a given transverse cross-section of a transmission line during the interval of interest </a:t>
            </a:r>
          </a:p>
          <a:p>
            <a:r>
              <a:rPr lang="en-GB" sz="1300" b="1" dirty="0" smtClean="0"/>
              <a:t>IEV 691-02-02 :</a:t>
            </a:r>
            <a:r>
              <a:rPr lang="en-GB" sz="1300" dirty="0" smtClean="0"/>
              <a:t> </a:t>
            </a:r>
            <a:r>
              <a:rPr lang="en-GB" sz="1300" b="1" dirty="0" smtClean="0"/>
              <a:t>demand</a:t>
            </a:r>
            <a:r>
              <a:rPr lang="en-GB" sz="1300" dirty="0" smtClean="0"/>
              <a:t> the magnitude of an electricity supply, expressed in kilowatts or kilovoltamperes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4324-6B4C-4074-BE29-11E10F999E8F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77463-58B8-425F-9C65-220CAEED0F7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8C7DB-3460-448E-8F6B-273D2CFDAD5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B0B22-B322-4C26-AF44-E59366BABE9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82D64D-8F14-4CCB-9347-A4B118CAF33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6AF45-6109-4F5F-B184-90548A005C2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7519C5-B98A-479B-B19D-274489465B3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C99F5-A59D-4329-B277-FEFE6A823BA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4AC1B-0C8C-4226-AEFE-D7E5225CC0E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CBB564-CCCD-49F9-B00E-89252E5BA67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DE8AC9-D8C0-407D-B071-B67B2242850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3A5DC-9226-42EA-B80C-B36DB038DBE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6A6A48B-F47B-42AF-AAB6-3EDE16A4AA0F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iff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9.wm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3.pn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3.png"/><Relationship Id="rId7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mailto:ywesse@eso.or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o.org/public/industry/projects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47675" y="1770013"/>
            <a:ext cx="8477249" cy="43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40000"/>
              </a:lnSpc>
            </a:pPr>
            <a:r>
              <a:rPr lang="en-US" sz="2800" b="1" dirty="0" err="1" smtClean="0"/>
              <a:t>Proyecto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conexión</a:t>
            </a:r>
            <a:r>
              <a:rPr lang="en-US" sz="2800" b="1" dirty="0" smtClean="0"/>
              <a:t> a la red </a:t>
            </a:r>
            <a:r>
              <a:rPr lang="en-US" sz="2800" b="1" dirty="0" err="1" smtClean="0"/>
              <a:t>eléctrica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para</a:t>
            </a:r>
            <a:r>
              <a:rPr lang="en-US" sz="2800" b="1" dirty="0" smtClean="0"/>
              <a:t> el </a:t>
            </a:r>
            <a:r>
              <a:rPr lang="en-US" sz="2800" b="1" dirty="0" err="1" smtClean="0"/>
              <a:t>Observatorio</a:t>
            </a:r>
            <a:r>
              <a:rPr lang="en-US" sz="2800" b="1" dirty="0" smtClean="0"/>
              <a:t> de la ESO - </a:t>
            </a:r>
            <a:r>
              <a:rPr lang="en-US" sz="2800" b="1" dirty="0" err="1" smtClean="0"/>
              <a:t>Paranal</a:t>
            </a:r>
            <a:r>
              <a:rPr lang="en-US" sz="2800" b="1" dirty="0" smtClean="0"/>
              <a:t> y </a:t>
            </a:r>
            <a:r>
              <a:rPr lang="en-US" sz="2800" b="1" dirty="0" err="1" smtClean="0"/>
              <a:t>Armazones</a:t>
            </a:r>
            <a:endParaRPr lang="en-US" sz="2800" b="1" dirty="0" smtClean="0"/>
          </a:p>
          <a:p>
            <a:pPr algn="ctr">
              <a:lnSpc>
                <a:spcPct val="140000"/>
              </a:lnSpc>
            </a:pPr>
            <a:endParaRPr lang="en-US" sz="2000" dirty="0" smtClean="0"/>
          </a:p>
          <a:p>
            <a:pPr algn="ctr">
              <a:lnSpc>
                <a:spcPct val="140000"/>
              </a:lnSpc>
            </a:pPr>
            <a:r>
              <a:rPr lang="en-US" sz="2000" dirty="0" smtClean="0"/>
              <a:t>Santiago de Chile, 25 de Mayo 2011</a:t>
            </a:r>
          </a:p>
          <a:p>
            <a:pPr algn="ctr">
              <a:lnSpc>
                <a:spcPct val="140000"/>
              </a:lnSpc>
            </a:pPr>
            <a:endParaRPr lang="en-US" sz="2000" dirty="0" smtClean="0"/>
          </a:p>
          <a:p>
            <a:pPr algn="ctr">
              <a:lnSpc>
                <a:spcPct val="140000"/>
              </a:lnSpc>
            </a:pPr>
            <a:r>
              <a:rPr lang="en-US" sz="1800" dirty="0" smtClean="0"/>
              <a:t>Dr. Roberto </a:t>
            </a:r>
            <a:r>
              <a:rPr lang="en-US" sz="1800" dirty="0" err="1" smtClean="0"/>
              <a:t>Tamai</a:t>
            </a:r>
            <a:endParaRPr lang="en-US" sz="1800" dirty="0" smtClean="0"/>
          </a:p>
          <a:p>
            <a:pPr algn="ctr">
              <a:lnSpc>
                <a:spcPct val="140000"/>
              </a:lnSpc>
            </a:pPr>
            <a:r>
              <a:rPr lang="en-US" sz="1800" dirty="0" smtClean="0"/>
              <a:t>European Southern Observatory</a:t>
            </a:r>
          </a:p>
          <a:p>
            <a:pPr algn="ctr">
              <a:lnSpc>
                <a:spcPct val="140000"/>
              </a:lnSpc>
            </a:pPr>
            <a:r>
              <a:rPr lang="en-US" sz="1800" dirty="0" err="1" smtClean="0"/>
              <a:t>Jefe</a:t>
            </a:r>
            <a:r>
              <a:rPr lang="en-US" sz="1800" dirty="0" smtClean="0"/>
              <a:t> Division </a:t>
            </a:r>
            <a:r>
              <a:rPr lang="en-US" sz="1800" dirty="0" err="1" smtClean="0"/>
              <a:t>Tecnologia</a:t>
            </a:r>
            <a:endParaRPr lang="en-US" sz="1800" dirty="0" smtClean="0"/>
          </a:p>
          <a:p>
            <a:pPr algn="ctr">
              <a:lnSpc>
                <a:spcPct val="140000"/>
              </a:lnSpc>
            </a:pPr>
            <a:r>
              <a:rPr lang="en-US" sz="1800" dirty="0" smtClean="0"/>
              <a:t>rtamai@eso.org</a:t>
            </a:r>
            <a:endParaRPr lang="es-CL" sz="1800" dirty="0" smtClean="0"/>
          </a:p>
        </p:txBody>
      </p:sp>
      <p:pic>
        <p:nvPicPr>
          <p:cNvPr id="14339" name="Picture 3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220136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2554" y="6576482"/>
            <a:ext cx="4111625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30728" y="6602083"/>
            <a:ext cx="513272" cy="255917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1</a:t>
            </a:fld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9"/>
          <p:cNvGrpSpPr/>
          <p:nvPr/>
        </p:nvGrpSpPr>
        <p:grpSpPr>
          <a:xfrm>
            <a:off x="824553" y="3216584"/>
            <a:ext cx="5021943" cy="3175000"/>
            <a:chOff x="3664857" y="3200400"/>
            <a:chExt cx="5021943" cy="317500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8247185" y="3200400"/>
              <a:ext cx="439615" cy="152400"/>
            </a:xfrm>
            <a:prstGeom prst="rect">
              <a:avLst/>
            </a:prstGeom>
            <a:solidFill>
              <a:srgbClr val="FFFF33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6" charset="0"/>
                <a:ea typeface="ＭＳ Ｐゴシック" pitchFamily="36" charset="-128"/>
                <a:cs typeface="ＭＳ Ｐゴシック" pitchFamily="36" charset="-128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 rot="16200000" flipH="1">
              <a:off x="6990442" y="4896756"/>
              <a:ext cx="2952470" cy="4817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auto">
            <a:xfrm rot="10800000" flipV="1">
              <a:off x="3664857" y="3433881"/>
              <a:ext cx="4800600" cy="36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210399" y="2229357"/>
            <a:ext cx="6093297" cy="4644827"/>
            <a:chOff x="3042605" y="2201035"/>
            <a:chExt cx="6093297" cy="4644827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b="644"/>
            <a:stretch>
              <a:fillRect/>
            </a:stretch>
          </p:blipFill>
          <p:spPr bwMode="auto">
            <a:xfrm>
              <a:off x="3042605" y="2322244"/>
              <a:ext cx="6093297" cy="45236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118844" y="2201035"/>
              <a:ext cx="4767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800" b="1" dirty="0" smtClean="0">
                  <a:solidFill>
                    <a:schemeClr val="bg2">
                      <a:lumMod val="50000"/>
                    </a:schemeClr>
                  </a:solidFill>
                </a:rPr>
                <a:t>Diámetros de telescopio – Año calendario</a:t>
              </a:r>
              <a:endParaRPr lang="es-CL" sz="1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96636" y="6580173"/>
            <a:ext cx="592742" cy="249504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10</a:t>
            </a:fld>
            <a:endParaRPr lang="en-US" sz="1000" dirty="0"/>
          </a:p>
        </p:txBody>
      </p:sp>
      <p:pic>
        <p:nvPicPr>
          <p:cNvPr id="3" name="Picture 3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4241" y="217586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8420" y="153749"/>
            <a:ext cx="6907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Astronomía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responde grandes preguntas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868" y="623088"/>
            <a:ext cx="86228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</a:rPr>
              <a:t> </a:t>
            </a:r>
            <a:r>
              <a:rPr lang="es-CL" sz="2000" dirty="0" smtClean="0">
                <a:solidFill>
                  <a:srgbClr val="0070C0"/>
                </a:solidFill>
              </a:rPr>
              <a:t>Cómo se forman los planetas y cómo se desarrolla la vida?</a:t>
            </a:r>
          </a:p>
          <a:p>
            <a:pPr>
              <a:buFont typeface="Arial" pitchFamily="34" charset="0"/>
              <a:buChar char="•"/>
            </a:pPr>
            <a:r>
              <a:rPr lang="es-CL" sz="2000" dirty="0" smtClean="0">
                <a:solidFill>
                  <a:srgbClr val="0070C0"/>
                </a:solidFill>
              </a:rPr>
              <a:t> Cómo funciona el sistema solar?</a:t>
            </a:r>
          </a:p>
          <a:p>
            <a:pPr>
              <a:buFont typeface="Arial" pitchFamily="34" charset="0"/>
              <a:buChar char="•"/>
            </a:pPr>
            <a:r>
              <a:rPr lang="es-CL" sz="2000" dirty="0" smtClean="0">
                <a:solidFill>
                  <a:srgbClr val="0070C0"/>
                </a:solidFill>
              </a:rPr>
              <a:t> De qué se compone el universo? Hemos encontrado sus componentes?</a:t>
            </a:r>
          </a:p>
          <a:p>
            <a:pPr>
              <a:buFont typeface="Arial" pitchFamily="34" charset="0"/>
              <a:buChar char="•"/>
            </a:pPr>
            <a:r>
              <a:rPr lang="es-CL" sz="2000" dirty="0" smtClean="0">
                <a:solidFill>
                  <a:srgbClr val="0070C0"/>
                </a:solidFill>
              </a:rPr>
              <a:t> Comprendemos las leyes de la Física que gobiernan el universo?</a:t>
            </a:r>
          </a:p>
          <a:p>
            <a:pPr>
              <a:buFont typeface="Arial" pitchFamily="34" charset="0"/>
              <a:buChar char="•"/>
            </a:pPr>
            <a:r>
              <a:rPr lang="es-CL" sz="2000" dirty="0" smtClean="0">
                <a:solidFill>
                  <a:srgbClr val="0070C0"/>
                </a:solidFill>
              </a:rPr>
              <a:t> Cómo se originó el universo?</a:t>
            </a:r>
            <a:endParaRPr lang="es-CL" sz="20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7939" y="2596187"/>
            <a:ext cx="2193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y las respuestas requieren grandes  instrumentos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5"/>
          <p:cNvGrpSpPr/>
          <p:nvPr/>
        </p:nvGrpSpPr>
        <p:grpSpPr>
          <a:xfrm>
            <a:off x="6514090" y="4652627"/>
            <a:ext cx="2030754" cy="1800772"/>
            <a:chOff x="6465538" y="2242344"/>
            <a:chExt cx="2030754" cy="1800772"/>
          </a:xfrm>
        </p:grpSpPr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98048" y="2242344"/>
              <a:ext cx="1898244" cy="14233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76199" dir="2700000" algn="ctr" rotWithShape="0">
                <a:srgbClr val="808080">
                  <a:alpha val="7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465538" y="3673784"/>
              <a:ext cx="834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E-ELT</a:t>
              </a:r>
              <a:endParaRPr lang="en-GB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6" descr="eso-flags-noframe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" y="313267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221508" y="6547581"/>
            <a:ext cx="746490" cy="209269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11</a:t>
            </a:fld>
            <a:endParaRPr lang="en-US" sz="1000" dirty="0"/>
          </a:p>
        </p:txBody>
      </p:sp>
      <p:pic>
        <p:nvPicPr>
          <p:cNvPr id="9" name="Picture 6" descr="eso-flags-nofram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47875" y="227542"/>
            <a:ext cx="6887634" cy="107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40000"/>
              </a:lnSpc>
            </a:pPr>
            <a:r>
              <a:rPr lang="es-CL" sz="2000" dirty="0" smtClean="0"/>
              <a:t>ESO piensa construir el  </a:t>
            </a:r>
            <a:r>
              <a:rPr lang="en-GB" sz="2000" dirty="0" smtClean="0"/>
              <a:t>European Extremely Large Telescope </a:t>
            </a:r>
            <a:r>
              <a:rPr lang="es-CL" sz="2000" dirty="0" smtClean="0"/>
              <a:t>(E-ELT), el mayor telescopio del mundo, en Cerro Armazones, </a:t>
            </a:r>
            <a:r>
              <a:rPr lang="es-CL" sz="2000" dirty="0" smtClean="0"/>
              <a:t>20km </a:t>
            </a:r>
            <a:r>
              <a:rPr lang="es-CL" sz="2000" dirty="0" smtClean="0"/>
              <a:t>al Este de </a:t>
            </a:r>
            <a:r>
              <a:rPr lang="es-CL" sz="2000" dirty="0" err="1" smtClean="0"/>
              <a:t>Paranal</a:t>
            </a:r>
            <a:r>
              <a:rPr lang="es-CL" sz="2000" dirty="0" smtClean="0"/>
              <a:t>.</a:t>
            </a:r>
            <a:endParaRPr lang="es-CL" dirty="0"/>
          </a:p>
        </p:txBody>
      </p:sp>
      <p:pic>
        <p:nvPicPr>
          <p:cNvPr id="11" name="Picture 10" descr="armazonespara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667" y="1579300"/>
            <a:ext cx="7095034" cy="1552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5824" y="1494362"/>
            <a:ext cx="1329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Armazones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361140" y="2729438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Paranal</a:t>
            </a:r>
            <a:endParaRPr lang="en-GB" sz="1600" dirty="0"/>
          </a:p>
        </p:txBody>
      </p:sp>
      <p:pic>
        <p:nvPicPr>
          <p:cNvPr id="13" name="Picture 12" descr="elt_2_cc_sm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6" y="1559448"/>
            <a:ext cx="7764032" cy="51747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-elt-and-vlt-vs-statue-of-liber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20" y="772598"/>
            <a:ext cx="8225738" cy="3373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8667" y="277169"/>
            <a:ext cx="3712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Comparación de tamaños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1881506" y="3522083"/>
            <a:ext cx="893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E-ELT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2926" y="3335817"/>
            <a:ext cx="25699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VLT</a:t>
            </a:r>
          </a:p>
          <a:p>
            <a:r>
              <a:rPr lang="es-CL" sz="1800" dirty="0" smtClean="0"/>
              <a:t>Telescopios de Paranal</a:t>
            </a:r>
            <a:endParaRPr lang="es-CL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6175169" y="3610099"/>
            <a:ext cx="275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 smtClean="0"/>
              <a:t>Estatua</a:t>
            </a:r>
            <a:r>
              <a:rPr lang="en-GB" sz="1800" dirty="0" smtClean="0"/>
              <a:t> de la Libertad</a:t>
            </a:r>
            <a:endParaRPr lang="en-GB" sz="1800" dirty="0"/>
          </a:p>
        </p:txBody>
      </p:sp>
      <p:pic>
        <p:nvPicPr>
          <p:cNvPr id="9" name="Picture 3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5867" y="82436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518890" y="6624680"/>
            <a:ext cx="625110" cy="233320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12</a:t>
            </a:fld>
            <a:endParaRPr lang="en-US" sz="1000" dirty="0"/>
          </a:p>
        </p:txBody>
      </p:sp>
      <p:grpSp>
        <p:nvGrpSpPr>
          <p:cNvPr id="10" name="Group 14"/>
          <p:cNvGrpSpPr/>
          <p:nvPr/>
        </p:nvGrpSpPr>
        <p:grpSpPr>
          <a:xfrm>
            <a:off x="457740" y="4670348"/>
            <a:ext cx="8258625" cy="1379117"/>
            <a:chOff x="505365" y="4219334"/>
            <a:chExt cx="8233193" cy="1287207"/>
          </a:xfrm>
        </p:grpSpPr>
        <p:sp>
          <p:nvSpPr>
            <p:cNvPr id="8" name="Rectangle 7"/>
            <p:cNvSpPr/>
            <p:nvPr/>
          </p:nvSpPr>
          <p:spPr>
            <a:xfrm>
              <a:off x="2087553" y="4224178"/>
              <a:ext cx="6651005" cy="947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L" sz="2000" dirty="0" smtClean="0"/>
                <a:t>El E-ELT revolucionará nuestra percepción del Universo, tal como lo hiciera el telescopio de Galileo, hace 401 años</a:t>
              </a:r>
              <a:r>
                <a:rPr lang="en-GB" sz="2000" dirty="0" smtClean="0"/>
                <a:t>. </a:t>
              </a:r>
              <a:endParaRPr lang="en-GB" sz="2000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5365" y="4219334"/>
              <a:ext cx="900741" cy="1287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07028" y="4223072"/>
              <a:ext cx="660963" cy="1282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6" descr="eso-flags-noframe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eso-flags-nofram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/>
          </p:cNvSpPr>
          <p:nvPr/>
        </p:nvSpPr>
        <p:spPr bwMode="auto">
          <a:xfrm rot="10800000" flipH="1">
            <a:off x="580430" y="2723555"/>
            <a:ext cx="80367" cy="80367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 dirty="0"/>
          </a:p>
        </p:txBody>
      </p:sp>
      <p:sp>
        <p:nvSpPr>
          <p:cNvPr id="15365" name="Rectangle 5"/>
          <p:cNvSpPr>
            <a:spLocks/>
          </p:cNvSpPr>
          <p:nvPr/>
        </p:nvSpPr>
        <p:spPr bwMode="auto">
          <a:xfrm rot="10800000" flipH="1">
            <a:off x="2214563" y="2634258"/>
            <a:ext cx="80367" cy="80367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 dirty="0"/>
          </a:p>
        </p:txBody>
      </p:sp>
      <p:sp>
        <p:nvSpPr>
          <p:cNvPr id="15367" name="Rectangle 7"/>
          <p:cNvSpPr>
            <a:spLocks/>
          </p:cNvSpPr>
          <p:nvPr/>
        </p:nvSpPr>
        <p:spPr bwMode="auto">
          <a:xfrm rot="10800000" flipH="1">
            <a:off x="3937992" y="5089922"/>
            <a:ext cx="116086" cy="116086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 dirty="0"/>
          </a:p>
        </p:txBody>
      </p:sp>
      <p:grpSp>
        <p:nvGrpSpPr>
          <p:cNvPr id="2" name="Group 29"/>
          <p:cNvGrpSpPr/>
          <p:nvPr/>
        </p:nvGrpSpPr>
        <p:grpSpPr>
          <a:xfrm>
            <a:off x="169664" y="166255"/>
            <a:ext cx="5016401" cy="4637917"/>
            <a:chOff x="169664" y="166255"/>
            <a:chExt cx="5016401" cy="4637917"/>
          </a:xfrm>
        </p:grpSpPr>
        <p:pic>
          <p:nvPicPr>
            <p:cNvPr id="15361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3013" y="1187649"/>
              <a:ext cx="2794992" cy="1724546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9664" y="3810744"/>
              <a:ext cx="1491258" cy="993428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73461" y="3408909"/>
              <a:ext cx="1446609" cy="1011287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H="1">
              <a:off x="169664" y="2803922"/>
              <a:ext cx="410766" cy="1009055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dirty="0"/>
            </a:p>
          </p:txBody>
        </p:sp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>
              <a:off x="660797" y="2803922"/>
              <a:ext cx="1000125" cy="1007939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dirty="0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 flipH="1">
              <a:off x="1976810" y="2714625"/>
              <a:ext cx="237753" cy="696516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dirty="0"/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2294930" y="2714625"/>
              <a:ext cx="1130722" cy="696516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dirty="0"/>
            </a:p>
          </p:txBody>
        </p:sp>
        <p:sp>
          <p:nvSpPr>
            <p:cNvPr id="15377" name="Rectangle 17"/>
            <p:cNvSpPr>
              <a:spLocks/>
            </p:cNvSpPr>
            <p:nvPr/>
          </p:nvSpPr>
          <p:spPr bwMode="auto">
            <a:xfrm>
              <a:off x="203299" y="166255"/>
              <a:ext cx="4982766" cy="99752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l"/>
              <a:r>
                <a:rPr lang="es-CL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Uno de los objetivos principales del </a:t>
              </a:r>
            </a:p>
            <a:p>
              <a:pPr algn="l"/>
              <a:r>
                <a:rPr lang="es-CL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E-ELT es encontrar y caracterizar </a:t>
              </a:r>
              <a:r>
                <a:rPr lang="es-CL" sz="2200" dirty="0" err="1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exo</a:t>
              </a:r>
              <a:r>
                <a:rPr lang="es-CL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-planetas ...</a:t>
              </a:r>
              <a:endParaRPr lang="es-CL" sz="2200" dirty="0">
                <a:solidFill>
                  <a:schemeClr val="accent4">
                    <a:lumMod val="65000"/>
                    <a:lumOff val="35000"/>
                  </a:schemeClr>
                </a:solidFill>
                <a:latin typeface="+mj-lt"/>
                <a:ea typeface="Georgia" charset="0"/>
                <a:cs typeface="Georgia" charset="0"/>
                <a:sym typeface="Georgia" charset="0"/>
              </a:endParaRPr>
            </a:p>
          </p:txBody>
        </p:sp>
      </p:grpSp>
      <p:grpSp>
        <p:nvGrpSpPr>
          <p:cNvPr id="3" name="Group 30"/>
          <p:cNvGrpSpPr/>
          <p:nvPr/>
        </p:nvGrpSpPr>
        <p:grpSpPr>
          <a:xfrm>
            <a:off x="1974578" y="94886"/>
            <a:ext cx="5597545" cy="6575591"/>
            <a:chOff x="1974578" y="94886"/>
            <a:chExt cx="5597545" cy="6575591"/>
          </a:xfrm>
        </p:grpSpPr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86000" y="4941467"/>
              <a:ext cx="2536031" cy="1729010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1974578" y="4420195"/>
              <a:ext cx="1972344" cy="669727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dirty="0"/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>
              <a:off x="3420070" y="4420195"/>
              <a:ext cx="639589" cy="666378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dirty="0"/>
            </a:p>
          </p:txBody>
        </p:sp>
        <p:sp>
          <p:nvSpPr>
            <p:cNvPr id="15378" name="Rectangle 18"/>
            <p:cNvSpPr>
              <a:spLocks/>
            </p:cNvSpPr>
            <p:nvPr/>
          </p:nvSpPr>
          <p:spPr bwMode="auto">
            <a:xfrm>
              <a:off x="3375565" y="1450569"/>
              <a:ext cx="4196558" cy="95418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l"/>
              <a:r>
                <a:rPr lang="en-US" sz="2200" dirty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... </a:t>
              </a:r>
              <a:r>
                <a:rPr lang="es-CL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será el primer telescopio capaz de buscar  </a:t>
              </a:r>
              <a:r>
                <a:rPr lang="es-CL" sz="2200" dirty="0" smtClean="0">
                  <a:solidFill>
                    <a:srgbClr val="FF6600"/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planetas gemelos a la Tierra</a:t>
              </a:r>
              <a:r>
                <a:rPr lang="es-CL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...</a:t>
              </a:r>
              <a:endParaRPr lang="es-CL" sz="2200" dirty="0">
                <a:solidFill>
                  <a:schemeClr val="accent4">
                    <a:lumMod val="65000"/>
                    <a:lumOff val="35000"/>
                  </a:schemeClr>
                </a:solidFill>
                <a:latin typeface="+mj-lt"/>
                <a:ea typeface="Georgia" charset="0"/>
                <a:cs typeface="Georgia" charset="0"/>
                <a:sym typeface="Georgia" charset="0"/>
              </a:endParaRPr>
            </a:p>
          </p:txBody>
        </p:sp>
        <p:pic>
          <p:nvPicPr>
            <p:cNvPr id="15384" name="Picture 2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00659" y="94886"/>
              <a:ext cx="1785938" cy="1189881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pic>
        <p:nvPicPr>
          <p:cNvPr id="26" name="Picture 3" descr="logo+name black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37565" y="119519"/>
            <a:ext cx="1524000" cy="631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540150" y="6590581"/>
            <a:ext cx="603849" cy="267419"/>
          </a:xfrm>
        </p:spPr>
        <p:txBody>
          <a:bodyPr/>
          <a:lstStyle/>
          <a:p>
            <a:fld id="{E682D64D-8F14-4CCB-9347-A4B118CAF334}" type="slidenum">
              <a:rPr lang="en-US" sz="1000" smtClean="0">
                <a:solidFill>
                  <a:schemeClr val="bg1"/>
                </a:solidFill>
              </a:rPr>
              <a:pPr/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4" name="Group 31"/>
          <p:cNvGrpSpPr/>
          <p:nvPr/>
        </p:nvGrpSpPr>
        <p:grpSpPr>
          <a:xfrm>
            <a:off x="4054078" y="2411016"/>
            <a:ext cx="4911328" cy="4250531"/>
            <a:chOff x="4054078" y="2411016"/>
            <a:chExt cx="4911328" cy="4250531"/>
          </a:xfrm>
        </p:grpSpPr>
        <p:pic>
          <p:nvPicPr>
            <p:cNvPr id="15374" name="Picture 1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14875" y="3893344"/>
              <a:ext cx="1259086" cy="866180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  <p:pic>
          <p:nvPicPr>
            <p:cNvPr id="15375" name="Picture 1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750844" y="3549551"/>
              <a:ext cx="2062758" cy="1384102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  <p:pic>
          <p:nvPicPr>
            <p:cNvPr id="15376" name="Picture 1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747496" y="5116711"/>
              <a:ext cx="2059409" cy="1544836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5379" name="Rectangle 19"/>
            <p:cNvSpPr>
              <a:spLocks/>
            </p:cNvSpPr>
            <p:nvPr/>
          </p:nvSpPr>
          <p:spPr bwMode="auto">
            <a:xfrm>
              <a:off x="4598789" y="2411016"/>
              <a:ext cx="4366617" cy="71437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l"/>
              <a:r>
                <a:rPr lang="en-US" sz="2200" dirty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... </a:t>
              </a:r>
              <a:r>
                <a:rPr lang="es-CL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con la finalidad de encontrar </a:t>
              </a:r>
              <a:r>
                <a:rPr lang="es-CL" sz="2200" dirty="0" smtClean="0">
                  <a:solidFill>
                    <a:srgbClr val="FF6600"/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vida más allá del Sistema solar</a:t>
              </a:r>
              <a:r>
                <a:rPr lang="en-US" sz="2200" dirty="0" smtClean="0">
                  <a:solidFill>
                    <a:srgbClr val="FF6600"/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.</a:t>
              </a:r>
              <a:endParaRPr lang="en-US" sz="2200" dirty="0">
                <a:solidFill>
                  <a:srgbClr val="FF6600"/>
                </a:solidFill>
                <a:latin typeface="+mj-lt"/>
                <a:ea typeface="Georgia" charset="0"/>
                <a:cs typeface="Georgia" charset="0"/>
                <a:sym typeface="Georgia" charset="0"/>
              </a:endParaRPr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 rot="10800000" flipH="1">
              <a:off x="5973961" y="3543970"/>
              <a:ext cx="785813" cy="352723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dirty="0"/>
            </a:p>
          </p:txBody>
        </p:sp>
        <p:sp>
          <p:nvSpPr>
            <p:cNvPr id="15383" name="Line 23"/>
            <p:cNvSpPr>
              <a:spLocks noChangeShapeType="1"/>
            </p:cNvSpPr>
            <p:nvPr/>
          </p:nvSpPr>
          <p:spPr bwMode="auto">
            <a:xfrm>
              <a:off x="5973961" y="4759524"/>
              <a:ext cx="772418" cy="1902023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dirty="0"/>
            </a:p>
          </p:txBody>
        </p:sp>
        <p:sp>
          <p:nvSpPr>
            <p:cNvPr id="15380" name="Line 20"/>
            <p:cNvSpPr>
              <a:spLocks noChangeShapeType="1"/>
            </p:cNvSpPr>
            <p:nvPr/>
          </p:nvSpPr>
          <p:spPr bwMode="auto">
            <a:xfrm rot="10800000" flipH="1">
              <a:off x="4054079" y="3896693"/>
              <a:ext cx="658564" cy="1190997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dirty="0"/>
            </a:p>
          </p:txBody>
        </p:sp>
        <p:sp>
          <p:nvSpPr>
            <p:cNvPr id="15381" name="Line 21"/>
            <p:cNvSpPr>
              <a:spLocks noChangeShapeType="1"/>
            </p:cNvSpPr>
            <p:nvPr/>
          </p:nvSpPr>
          <p:spPr bwMode="auto">
            <a:xfrm rot="10800000" flipH="1">
              <a:off x="4054078" y="4759524"/>
              <a:ext cx="660797" cy="446484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165199" y="121983"/>
            <a:ext cx="6795375" cy="1223367"/>
            <a:chOff x="165199" y="121983"/>
            <a:chExt cx="6795375" cy="1223367"/>
          </a:xfrm>
        </p:grpSpPr>
        <p:sp>
          <p:nvSpPr>
            <p:cNvPr id="18433" name="Rectangle 1"/>
            <p:cNvSpPr>
              <a:spLocks/>
            </p:cNvSpPr>
            <p:nvPr/>
          </p:nvSpPr>
          <p:spPr bwMode="auto">
            <a:xfrm>
              <a:off x="165199" y="353069"/>
              <a:ext cx="4982766" cy="714375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l"/>
              <a:r>
                <a:rPr lang="es-CL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Otro objetivo central del E-ELT se relaciona con la Física fundamental </a:t>
              </a:r>
              <a:r>
                <a:rPr lang="en-US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...</a:t>
              </a:r>
              <a:endParaRPr lang="en-US" sz="2200" dirty="0">
                <a:solidFill>
                  <a:schemeClr val="accent4">
                    <a:lumMod val="65000"/>
                    <a:lumOff val="35000"/>
                  </a:schemeClr>
                </a:solidFill>
                <a:latin typeface="+mj-lt"/>
                <a:ea typeface="Georgia" charset="0"/>
                <a:cs typeface="Georgia" charset="0"/>
                <a:sym typeface="Georgia" charset="0"/>
              </a:endParaRPr>
            </a:p>
          </p:txBody>
        </p:sp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16396" y="121983"/>
              <a:ext cx="1644178" cy="1223367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/>
          <p:nvPr/>
        </p:nvGrpSpPr>
        <p:grpSpPr>
          <a:xfrm>
            <a:off x="241102" y="1585019"/>
            <a:ext cx="8420695" cy="2749229"/>
            <a:chOff x="241102" y="1585019"/>
            <a:chExt cx="8420695" cy="2749229"/>
          </a:xfrm>
        </p:grpSpPr>
        <p:sp>
          <p:nvSpPr>
            <p:cNvPr id="18434" name="Rectangle 2"/>
            <p:cNvSpPr>
              <a:spLocks/>
            </p:cNvSpPr>
            <p:nvPr/>
          </p:nvSpPr>
          <p:spPr bwMode="auto">
            <a:xfrm>
              <a:off x="241102" y="1585019"/>
              <a:ext cx="4143375" cy="103584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s-CL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…el E-ELT podrá analizar si </a:t>
              </a:r>
              <a:r>
                <a:rPr lang="es-CL" sz="2200" dirty="0" smtClean="0">
                  <a:solidFill>
                    <a:srgbClr val="00B050"/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 la Física actual </a:t>
              </a:r>
              <a:r>
                <a:rPr lang="es-CL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era válida  hace </a:t>
              </a:r>
            </a:p>
            <a:p>
              <a:r>
                <a:rPr lang="es-CL" sz="2200" dirty="0" smtClean="0">
                  <a:solidFill>
                    <a:srgbClr val="FF6600"/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10 billones de años</a:t>
              </a:r>
              <a:r>
                <a:rPr lang="es-CL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...</a:t>
              </a:r>
              <a:endParaRPr lang="es-CL" sz="2200" dirty="0">
                <a:solidFill>
                  <a:schemeClr val="accent4">
                    <a:lumMod val="65000"/>
                    <a:lumOff val="35000"/>
                  </a:schemeClr>
                </a:solidFill>
                <a:latin typeface="+mj-lt"/>
                <a:ea typeface="Georgia" charset="0"/>
                <a:cs typeface="Georgia" charset="0"/>
                <a:sym typeface="Georgia" charset="0"/>
              </a:endParaRPr>
            </a:p>
          </p:txBody>
        </p:sp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52367" y="1590602"/>
              <a:ext cx="4009430" cy="2743646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</p:grpSp>
      <p:grpSp>
        <p:nvGrpSpPr>
          <p:cNvPr id="4" name="Group 11"/>
          <p:cNvGrpSpPr/>
          <p:nvPr/>
        </p:nvGrpSpPr>
        <p:grpSpPr>
          <a:xfrm>
            <a:off x="241102" y="3643312"/>
            <a:ext cx="8286750" cy="2821782"/>
            <a:chOff x="241102" y="3643312"/>
            <a:chExt cx="8286750" cy="2821782"/>
          </a:xfrm>
        </p:grpSpPr>
        <p:sp>
          <p:nvSpPr>
            <p:cNvPr id="18435" name="Rectangle 3"/>
            <p:cNvSpPr>
              <a:spLocks/>
            </p:cNvSpPr>
            <p:nvPr/>
          </p:nvSpPr>
          <p:spPr bwMode="auto">
            <a:xfrm>
              <a:off x="4179094" y="5107781"/>
              <a:ext cx="4348758" cy="135731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l"/>
              <a:r>
                <a:rPr lang="en-US" sz="2200" dirty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... </a:t>
              </a:r>
              <a:r>
                <a:rPr lang="es-CL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Y podrá rastrear la </a:t>
              </a:r>
              <a:r>
                <a:rPr lang="es-CL" sz="2200" dirty="0" smtClean="0">
                  <a:solidFill>
                    <a:srgbClr val="00B050"/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 historia de la expansión del universo, </a:t>
              </a:r>
              <a:r>
                <a:rPr lang="es-CL" sz="22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entregando  pistas sobre la </a:t>
              </a:r>
              <a:r>
                <a:rPr lang="es-CL" sz="2200" dirty="0" smtClean="0">
                  <a:solidFill>
                    <a:schemeClr val="bg1"/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  </a:t>
              </a:r>
              <a:r>
                <a:rPr lang="es-CL" sz="2200" dirty="0" smtClean="0">
                  <a:solidFill>
                    <a:srgbClr val="FF6600"/>
                  </a:solidFill>
                  <a:latin typeface="+mj-lt"/>
                  <a:ea typeface="Georgia" charset="0"/>
                  <a:cs typeface="Georgia" charset="0"/>
                  <a:sym typeface="Georgia" charset="0"/>
                </a:rPr>
                <a:t>misteriosa energía oscura.</a:t>
              </a:r>
              <a:endParaRPr lang="es-CL" sz="2200" dirty="0">
                <a:solidFill>
                  <a:srgbClr val="FF6600"/>
                </a:solidFill>
                <a:latin typeface="+mj-lt"/>
                <a:ea typeface="Georgia" charset="0"/>
                <a:cs typeface="Georgia" charset="0"/>
                <a:sym typeface="Georgia" charset="0"/>
              </a:endParaRPr>
            </a:p>
          </p:txBody>
        </p:sp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1102" y="3643312"/>
              <a:ext cx="3639964" cy="2812852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</p:grpSp>
      <p:pic>
        <p:nvPicPr>
          <p:cNvPr id="8" name="Picture 3" descr="logo+name blac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7565" y="119519"/>
            <a:ext cx="1524000" cy="631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56275" y="6639464"/>
            <a:ext cx="987725" cy="218536"/>
          </a:xfrm>
        </p:spPr>
        <p:txBody>
          <a:bodyPr/>
          <a:lstStyle/>
          <a:p>
            <a:fld id="{E682D64D-8F14-4CCB-9347-A4B118CAF334}" type="slidenum">
              <a:rPr lang="en-US" sz="1000" smtClean="0">
                <a:solidFill>
                  <a:schemeClr val="bg1"/>
                </a:solidFill>
              </a:rPr>
              <a:pPr/>
              <a:t>14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3" name="Picture 6" descr="eso-flags-noframe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eso-flags-nofram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5385" y="6612162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4269" y="6543760"/>
            <a:ext cx="544189" cy="217136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15</a:t>
            </a:fld>
            <a:endParaRPr lang="en-US" sz="1000" dirty="0"/>
          </a:p>
        </p:txBody>
      </p:sp>
      <p:pic>
        <p:nvPicPr>
          <p:cNvPr id="5" name="Picture 3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093" y="54784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elt-illustration-5k-potw_TRI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363"/>
            <a:ext cx="7768354" cy="6863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2605" y="5793785"/>
            <a:ext cx="3528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Las </a:t>
            </a:r>
            <a:r>
              <a:rPr lang="en-GB" sz="2000" b="1" dirty="0" smtClean="0">
                <a:solidFill>
                  <a:srgbClr val="FFFF33"/>
                </a:solidFill>
              </a:rPr>
              <a:t>5500-ton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s-CL" sz="2000" dirty="0" smtClean="0">
                <a:solidFill>
                  <a:schemeClr val="bg1"/>
                </a:solidFill>
              </a:rPr>
              <a:t>pueden girar  </a:t>
            </a:r>
          </a:p>
          <a:p>
            <a:r>
              <a:rPr lang="es-CL" sz="2000" dirty="0" smtClean="0">
                <a:solidFill>
                  <a:schemeClr val="bg1"/>
                </a:solidFill>
              </a:rPr>
              <a:t>360 grados a nivel  </a:t>
            </a:r>
            <a:r>
              <a:rPr lang="es-CL" sz="2000" dirty="0" err="1" smtClean="0">
                <a:solidFill>
                  <a:schemeClr val="bg1"/>
                </a:solidFill>
              </a:rPr>
              <a:t>azimuth</a:t>
            </a:r>
            <a:endParaRPr lang="es-CL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6592" y="2047283"/>
            <a:ext cx="1607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>
                <a:solidFill>
                  <a:schemeClr val="bg1"/>
                </a:solidFill>
              </a:rPr>
              <a:t>Plataformas de altura permiten  inclinación del telescopio</a:t>
            </a:r>
            <a:endParaRPr lang="es-CL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784" y="109169"/>
            <a:ext cx="43747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>
                <a:solidFill>
                  <a:srgbClr val="FF6666"/>
                </a:solidFill>
              </a:rPr>
              <a:t>El espejo con óptica adaptativa ajusta  su forma mil veces por segundo, para corregir distorsiones provocadas por turbulencias atmosféricas </a:t>
            </a:r>
            <a:endParaRPr lang="es-CL" sz="2000" dirty="0">
              <a:solidFill>
                <a:srgbClr val="FF6666"/>
              </a:solidFill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17461716">
            <a:off x="2729877" y="657857"/>
            <a:ext cx="93658" cy="2736238"/>
          </a:xfrm>
          <a:prstGeom prst="downArrow">
            <a:avLst>
              <a:gd name="adj1" fmla="val 64375"/>
              <a:gd name="adj2" fmla="val 50000"/>
            </a:avLst>
          </a:prstGeom>
          <a:solidFill>
            <a:srgbClr val="FF66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84538" y="914400"/>
            <a:ext cx="1338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E-ELT</a:t>
            </a:r>
            <a:endParaRPr lang="en-GB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16547210">
            <a:off x="2704312" y="2187699"/>
            <a:ext cx="132675" cy="1578229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  <p:grpSp>
        <p:nvGrpSpPr>
          <p:cNvPr id="3" name="Group 26"/>
          <p:cNvGrpSpPr/>
          <p:nvPr/>
        </p:nvGrpSpPr>
        <p:grpSpPr>
          <a:xfrm>
            <a:off x="-1" y="1933997"/>
            <a:ext cx="2775569" cy="4397045"/>
            <a:chOff x="-1" y="1933997"/>
            <a:chExt cx="2775569" cy="4397045"/>
          </a:xfrm>
        </p:grpSpPr>
        <p:grpSp>
          <p:nvGrpSpPr>
            <p:cNvPr id="8" name="Group 10"/>
            <p:cNvGrpSpPr/>
            <p:nvPr/>
          </p:nvGrpSpPr>
          <p:grpSpPr>
            <a:xfrm>
              <a:off x="582627" y="2281954"/>
              <a:ext cx="1319001" cy="1189529"/>
              <a:chOff x="6441262" y="938676"/>
              <a:chExt cx="1319001" cy="1189529"/>
            </a:xfrm>
          </p:grpSpPr>
          <p:sp>
            <p:nvSpPr>
              <p:cNvPr id="6" name="Hexagon 5"/>
              <p:cNvSpPr/>
              <p:nvPr/>
            </p:nvSpPr>
            <p:spPr bwMode="auto">
              <a:xfrm>
                <a:off x="6441262" y="938676"/>
                <a:ext cx="1319001" cy="1189529"/>
              </a:xfrm>
              <a:prstGeom prst="hexagon">
                <a:avLst/>
              </a:prstGeom>
              <a:gradFill flip="none" rotWithShape="1">
                <a:gsLst>
                  <a:gs pos="81000">
                    <a:srgbClr val="FFFFFF"/>
                  </a:gs>
                  <a:gs pos="7001">
                    <a:srgbClr val="E6E6E6"/>
                  </a:gs>
                  <a:gs pos="100000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455814" y="1181437"/>
                <a:ext cx="1294372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/>
                  <a:t>984 pcs</a:t>
                </a:r>
              </a:p>
              <a:p>
                <a:pPr algn="ctr"/>
                <a:r>
                  <a:rPr lang="en-GB" sz="1800" dirty="0" smtClean="0"/>
                  <a:t>1.45m c/u</a:t>
                </a:r>
                <a:endParaRPr lang="en-GB" sz="1800" dirty="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-1" y="3468720"/>
              <a:ext cx="2775569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indent="7938">
                <a:buFont typeface="Monotype Sorts" pitchFamily="-110" charset="2"/>
                <a:buNone/>
              </a:pPr>
              <a:r>
                <a:rPr lang="es-CL" sz="1800" dirty="0" smtClean="0">
                  <a:solidFill>
                    <a:schemeClr val="bg1"/>
                  </a:solidFill>
                  <a:latin typeface="HelveticaNeueLT Com 55 Roman" pitchFamily="-110" charset="0"/>
                  <a:ea typeface="ＭＳ Ｐゴシック" pitchFamily="34" charset="-128"/>
                  <a:cs typeface="HelveticaNeueLT Com 55 Roman" pitchFamily="-110" charset="0"/>
                </a:rPr>
                <a:t>El sistema de óptica adaptativa mantiene al espejo en forma óptima frente a factores ambientales como la gravedad,  (con diversas  inclinaciones), viento, deformaciones del eje.  perturbaciones térmicas , etc.</a:t>
              </a:r>
              <a:endParaRPr lang="es-CL" sz="1800" b="1" dirty="0" smtClean="0">
                <a:solidFill>
                  <a:schemeClr val="bg1"/>
                </a:solidFill>
                <a:latin typeface="HelveticaNeueLT Com 55 Roman" pitchFamily="-110" charset="0"/>
                <a:ea typeface="ＭＳ Ｐゴシック" pitchFamily="34" charset="-128"/>
                <a:cs typeface="HelveticaNeueLT Com 55 Roman" pitchFamily="-110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8025" y="1933997"/>
              <a:ext cx="192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800" b="1" dirty="0" smtClean="0">
                  <a:solidFill>
                    <a:schemeClr val="bg1"/>
                  </a:solidFill>
                </a:rPr>
                <a:t>Espejo primario</a:t>
              </a:r>
              <a:endParaRPr lang="es-CL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Straight Arrow Connector 25"/>
            <p:cNvCxnSpPr>
              <a:stCxn id="6" idx="3"/>
              <a:endCxn id="6" idx="0"/>
            </p:cNvCxnSpPr>
            <p:nvPr/>
          </p:nvCxnSpPr>
          <p:spPr bwMode="auto">
            <a:xfrm rot="10800000" flipH="1">
              <a:off x="582626" y="2876719"/>
              <a:ext cx="1319001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18" name="TextBox 17"/>
          <p:cNvSpPr txBox="1"/>
          <p:nvPr/>
        </p:nvSpPr>
        <p:spPr>
          <a:xfrm>
            <a:off x="3457595" y="4425389"/>
            <a:ext cx="10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rgbClr val="CC6600"/>
                </a:solidFill>
              </a:rPr>
              <a:t>Rayos</a:t>
            </a:r>
            <a:r>
              <a:rPr lang="en-GB" sz="2000" b="1" dirty="0" smtClean="0">
                <a:solidFill>
                  <a:srgbClr val="CC6600"/>
                </a:solidFill>
              </a:rPr>
              <a:t> </a:t>
            </a:r>
          </a:p>
          <a:p>
            <a:pPr algn="ctr"/>
            <a:r>
              <a:rPr lang="en-GB" sz="2000" b="1" dirty="0" smtClean="0">
                <a:solidFill>
                  <a:srgbClr val="CC6600"/>
                </a:solidFill>
              </a:rPr>
              <a:t>laser</a:t>
            </a:r>
            <a:endParaRPr lang="en-GB" sz="2000" b="1" dirty="0">
              <a:solidFill>
                <a:srgbClr val="CC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2" presetClass="entr" presetSubtype="9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9" grpId="0" animBg="1"/>
      <p:bldP spid="12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eso-flags-nofram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477981" y="0"/>
            <a:ext cx="7370619" cy="969818"/>
          </a:xfrm>
          <a:ln/>
        </p:spPr>
        <p:txBody>
          <a:bodyPr rIns="116994"/>
          <a:lstStyle/>
          <a:p>
            <a:pPr marL="40182"/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panorámica</a:t>
            </a:r>
            <a:r>
              <a:rPr lang="en-US" dirty="0" smtClean="0"/>
              <a:t> del E-ELT</a:t>
            </a:r>
            <a:endParaRPr lang="en-US" dirty="0"/>
          </a:p>
        </p:txBody>
      </p:sp>
      <p:pic>
        <p:nvPicPr>
          <p:cNvPr id="26628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28730" y="3564657"/>
            <a:ext cx="3053953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04147" y="4861917"/>
            <a:ext cx="2625328" cy="191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62376" y="2199680"/>
            <a:ext cx="1964531" cy="14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88398" y="2057475"/>
            <a:ext cx="1955602" cy="146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32" name="Picture 8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9050" y="967680"/>
            <a:ext cx="5339953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33" name="Line 9"/>
          <p:cNvSpPr>
            <a:spLocks noChangeShapeType="1"/>
          </p:cNvSpPr>
          <p:nvPr/>
        </p:nvSpPr>
        <p:spPr bwMode="auto">
          <a:xfrm rot="10800000" flipH="1">
            <a:off x="3904506" y="1832819"/>
            <a:ext cx="1476747" cy="1762497"/>
          </a:xfrm>
          <a:prstGeom prst="line">
            <a:avLst/>
          </a:prstGeom>
          <a:noFill/>
          <a:ln w="63500" cap="flat">
            <a:solidFill>
              <a:srgbClr val="0000FF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6634" name="Rectangle 10"/>
          <p:cNvSpPr>
            <a:spLocks/>
          </p:cNvSpPr>
          <p:nvPr/>
        </p:nvSpPr>
        <p:spPr bwMode="auto">
          <a:xfrm>
            <a:off x="5537002" y="1015968"/>
            <a:ext cx="3616523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  <a:latin typeface="Cambria" charset="0"/>
                <a:ea typeface="ＭＳ Ｐゴシック" charset="0"/>
                <a:cs typeface="Cambria" charset="0"/>
                <a:sym typeface="Cambria" charset="0"/>
              </a:rPr>
              <a:t>42m </a:t>
            </a:r>
            <a:r>
              <a:rPr lang="en-US" dirty="0" err="1" smtClean="0">
                <a:solidFill>
                  <a:schemeClr val="tx1"/>
                </a:solidFill>
                <a:latin typeface="Cambria" charset="0"/>
                <a:ea typeface="ＭＳ Ｐゴシック" charset="0"/>
                <a:cs typeface="Cambria" charset="0"/>
                <a:sym typeface="Cambria" charset="0"/>
              </a:rPr>
              <a:t>dia</a:t>
            </a:r>
            <a:r>
              <a:rPr lang="en-US" dirty="0" smtClean="0">
                <a:solidFill>
                  <a:schemeClr val="tx1"/>
                </a:solidFill>
                <a:latin typeface="Cambria" charset="0"/>
                <a:ea typeface="ＭＳ Ｐゴシック" charset="0"/>
                <a:cs typeface="Cambria" charset="0"/>
                <a:sym typeface="Cambria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charset="0"/>
                <a:ea typeface="ＭＳ Ｐゴシック" charset="0"/>
                <a:cs typeface="Cambria" charset="0"/>
                <a:sym typeface="Cambria" charset="0"/>
              </a:rPr>
              <a:t>Espejo</a:t>
            </a:r>
            <a:r>
              <a:rPr lang="en-US" dirty="0" smtClean="0">
                <a:solidFill>
                  <a:schemeClr val="tx1"/>
                </a:solidFill>
                <a:latin typeface="Cambria" charset="0"/>
                <a:ea typeface="ＭＳ Ｐゴシック" charset="0"/>
                <a:cs typeface="Cambria" charset="0"/>
                <a:sym typeface="Cambria" charset="0"/>
              </a:rPr>
              <a:t> Principal</a:t>
            </a:r>
            <a:endParaRPr lang="en-US" dirty="0">
              <a:solidFill>
                <a:schemeClr val="tx1"/>
              </a:solidFill>
              <a:latin typeface="Cambria" charset="0"/>
              <a:ea typeface="ＭＳ Ｐゴシック" charset="0"/>
              <a:cs typeface="Cambria" charset="0"/>
              <a:sym typeface="Cambria" charset="0"/>
            </a:endParaRPr>
          </a:p>
          <a:p>
            <a:pPr marL="40182">
              <a:lnSpc>
                <a:spcPct val="110000"/>
              </a:lnSpc>
              <a:buSzPct val="125000"/>
              <a:buFont typeface="Cambria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Cambria" charset="0"/>
                <a:ea typeface="ＭＳ Ｐゴシック" charset="0"/>
                <a:cs typeface="Cambria" charset="0"/>
                <a:sym typeface="Cambria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Cambria" charset="0"/>
                <a:ea typeface="ＭＳ Ｐゴシック" charset="0"/>
                <a:cs typeface="Cambria" charset="0"/>
                <a:sym typeface="Cambria" charset="0"/>
              </a:rPr>
              <a:t>alrededor</a:t>
            </a:r>
            <a:r>
              <a:rPr lang="en-US" sz="1500" dirty="0" smtClean="0">
                <a:solidFill>
                  <a:schemeClr val="tx1"/>
                </a:solidFill>
                <a:latin typeface="Cambria" charset="0"/>
                <a:ea typeface="ＭＳ Ｐゴシック" charset="0"/>
                <a:cs typeface="Cambria" charset="0"/>
                <a:sym typeface="Cambria" charset="0"/>
              </a:rPr>
              <a:t> de 1.000 </a:t>
            </a:r>
            <a:r>
              <a:rPr lang="en-US" sz="1500" dirty="0" err="1" smtClean="0">
                <a:solidFill>
                  <a:schemeClr val="tx1"/>
                </a:solidFill>
                <a:latin typeface="Cambria" charset="0"/>
                <a:ea typeface="ＭＳ Ｐゴシック" charset="0"/>
                <a:cs typeface="Cambria" charset="0"/>
                <a:sym typeface="Cambria" charset="0"/>
              </a:rPr>
              <a:t>piezas</a:t>
            </a:r>
            <a:endParaRPr lang="en-US" sz="1500" dirty="0">
              <a:solidFill>
                <a:schemeClr val="tx1"/>
              </a:solidFill>
              <a:latin typeface="Cambria" charset="0"/>
              <a:ea typeface="ＭＳ Ｐゴシック" charset="0"/>
              <a:cs typeface="Cambria" charset="0"/>
              <a:sym typeface="Cambria" charset="0"/>
            </a:endParaRPr>
          </a:p>
        </p:txBody>
      </p:sp>
      <p:sp>
        <p:nvSpPr>
          <p:cNvPr id="26635" name="Oval 11"/>
          <p:cNvSpPr>
            <a:spLocks/>
          </p:cNvSpPr>
          <p:nvPr/>
        </p:nvSpPr>
        <p:spPr bwMode="auto">
          <a:xfrm>
            <a:off x="6545461" y="5389066"/>
            <a:ext cx="375047" cy="294680"/>
          </a:xfrm>
          <a:prstGeom prst="ellipse">
            <a:avLst/>
          </a:prstGeom>
          <a:noFill/>
          <a:ln w="508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6636" name="Rectangle 12"/>
          <p:cNvSpPr>
            <a:spLocks/>
          </p:cNvSpPr>
          <p:nvPr/>
        </p:nvSpPr>
        <p:spPr bwMode="auto">
          <a:xfrm>
            <a:off x="4938117" y="5089922"/>
            <a:ext cx="152997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6575" bIns="0">
            <a:spAutoFit/>
          </a:bodyPr>
          <a:lstStyle/>
          <a:p>
            <a:pPr marL="35717"/>
            <a:r>
              <a:rPr lang="en-US" sz="1100" dirty="0" err="1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Segmento</a:t>
            </a:r>
            <a:r>
              <a:rPr lang="en-US" sz="1100" dirty="0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 del </a:t>
            </a:r>
            <a:r>
              <a:rPr lang="en-US" sz="1100" dirty="0" err="1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prototipo</a:t>
            </a:r>
            <a:endParaRPr lang="en-US" sz="11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rot="10800000">
            <a:off x="6288733" y="5223867"/>
            <a:ext cx="262310" cy="18975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6075338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7429" y="277169"/>
            <a:ext cx="43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/>
              <a:t>No son sólo ideas</a:t>
            </a:r>
            <a:endParaRPr lang="es-CL" sz="3200" b="1" dirty="0"/>
          </a:p>
        </p:txBody>
      </p:sp>
      <p:pic>
        <p:nvPicPr>
          <p:cNvPr id="9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5867" y="82436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518890" y="6624680"/>
            <a:ext cx="625110" cy="233320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17</a:t>
            </a:fld>
            <a:endParaRPr lang="en-US" sz="1000" dirty="0"/>
          </a:p>
        </p:txBody>
      </p:sp>
      <p:pic>
        <p:nvPicPr>
          <p:cNvPr id="16" name="Picture 6" descr="eso-flags-nofram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/>
          <p:nvPr/>
        </p:nvGrpSpPr>
        <p:grpSpPr>
          <a:xfrm>
            <a:off x="1045029" y="892628"/>
            <a:ext cx="7965224" cy="5840827"/>
            <a:chOff x="-11113" y="0"/>
            <a:chExt cx="9021366" cy="6733456"/>
          </a:xfrm>
        </p:grpSpPr>
        <p:grpSp>
          <p:nvGrpSpPr>
            <p:cNvPr id="4" name="Group 7"/>
            <p:cNvGrpSpPr/>
            <p:nvPr/>
          </p:nvGrpSpPr>
          <p:grpSpPr>
            <a:xfrm>
              <a:off x="-11113" y="0"/>
              <a:ext cx="7297738" cy="5472112"/>
              <a:chOff x="-11113" y="0"/>
              <a:chExt cx="7297738" cy="5472112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113" y="0"/>
                <a:ext cx="7297738" cy="5472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 bwMode="auto">
              <a:xfrm>
                <a:off x="5287709" y="375781"/>
                <a:ext cx="1872567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err="1" smtClean="0">
                    <a:solidFill>
                      <a:srgbClr val="FFFF00"/>
                    </a:solidFill>
                    <a:latin typeface="HelveticaNeueLT Com 65 Md" pitchFamily="34" charset="0"/>
                    <a:ea typeface="+mn-ea"/>
                    <a:cs typeface="+mn-cs"/>
                  </a:rPr>
                  <a:t>Sagem</a:t>
                </a:r>
                <a:r>
                  <a:rPr lang="en-GB" sz="1600" b="1" dirty="0" smtClean="0">
                    <a:solidFill>
                      <a:srgbClr val="FFFF00"/>
                    </a:solidFill>
                    <a:latin typeface="HelveticaNeueLT Com 65 Md" pitchFamily="34" charset="0"/>
                    <a:ea typeface="+mn-ea"/>
                    <a:cs typeface="+mn-cs"/>
                  </a:rPr>
                  <a:t> polished  </a:t>
                </a:r>
                <a:r>
                  <a:rPr lang="en-GB" sz="1600" b="1" dirty="0" err="1" smtClean="0">
                    <a:solidFill>
                      <a:srgbClr val="FFFF00"/>
                    </a:solidFill>
                    <a:latin typeface="HelveticaNeueLT Com 65 Md" pitchFamily="34" charset="0"/>
                    <a:ea typeface="+mn-ea"/>
                    <a:cs typeface="+mn-cs"/>
                  </a:rPr>
                  <a:t>Zerodur</a:t>
                </a:r>
                <a:r>
                  <a:rPr lang="en-GB" sz="1600" b="1" dirty="0" smtClean="0">
                    <a:solidFill>
                      <a:srgbClr val="FFFF00"/>
                    </a:solidFill>
                    <a:latin typeface="HelveticaNeueLT Com 65 Md" pitchFamily="34" charset="0"/>
                    <a:ea typeface="+mn-ea"/>
                    <a:cs typeface="+mn-cs"/>
                  </a:rPr>
                  <a:t> Segment</a:t>
                </a:r>
              </a:p>
            </p:txBody>
          </p:sp>
        </p:grpSp>
        <p:grpSp>
          <p:nvGrpSpPr>
            <p:cNvPr id="5" name="Group 6"/>
            <p:cNvGrpSpPr/>
            <p:nvPr/>
          </p:nvGrpSpPr>
          <p:grpSpPr>
            <a:xfrm>
              <a:off x="5482828" y="4087094"/>
              <a:ext cx="3527425" cy="2646362"/>
              <a:chOff x="5482828" y="4087094"/>
              <a:chExt cx="3527425" cy="2646362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2828" y="4087094"/>
                <a:ext cx="3527425" cy="2646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4"/>
              <p:cNvSpPr txBox="1"/>
              <p:nvPr/>
            </p:nvSpPr>
            <p:spPr bwMode="auto">
              <a:xfrm>
                <a:off x="5527477" y="4318739"/>
                <a:ext cx="1632799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FFFF00"/>
                    </a:solidFill>
                    <a:latin typeface="HelveticaNeueLT Com 65 Md" pitchFamily="34" charset="0"/>
                    <a:ea typeface="+mn-ea"/>
                    <a:cs typeface="+mn-cs"/>
                  </a:rPr>
                  <a:t>CESA Supports</a:t>
                </a: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7429" y="277169"/>
            <a:ext cx="43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/>
              <a:t>No son sólo ideas</a:t>
            </a:r>
            <a:endParaRPr lang="es-CL" sz="3200" b="1" dirty="0"/>
          </a:p>
        </p:txBody>
      </p:sp>
      <p:pic>
        <p:nvPicPr>
          <p:cNvPr id="9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5867" y="82436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518890" y="6624680"/>
            <a:ext cx="625110" cy="233320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18</a:t>
            </a:fld>
            <a:endParaRPr lang="en-US" sz="1000" dirty="0"/>
          </a:p>
        </p:txBody>
      </p:sp>
      <p:pic>
        <p:nvPicPr>
          <p:cNvPr id="16" name="Picture 6" descr="eso-flags-nofram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656342" y="1311727"/>
            <a:ext cx="7900918" cy="5383429"/>
            <a:chOff x="-1225662" y="966549"/>
            <a:chExt cx="8833857" cy="5898299"/>
          </a:xfrm>
        </p:grpSpPr>
        <p:pic>
          <p:nvPicPr>
            <p:cNvPr id="15" name="Picture 14" descr="ELT_Sensor_3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225662" y="3955395"/>
              <a:ext cx="4630161" cy="2909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 bwMode="auto">
            <a:xfrm>
              <a:off x="-1116048" y="966549"/>
              <a:ext cx="8724243" cy="228629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90000"/>
                <a:buFont typeface="Wingdings" pitchFamily="2" charset="2"/>
                <a:buChar char=""/>
              </a:pPr>
              <a:r>
                <a:rPr lang="en-GB" dirty="0" err="1" smtClean="0"/>
                <a:t>Sensores</a:t>
              </a:r>
              <a:r>
                <a:rPr lang="en-GB" dirty="0" smtClean="0"/>
                <a:t> </a:t>
              </a:r>
              <a:r>
                <a:rPr lang="en-GB" dirty="0" err="1" smtClean="0"/>
                <a:t>inductivos</a:t>
              </a:r>
              <a:r>
                <a:rPr lang="en-GB" dirty="0" smtClean="0"/>
                <a:t> de </a:t>
              </a:r>
              <a:r>
                <a:rPr lang="en-GB" dirty="0" err="1" smtClean="0"/>
                <a:t>borde</a:t>
              </a:r>
              <a:r>
                <a:rPr lang="en-GB" dirty="0" smtClean="0"/>
                <a:t> de micro-Epsilon.</a:t>
              </a:r>
            </a:p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90000"/>
                <a:buFont typeface="Wingdings" pitchFamily="2" charset="2"/>
                <a:buChar char=""/>
              </a:pPr>
              <a:r>
                <a:rPr lang="en-GB" dirty="0" err="1" smtClean="0"/>
                <a:t>Detecta</a:t>
              </a:r>
              <a:r>
                <a:rPr lang="en-GB" dirty="0" smtClean="0"/>
                <a:t> </a:t>
              </a:r>
              <a:r>
                <a:rPr lang="en-GB" dirty="0" err="1" smtClean="0"/>
                <a:t>movimiento</a:t>
              </a:r>
              <a:r>
                <a:rPr lang="en-GB" dirty="0" smtClean="0"/>
                <a:t> de </a:t>
              </a:r>
              <a:r>
                <a:rPr lang="en-GB" dirty="0" err="1" smtClean="0"/>
                <a:t>pistón</a:t>
              </a:r>
              <a:r>
                <a:rPr lang="en-GB" dirty="0" smtClean="0"/>
                <a:t>, </a:t>
              </a:r>
              <a:r>
                <a:rPr lang="en-GB" dirty="0" err="1" smtClean="0"/>
                <a:t>diferencia</a:t>
              </a:r>
              <a:r>
                <a:rPr lang="en-GB" dirty="0" smtClean="0"/>
                <a:t> y </a:t>
              </a:r>
              <a:r>
                <a:rPr lang="en-GB" dirty="0" err="1" smtClean="0"/>
                <a:t>roce</a:t>
              </a:r>
              <a:r>
                <a:rPr lang="en-GB" dirty="0" smtClean="0"/>
                <a:t>.</a:t>
              </a:r>
            </a:p>
            <a:p>
              <a:pPr marL="342900" indent="-342900">
                <a:spcBef>
                  <a:spcPct val="20000"/>
                </a:spcBef>
                <a:buClr>
                  <a:srgbClr val="FF0000"/>
                </a:buClr>
                <a:buSzPct val="90000"/>
                <a:buFont typeface="Wingdings" pitchFamily="2" charset="2"/>
                <a:buChar char=""/>
              </a:pPr>
              <a:r>
                <a:rPr lang="en-GB" dirty="0" err="1" smtClean="0"/>
                <a:t>Capaces</a:t>
              </a:r>
              <a:r>
                <a:rPr lang="en-GB" dirty="0" smtClean="0"/>
                <a:t> de </a:t>
              </a:r>
              <a:r>
                <a:rPr lang="en-GB" dirty="0" err="1" smtClean="0"/>
                <a:t>medir</a:t>
              </a:r>
              <a:r>
                <a:rPr lang="en-GB" dirty="0" smtClean="0"/>
                <a:t> el </a:t>
              </a:r>
              <a:r>
                <a:rPr lang="en-GB" dirty="0" err="1" smtClean="0"/>
                <a:t>movimiento</a:t>
              </a:r>
              <a:r>
                <a:rPr lang="en-GB" dirty="0" smtClean="0"/>
                <a:t> de </a:t>
              </a:r>
              <a:r>
                <a:rPr lang="en-GB" dirty="0" err="1" smtClean="0"/>
                <a:t>pistón</a:t>
              </a:r>
              <a:r>
                <a:rPr lang="en-GB" dirty="0" smtClean="0"/>
                <a:t> con </a:t>
              </a:r>
              <a:r>
                <a:rPr lang="en-GB" dirty="0" err="1" smtClean="0"/>
                <a:t>una</a:t>
              </a:r>
              <a:r>
                <a:rPr lang="en-GB" dirty="0" smtClean="0"/>
                <a:t> </a:t>
              </a:r>
              <a:r>
                <a:rPr lang="en-GB" dirty="0" err="1" smtClean="0"/>
                <a:t>resolución</a:t>
              </a:r>
              <a:r>
                <a:rPr lang="en-GB" dirty="0" smtClean="0"/>
                <a:t> de 0.5-nm </a:t>
              </a:r>
              <a:r>
                <a:rPr lang="en-GB" dirty="0" err="1" smtClean="0"/>
                <a:t>sobre</a:t>
              </a:r>
              <a:r>
                <a:rPr lang="en-GB" dirty="0" smtClean="0"/>
                <a:t> un </a:t>
              </a:r>
              <a:r>
                <a:rPr lang="en-GB" dirty="0" err="1" smtClean="0"/>
                <a:t>rango</a:t>
              </a:r>
              <a:r>
                <a:rPr lang="en-GB" dirty="0" smtClean="0"/>
                <a:t> de </a:t>
              </a:r>
              <a:r>
                <a:rPr lang="en-GB" dirty="0"/>
                <a:t>±</a:t>
              </a:r>
              <a:r>
                <a:rPr lang="en-GB" dirty="0" smtClean="0"/>
                <a:t>200-µm, con </a:t>
              </a:r>
              <a:r>
                <a:rPr lang="en-GB" dirty="0" err="1" smtClean="0"/>
                <a:t>una</a:t>
              </a:r>
              <a:r>
                <a:rPr lang="en-GB" dirty="0" smtClean="0"/>
                <a:t> </a:t>
              </a:r>
              <a:r>
                <a:rPr lang="en-GB" dirty="0" err="1" smtClean="0"/>
                <a:t>repetición</a:t>
              </a:r>
              <a:r>
                <a:rPr lang="en-GB" dirty="0" smtClean="0"/>
                <a:t> de 1-nm.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7429" y="277169"/>
            <a:ext cx="43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/>
              <a:t>No son sólo ideas</a:t>
            </a:r>
            <a:endParaRPr lang="es-CL" sz="3200" b="1" dirty="0"/>
          </a:p>
        </p:txBody>
      </p:sp>
      <p:pic>
        <p:nvPicPr>
          <p:cNvPr id="9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5867" y="82436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518890" y="6624680"/>
            <a:ext cx="625110" cy="233320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19</a:t>
            </a:fld>
            <a:endParaRPr lang="en-US" sz="1000" dirty="0"/>
          </a:p>
        </p:txBody>
      </p:sp>
      <p:pic>
        <p:nvPicPr>
          <p:cNvPr id="16" name="Picture 6" descr="eso-flags-nofram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4647" y="1608023"/>
            <a:ext cx="7234625" cy="39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02425" y="5849978"/>
            <a:ext cx="456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alternativa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el M2</a:t>
            </a:r>
            <a:endParaRPr lang="en-GB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47675" y="1770013"/>
            <a:ext cx="8477249" cy="43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just">
              <a:lnSpc>
                <a:spcPct val="140000"/>
              </a:lnSpc>
              <a:buFont typeface="+mj-lt"/>
              <a:buAutoNum type="arabicPeriod"/>
            </a:pPr>
            <a:r>
              <a:rPr lang="en-US" b="1" dirty="0" err="1" smtClean="0"/>
              <a:t>Introdución</a:t>
            </a:r>
            <a:r>
              <a:rPr lang="en-US" b="1" dirty="0" smtClean="0"/>
              <a:t> de la ESO</a:t>
            </a:r>
          </a:p>
          <a:p>
            <a:pPr marL="457200" indent="-457200" algn="just">
              <a:lnSpc>
                <a:spcPct val="140000"/>
              </a:lnSpc>
              <a:buFont typeface="+mj-lt"/>
              <a:buAutoNum type="arabicPeriod"/>
            </a:pPr>
            <a:r>
              <a:rPr lang="en-US" b="1" dirty="0" smtClean="0"/>
              <a:t>El E-ELT: el </a:t>
            </a:r>
            <a:r>
              <a:rPr lang="en-US" b="1" dirty="0" err="1" smtClean="0"/>
              <a:t>próximo</a:t>
            </a:r>
            <a:r>
              <a:rPr lang="en-US" b="1" dirty="0" smtClean="0"/>
              <a:t> </a:t>
            </a:r>
            <a:r>
              <a:rPr lang="en-US" b="1" dirty="0" err="1" smtClean="0"/>
              <a:t>telescopio</a:t>
            </a:r>
            <a:r>
              <a:rPr lang="en-US" b="1" dirty="0" smtClean="0"/>
              <a:t> </a:t>
            </a:r>
            <a:r>
              <a:rPr lang="en-US" b="1" dirty="0" err="1" smtClean="0"/>
              <a:t>gigante</a:t>
            </a:r>
            <a:endParaRPr lang="en-US" b="1" dirty="0" smtClean="0"/>
          </a:p>
          <a:p>
            <a:pPr marL="457200" indent="-457200" algn="just">
              <a:lnSpc>
                <a:spcPct val="140000"/>
              </a:lnSpc>
              <a:buFont typeface="+mj-lt"/>
              <a:buAutoNum type="arabicPeriod"/>
            </a:pPr>
            <a:r>
              <a:rPr lang="en-US" b="1" dirty="0" smtClean="0"/>
              <a:t>El </a:t>
            </a:r>
            <a:r>
              <a:rPr lang="en-US" b="1" dirty="0" err="1" smtClean="0"/>
              <a:t>proyecto</a:t>
            </a:r>
            <a:r>
              <a:rPr lang="en-US" b="1" dirty="0" smtClean="0"/>
              <a:t> de </a:t>
            </a:r>
            <a:r>
              <a:rPr lang="en-US" b="1" dirty="0" err="1" smtClean="0"/>
              <a:t>conexión</a:t>
            </a:r>
            <a:r>
              <a:rPr lang="en-US" b="1" dirty="0" smtClean="0"/>
              <a:t> a la red </a:t>
            </a:r>
            <a:r>
              <a:rPr lang="en-US" b="1" dirty="0" err="1" smtClean="0"/>
              <a:t>eléctrica</a:t>
            </a:r>
            <a:endParaRPr lang="en-US" b="1" dirty="0" smtClean="0"/>
          </a:p>
          <a:p>
            <a:pPr marL="457200" indent="-457200" algn="just">
              <a:lnSpc>
                <a:spcPct val="140000"/>
              </a:lnSpc>
              <a:buFont typeface="+mj-lt"/>
              <a:buAutoNum type="arabicPeriod"/>
            </a:pPr>
            <a:r>
              <a:rPr lang="en-US" b="1" dirty="0" err="1" smtClean="0"/>
              <a:t>Cómo</a:t>
            </a:r>
            <a:r>
              <a:rPr lang="en-US" b="1" dirty="0" smtClean="0"/>
              <a:t> </a:t>
            </a:r>
            <a:r>
              <a:rPr lang="en-US" b="1" dirty="0" err="1" smtClean="0"/>
              <a:t>pueden</a:t>
            </a:r>
            <a:r>
              <a:rPr lang="en-US" b="1" dirty="0" smtClean="0"/>
              <a:t> </a:t>
            </a:r>
            <a:r>
              <a:rPr lang="en-US" b="1" dirty="0" err="1" smtClean="0"/>
              <a:t>participar</a:t>
            </a:r>
            <a:r>
              <a:rPr lang="en-US" b="1" dirty="0" smtClean="0"/>
              <a:t> en el </a:t>
            </a:r>
            <a:r>
              <a:rPr lang="en-US" b="1" dirty="0" err="1" smtClean="0"/>
              <a:t>proyecto</a:t>
            </a:r>
            <a:r>
              <a:rPr lang="en-US" b="1" dirty="0" smtClean="0"/>
              <a:t> E-ELT</a:t>
            </a:r>
          </a:p>
          <a:p>
            <a:pPr marL="342900" indent="-342900" algn="just">
              <a:lnSpc>
                <a:spcPct val="140000"/>
              </a:lnSpc>
              <a:buFont typeface="+mj-lt"/>
              <a:buAutoNum type="arabicPeriod"/>
            </a:pPr>
            <a:endParaRPr lang="es-CL" sz="1800" dirty="0" smtClean="0"/>
          </a:p>
        </p:txBody>
      </p:sp>
      <p:pic>
        <p:nvPicPr>
          <p:cNvPr id="14339" name="Picture 3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220136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2554" y="6576482"/>
            <a:ext cx="4111625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30728" y="6602083"/>
            <a:ext cx="513272" cy="255917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2</a:t>
            </a:fld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647700" y="371475"/>
            <a:ext cx="615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Agenda de </a:t>
            </a:r>
            <a:r>
              <a:rPr lang="en-US" sz="3200" dirty="0" err="1" smtClean="0"/>
              <a:t>esta</a:t>
            </a:r>
            <a:r>
              <a:rPr lang="en-US" sz="3200" dirty="0" smtClean="0"/>
              <a:t> </a:t>
            </a:r>
            <a:r>
              <a:rPr lang="en-US" sz="3200" dirty="0" err="1" smtClean="0"/>
              <a:t>presentación</a:t>
            </a:r>
            <a:endParaRPr lang="en-GB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96223" y="6613585"/>
            <a:ext cx="547777" cy="244415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20</a:t>
            </a:fld>
            <a:endParaRPr lang="en-US" sz="1000" dirty="0"/>
          </a:p>
        </p:txBody>
      </p:sp>
      <p:pic>
        <p:nvPicPr>
          <p:cNvPr id="3" name="Picture 2" descr="H:\JENAM 2010\ao_princi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114" y="1944983"/>
            <a:ext cx="3776848" cy="4628345"/>
          </a:xfrm>
          <a:prstGeom prst="rect">
            <a:avLst/>
          </a:prstGeom>
          <a:noFill/>
        </p:spPr>
      </p:pic>
      <p:pic>
        <p:nvPicPr>
          <p:cNvPr id="4" name="Picture 2" descr="D:\RTamai\JENAM 2010\Adaptive_optics_corre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223" y="1358690"/>
            <a:ext cx="2831080" cy="3172079"/>
          </a:xfrm>
          <a:prstGeom prst="rect">
            <a:avLst/>
          </a:prstGeom>
          <a:noFill/>
        </p:spPr>
      </p:pic>
      <p:pic>
        <p:nvPicPr>
          <p:cNvPr id="5" name="Picture 4" descr="logo+name bla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3361" y="166922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84152" y="291042"/>
            <a:ext cx="50268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b="1" dirty="0" smtClean="0">
                <a:latin typeface="+mj-lt"/>
                <a:ea typeface="ＭＳ Ｐゴシック" pitchFamily="34" charset="-128"/>
                <a:cs typeface="HelveticaNeueLT Com 55 Roman" pitchFamily="-110" charset="0"/>
              </a:rPr>
              <a:t>Principio Operativo </a:t>
            </a:r>
          </a:p>
          <a:p>
            <a:r>
              <a:rPr lang="es-CL" sz="2800" b="1" dirty="0" smtClean="0">
                <a:latin typeface="+mj-lt"/>
                <a:ea typeface="ＭＳ Ｐゴシック" pitchFamily="34" charset="-128"/>
                <a:cs typeface="HelveticaNeueLT Com 55 Roman" pitchFamily="-110" charset="0"/>
              </a:rPr>
              <a:t>Espejo de Óptica Adaptativa</a:t>
            </a:r>
            <a:endParaRPr lang="es-CL" sz="2800" b="1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64840" y="2510287"/>
            <a:ext cx="3680750" cy="4019915"/>
            <a:chOff x="5264840" y="2510287"/>
            <a:chExt cx="3680750" cy="401991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14970" t="10400" r="11992" b="37715"/>
            <a:stretch>
              <a:fillRect/>
            </a:stretch>
          </p:blipFill>
          <p:spPr bwMode="auto">
            <a:xfrm>
              <a:off x="5264840" y="2965730"/>
              <a:ext cx="3680750" cy="35644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5693434" y="2510287"/>
              <a:ext cx="3036497" cy="4572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kumimoji="0" lang="en-GB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Sin </a:t>
              </a:r>
              <a:r>
                <a:rPr lang="es-CL" sz="2000" dirty="0" smtClean="0"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Óptica Adaptativa</a:t>
              </a: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6" charset="0"/>
                <a:ea typeface="ＭＳ Ｐゴシック" pitchFamily="36" charset="-128"/>
                <a:cs typeface="ＭＳ Ｐゴシック" pitchFamily="36" charset="-128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67706" y="2482147"/>
            <a:ext cx="3681332" cy="4052712"/>
            <a:chOff x="5264427" y="2493033"/>
            <a:chExt cx="3681332" cy="4052712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l="1819" t="27876" r="1985" b="3731"/>
            <a:stretch>
              <a:fillRect/>
            </a:stretch>
          </p:blipFill>
          <p:spPr bwMode="auto">
            <a:xfrm>
              <a:off x="5264427" y="2979036"/>
              <a:ext cx="3681332" cy="3566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 bwMode="auto">
            <a:xfrm>
              <a:off x="5684806" y="2493033"/>
              <a:ext cx="3036499" cy="474453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L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Con Óptica Adaptativa</a:t>
              </a:r>
              <a:endParaRPr kumimoji="0" lang="es-C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6" charset="0"/>
                <a:ea typeface="ＭＳ Ｐゴシック" pitchFamily="36" charset="-128"/>
                <a:cs typeface="ＭＳ Ｐゴシック" pitchFamily="36" charset="-128"/>
              </a:endParaRPr>
            </a:p>
          </p:txBody>
        </p:sp>
      </p:grpSp>
      <p:pic>
        <p:nvPicPr>
          <p:cNvPr id="13" name="Picture 6" descr="eso-flags-noframe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093" y="277169"/>
            <a:ext cx="43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/>
              <a:t>No son sólo ideas</a:t>
            </a:r>
            <a:endParaRPr lang="es-CL" sz="3200" b="1" dirty="0"/>
          </a:p>
        </p:txBody>
      </p:sp>
      <p:pic>
        <p:nvPicPr>
          <p:cNvPr id="9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5867" y="82436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518890" y="6624680"/>
            <a:ext cx="625110" cy="233320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21</a:t>
            </a:fld>
            <a:endParaRPr lang="en-US" sz="1000" dirty="0"/>
          </a:p>
        </p:txBody>
      </p:sp>
      <p:pic>
        <p:nvPicPr>
          <p:cNvPr id="16" name="Picture 6" descr="eso-flags-nofram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All_Flat_Frin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02845" y="415641"/>
            <a:ext cx="2840365" cy="226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713049" y="2219434"/>
            <a:ext cx="3342861" cy="4341623"/>
            <a:chOff x="2757232" y="2603441"/>
            <a:chExt cx="3342861" cy="4341623"/>
          </a:xfrm>
        </p:grpSpPr>
        <p:pic>
          <p:nvPicPr>
            <p:cNvPr id="20" name="Picture 5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232" y="2603441"/>
              <a:ext cx="3322960" cy="2187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5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269" y="4801939"/>
              <a:ext cx="2879824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 bwMode="auto">
            <a:xfrm>
              <a:off x="3265595" y="2824835"/>
              <a:ext cx="172351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GB" sz="1400" b="1" dirty="0" err="1" smtClean="0">
                  <a:solidFill>
                    <a:srgbClr val="FFFF00"/>
                  </a:solidFill>
                  <a:latin typeface="HelveticaNeueLT Com 65 Md" pitchFamily="34" charset="0"/>
                  <a:ea typeface="+mn-ea"/>
                  <a:cs typeface="+mn-cs"/>
                </a:rPr>
                <a:t>Microgate</a:t>
              </a:r>
              <a:endParaRPr lang="en-GB" sz="1000" b="1" dirty="0" smtClean="0">
                <a:solidFill>
                  <a:srgbClr val="FFFF00"/>
                </a:solidFill>
                <a:latin typeface="HelveticaNeueLT Com 65 Md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15089" y="2234723"/>
            <a:ext cx="2822897" cy="2107406"/>
            <a:chOff x="6151439" y="2616399"/>
            <a:chExt cx="2822897" cy="2107406"/>
          </a:xfrm>
        </p:grpSpPr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439" y="2616399"/>
              <a:ext cx="2822897" cy="2107406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 bwMode="auto">
            <a:xfrm>
              <a:off x="6199436" y="2824835"/>
              <a:ext cx="144960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CILAS-AMOS</a:t>
              </a:r>
              <a:endParaRPr lang="en-GB" sz="1400" b="1" dirty="0" smtClean="0">
                <a:solidFill>
                  <a:srgbClr val="FFFF00"/>
                </a:solidFill>
                <a:latin typeface="HelveticaNeueLT Com 65 Md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7200" y="4996543"/>
            <a:ext cx="256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M4 </a:t>
            </a:r>
            <a:r>
              <a:rPr lang="en-US" dirty="0" err="1" smtClean="0"/>
              <a:t>prototipos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6333" y="330193"/>
            <a:ext cx="4493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Elección del Sitio para </a:t>
            </a:r>
            <a:r>
              <a:rPr lang="en-GB" dirty="0" smtClean="0"/>
              <a:t>el E-ELT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83771" y="914399"/>
            <a:ext cx="4093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Cerro Armazones en Chile, fue  elegido luego de una evaluación exhaustiva de las condiciones y términos de diferentes sitios:</a:t>
            </a:r>
          </a:p>
        </p:txBody>
      </p:sp>
      <p:pic>
        <p:nvPicPr>
          <p:cNvPr id="5" name="Picture 4" descr="armazones-2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482" y="823012"/>
            <a:ext cx="3928533" cy="2777596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1365662" y="3809992"/>
            <a:ext cx="3968338" cy="1879600"/>
            <a:chOff x="1365662" y="3809992"/>
            <a:chExt cx="3968338" cy="1879600"/>
          </a:xfrm>
        </p:grpSpPr>
        <p:pic>
          <p:nvPicPr>
            <p:cNvPr id="7" name="Picture 6" descr="aklim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7867" y="3809992"/>
              <a:ext cx="2506133" cy="18796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365662" y="4976161"/>
              <a:ext cx="16230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L" sz="2000" dirty="0" smtClean="0"/>
                <a:t>Marruecos, </a:t>
              </a:r>
              <a:r>
                <a:rPr lang="es-CL" sz="2000" dirty="0" err="1" smtClean="0"/>
                <a:t>Aklim</a:t>
              </a:r>
              <a:endParaRPr lang="es-CL" sz="2000" dirty="0"/>
            </a:p>
          </p:txBody>
        </p:sp>
      </p:grpSp>
      <p:grpSp>
        <p:nvGrpSpPr>
          <p:cNvPr id="9" name="Group 16"/>
          <p:cNvGrpSpPr/>
          <p:nvPr/>
        </p:nvGrpSpPr>
        <p:grpSpPr>
          <a:xfrm>
            <a:off x="5824871" y="3836583"/>
            <a:ext cx="2904962" cy="1979954"/>
            <a:chOff x="5824871" y="3836583"/>
            <a:chExt cx="2904962" cy="1979954"/>
          </a:xfrm>
        </p:grpSpPr>
        <p:pic>
          <p:nvPicPr>
            <p:cNvPr id="8" name="Picture 7" descr="img_20080711_1438_p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4853" y="3836583"/>
              <a:ext cx="2437566" cy="162440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24871" y="5416427"/>
              <a:ext cx="29049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 smtClean="0"/>
                <a:t>Argentina, Cerro </a:t>
              </a:r>
              <a:r>
                <a:rPr lang="es-CL" sz="2000" dirty="0" smtClean="0"/>
                <a:t>Macón</a:t>
              </a:r>
              <a:endParaRPr lang="es-CL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7934" y="2489195"/>
            <a:ext cx="3623733" cy="1714500"/>
            <a:chOff x="397934" y="2489195"/>
            <a:chExt cx="3623733" cy="1714500"/>
          </a:xfrm>
        </p:grpSpPr>
        <p:pic>
          <p:nvPicPr>
            <p:cNvPr id="6" name="Picture 5" descr="lapalma_summit_rnh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934" y="2489195"/>
              <a:ext cx="2286000" cy="17145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665580" y="2502395"/>
              <a:ext cx="135608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s-CL" sz="2000" dirty="0" smtClean="0">
                  <a:solidFill>
                    <a:srgbClr val="000000"/>
                  </a:solidFill>
                </a:rPr>
                <a:t>España,</a:t>
              </a:r>
              <a:r>
                <a:rPr lang="en-GB" sz="2000" dirty="0" smtClean="0">
                  <a:solidFill>
                    <a:srgbClr val="000000"/>
                  </a:solidFill>
                </a:rPr>
                <a:t> </a:t>
              </a:r>
            </a:p>
            <a:p>
              <a:pPr lvl="0"/>
              <a:r>
                <a:rPr lang="en-GB" sz="2000" dirty="0" smtClean="0">
                  <a:solidFill>
                    <a:srgbClr val="000000"/>
                  </a:solidFill>
                </a:rPr>
                <a:t>La Palma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8843" y="6019799"/>
            <a:ext cx="8608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La aprobación final de los Países Miembros para el comienzo de la construcción, se espera dentro del 2011. </a:t>
            </a:r>
            <a:endParaRPr lang="es-CL" sz="2000" dirty="0"/>
          </a:p>
        </p:txBody>
      </p:sp>
      <p:pic>
        <p:nvPicPr>
          <p:cNvPr id="14" name="Picture 3" descr="logo+name blac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867" y="177800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391440" y="6458568"/>
            <a:ext cx="528005" cy="241637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22</a:t>
            </a:fld>
            <a:endParaRPr lang="en-US" sz="1000" dirty="0"/>
          </a:p>
        </p:txBody>
      </p:sp>
      <p:pic>
        <p:nvPicPr>
          <p:cNvPr id="17" name="Picture 6" descr="eso-flags-noframe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4398" y="287868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potw102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4" y="1014545"/>
            <a:ext cx="8161866" cy="4597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133" y="448733"/>
            <a:ext cx="6848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Proyecto E-ELT planificación de la construcción  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887838" y="5613398"/>
            <a:ext cx="7332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800" dirty="0" smtClean="0"/>
              <a:t>A pesar de ubicarse a 20Km de Paranal,  el E-ELT estará integrado al </a:t>
            </a:r>
          </a:p>
          <a:p>
            <a:pPr algn="ctr"/>
            <a:r>
              <a:rPr lang="es-CL" sz="1800" b="1" dirty="0" smtClean="0"/>
              <a:t>“Observatorio La Silla Paranal” </a:t>
            </a:r>
          </a:p>
          <a:p>
            <a:pPr algn="ctr"/>
            <a:r>
              <a:rPr lang="es-CL" sz="1800" dirty="0" smtClean="0"/>
              <a:t>compartiendo la infraestructura del  VLT.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12" y="2980257"/>
            <a:ext cx="897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2014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241817" y="2980262"/>
            <a:ext cx="897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2012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625606" y="2980253"/>
            <a:ext cx="897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2011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887150" y="5164661"/>
            <a:ext cx="897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2016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477954" y="5164661"/>
            <a:ext cx="897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2020</a:t>
            </a:r>
            <a:endParaRPr lang="en-GB" sz="20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37692" y="6466885"/>
            <a:ext cx="795042" cy="265688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23</a:t>
            </a:fld>
            <a:endParaRPr lang="en-US" sz="1000" dirty="0"/>
          </a:p>
        </p:txBody>
      </p:sp>
      <p:pic>
        <p:nvPicPr>
          <p:cNvPr id="12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2348" y="232833"/>
            <a:ext cx="608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Ubicación de Paranal y Armazones</a:t>
            </a:r>
          </a:p>
        </p:txBody>
      </p:sp>
      <p:pic>
        <p:nvPicPr>
          <p:cNvPr id="2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3" y="194731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aranal-Armazones-Full TE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2" y="920116"/>
            <a:ext cx="8476866" cy="564260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23808" y="6532407"/>
            <a:ext cx="519913" cy="216350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24</a:t>
            </a:fld>
            <a:endParaRPr lang="en-US" sz="1000" dirty="0"/>
          </a:p>
        </p:txBody>
      </p:sp>
      <p:pic>
        <p:nvPicPr>
          <p:cNvPr id="7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2348" y="232833"/>
            <a:ext cx="608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Ubicación de Paranal y Armazones</a:t>
            </a:r>
          </a:p>
        </p:txBody>
      </p:sp>
      <p:pic>
        <p:nvPicPr>
          <p:cNvPr id="2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3" y="194731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23808" y="6532407"/>
            <a:ext cx="519913" cy="216350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25</a:t>
            </a:fld>
            <a:endParaRPr lang="en-US" sz="1000" dirty="0"/>
          </a:p>
        </p:txBody>
      </p:sp>
      <p:pic>
        <p:nvPicPr>
          <p:cNvPr id="7" name="Picture 6" descr="eso-flags-nofram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2053" y="1104405"/>
            <a:ext cx="4210727" cy="480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2398816" y="1104405"/>
            <a:ext cx="4227615" cy="1781299"/>
          </a:xfrm>
          <a:prstGeom prst="rect">
            <a:avLst/>
          </a:prstGeom>
          <a:blipFill>
            <a:blip r:embed="rId5">
              <a:alphaModFix amt="50000"/>
            </a:blip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6" charset="0"/>
                <a:ea typeface="ＭＳ Ｐゴシック" pitchFamily="36" charset="-128"/>
                <a:cs typeface="ＭＳ Ｐゴシック" pitchFamily="36" charset="-128"/>
              </a:rPr>
              <a:t>SING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413000" y="4832350"/>
            <a:ext cx="4210050" cy="1073150"/>
          </a:xfrm>
          <a:prstGeom prst="rect">
            <a:avLst/>
          </a:pr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6" charset="0"/>
                <a:ea typeface="ＭＳ Ｐゴシック" pitchFamily="36" charset="-128"/>
                <a:cs typeface="ＭＳ Ｐゴシック" pitchFamily="36" charset="-128"/>
              </a:rPr>
              <a:t>SIC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4225" y="4057650"/>
            <a:ext cx="912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 smtClean="0">
                <a:solidFill>
                  <a:srgbClr val="C00000"/>
                </a:solidFill>
              </a:rPr>
              <a:t>Armazones</a:t>
            </a:r>
            <a:endParaRPr lang="en-US" sz="105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4137" y="4162424"/>
            <a:ext cx="6719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 smtClean="0">
                <a:solidFill>
                  <a:srgbClr val="C00000"/>
                </a:solidFill>
              </a:rPr>
              <a:t>Paranal</a:t>
            </a:r>
            <a:endParaRPr lang="en-US" sz="105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48957" y="6527575"/>
            <a:ext cx="657478" cy="233320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26</a:t>
            </a:fld>
            <a:endParaRPr lang="en-US" sz="1000" dirty="0"/>
          </a:p>
        </p:txBody>
      </p:sp>
      <p:sp>
        <p:nvSpPr>
          <p:cNvPr id="3" name="Rectangle 2"/>
          <p:cNvSpPr/>
          <p:nvPr/>
        </p:nvSpPr>
        <p:spPr>
          <a:xfrm>
            <a:off x="166255" y="257018"/>
            <a:ext cx="82656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4125" indent="-1254125"/>
            <a:r>
              <a:rPr lang="en-GB" sz="2200" dirty="0" err="1" smtClean="0"/>
              <a:t>Proyecto</a:t>
            </a:r>
            <a:r>
              <a:rPr lang="en-GB" sz="2200" dirty="0" smtClean="0"/>
              <a:t>:  </a:t>
            </a:r>
            <a:r>
              <a:rPr lang="en-GB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SUMINISTRO DE ENERGIA ELECTRICA EN RED  </a:t>
            </a:r>
            <a:r>
              <a:rPr lang="es-CL" sz="2200" dirty="0" smtClean="0"/>
              <a:t>para el </a:t>
            </a:r>
            <a:r>
              <a:rPr lang="en-GB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Observatorio</a:t>
            </a:r>
            <a:r>
              <a:rPr lang="en-GB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VLT y E-ELT de ESO </a:t>
            </a:r>
            <a:endParaRPr lang="en-GB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5913" y="5790452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7507" y="1218738"/>
            <a:ext cx="36910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200" dirty="0" smtClean="0"/>
              <a:t>La actual demanda de electricidad del VLT en Paranal y la futura demanda del E-ELT en  Armazones, justifican una conexión a la red (SIC o SING) para el suministro de energía eléctrica del Observatorio VLT / E- ELT. </a:t>
            </a:r>
            <a:endParaRPr lang="es-CL" sz="2200" dirty="0"/>
          </a:p>
        </p:txBody>
      </p:sp>
      <p:pic>
        <p:nvPicPr>
          <p:cNvPr id="9" name="Picture 6" descr="eso-flags-nofram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/>
          <p:cNvGraphicFramePr/>
          <p:nvPr/>
        </p:nvGraphicFramePr>
        <p:xfrm>
          <a:off x="3827534" y="1351370"/>
          <a:ext cx="5203178" cy="3787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 descr="PA25145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38014"/>
            <a:ext cx="5899094" cy="2119986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334" y="905932"/>
            <a:ext cx="3555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Los requerimientos de energía eléctrica del E-ELT en Armazones son peculiares </a:t>
            </a:r>
            <a:r>
              <a:rPr lang="es-CL" sz="2000" dirty="0" smtClean="0">
                <a:solidFill>
                  <a:srgbClr val="0070C0"/>
                </a:solidFill>
              </a:rPr>
              <a:t>(</a:t>
            </a:r>
            <a:r>
              <a:rPr lang="es-CL" sz="2000" i="1" dirty="0" smtClean="0">
                <a:solidFill>
                  <a:srgbClr val="0070C0"/>
                </a:solidFill>
              </a:rPr>
              <a:t>con “</a:t>
            </a:r>
            <a:r>
              <a:rPr lang="es-CL" sz="2000" i="1" dirty="0" err="1" smtClean="0">
                <a:solidFill>
                  <a:srgbClr val="0070C0"/>
                </a:solidFill>
              </a:rPr>
              <a:t>peaks</a:t>
            </a:r>
            <a:r>
              <a:rPr lang="es-CL" sz="2000" i="1" dirty="0" smtClean="0">
                <a:solidFill>
                  <a:srgbClr val="0070C0"/>
                </a:solidFill>
              </a:rPr>
              <a:t>” de carga activa de hasta 2MW) </a:t>
            </a:r>
            <a:r>
              <a:rPr lang="es-CL" sz="2000" dirty="0" smtClean="0"/>
              <a:t>y  bastante elevados </a:t>
            </a:r>
            <a:r>
              <a:rPr lang="es-CL" sz="2000" dirty="0" smtClean="0">
                <a:solidFill>
                  <a:srgbClr val="0070C0"/>
                </a:solidFill>
              </a:rPr>
              <a:t>(</a:t>
            </a:r>
            <a:r>
              <a:rPr lang="es-CL" sz="2000" i="1" dirty="0" smtClean="0">
                <a:solidFill>
                  <a:srgbClr val="0070C0"/>
                </a:solidFill>
              </a:rPr>
              <a:t>hasta 6MW)</a:t>
            </a:r>
            <a:endParaRPr lang="es-CL" sz="2200" dirty="0">
              <a:solidFill>
                <a:srgbClr val="0070C0"/>
              </a:solidFill>
            </a:endParaRPr>
          </a:p>
        </p:txBody>
      </p:sp>
      <p:pic>
        <p:nvPicPr>
          <p:cNvPr id="3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539" y="211667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59100"/>
            <a:ext cx="5046663" cy="3898900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94614" y="6491160"/>
            <a:ext cx="519913" cy="241412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27</a:t>
            </a:fld>
            <a:endParaRPr lang="en-US" sz="1000" dirty="0"/>
          </a:p>
        </p:txBody>
      </p:sp>
      <p:pic>
        <p:nvPicPr>
          <p:cNvPr id="10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64378"/>
          </a:xfrm>
          <a:prstGeom prst="rect">
            <a:avLst/>
          </a:prstGeom>
          <a:noFill/>
        </p:spPr>
      </p:pic>
      <p:pic>
        <p:nvPicPr>
          <p:cNvPr id="3" name="Picture 3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539" y="211667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94614" y="6491160"/>
            <a:ext cx="519913" cy="241412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28</a:t>
            </a:fld>
            <a:endParaRPr lang="en-US" sz="1000" dirty="0"/>
          </a:p>
        </p:txBody>
      </p:sp>
      <p:pic>
        <p:nvPicPr>
          <p:cNvPr id="10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334" y="905932"/>
            <a:ext cx="3555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Los requerimientos de energía eléctrica del E-ELT en Armazones son peculiares </a:t>
            </a:r>
            <a:r>
              <a:rPr lang="es-CL" sz="2000" dirty="0" smtClean="0">
                <a:solidFill>
                  <a:srgbClr val="0070C0"/>
                </a:solidFill>
              </a:rPr>
              <a:t>(</a:t>
            </a:r>
            <a:r>
              <a:rPr lang="es-CL" sz="2000" i="1" dirty="0" smtClean="0">
                <a:solidFill>
                  <a:srgbClr val="0070C0"/>
                </a:solidFill>
              </a:rPr>
              <a:t>con “</a:t>
            </a:r>
            <a:r>
              <a:rPr lang="es-CL" sz="2000" i="1" dirty="0" err="1" smtClean="0">
                <a:solidFill>
                  <a:srgbClr val="0070C0"/>
                </a:solidFill>
              </a:rPr>
              <a:t>peaks</a:t>
            </a:r>
            <a:r>
              <a:rPr lang="es-CL" sz="2000" i="1" dirty="0" smtClean="0">
                <a:solidFill>
                  <a:srgbClr val="0070C0"/>
                </a:solidFill>
              </a:rPr>
              <a:t>” de carga activa de hasta 2MW) </a:t>
            </a:r>
            <a:r>
              <a:rPr lang="es-CL" sz="2000" dirty="0" smtClean="0"/>
              <a:t>y  bastante elevados </a:t>
            </a:r>
            <a:r>
              <a:rPr lang="es-CL" sz="2000" dirty="0" smtClean="0">
                <a:solidFill>
                  <a:srgbClr val="0070C0"/>
                </a:solidFill>
              </a:rPr>
              <a:t>(</a:t>
            </a:r>
            <a:r>
              <a:rPr lang="es-CL" sz="2000" i="1" dirty="0" smtClean="0">
                <a:solidFill>
                  <a:srgbClr val="0070C0"/>
                </a:solidFill>
              </a:rPr>
              <a:t>hasta 6MW)…</a:t>
            </a:r>
            <a:endParaRPr lang="es-CL" sz="2200" dirty="0">
              <a:solidFill>
                <a:srgbClr val="0070C0"/>
              </a:solidFill>
            </a:endParaRPr>
          </a:p>
        </p:txBody>
      </p:sp>
      <p:pic>
        <p:nvPicPr>
          <p:cNvPr id="3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539" y="211667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511798" y="4910667"/>
            <a:ext cx="3386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 smtClean="0"/>
              <a:t>…y serán combinados con los  instalados actualmente en Paranal  para los telescopios (VLT)</a:t>
            </a:r>
            <a:endParaRPr lang="es-CL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59100"/>
            <a:ext cx="5046663" cy="38989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0813" y="0"/>
            <a:ext cx="5183187" cy="4005263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38133" y="3276600"/>
            <a:ext cx="3774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/>
              <a:t>El uso local de volantes o </a:t>
            </a:r>
            <a:r>
              <a:rPr lang="es-CL" sz="1600" dirty="0" err="1" smtClean="0"/>
              <a:t>STATCOM’s</a:t>
            </a:r>
            <a:r>
              <a:rPr lang="es-CL" sz="1600" dirty="0" smtClean="0"/>
              <a:t> podrá resultar necesario </a:t>
            </a:r>
            <a:endParaRPr lang="es-CL" sz="16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94614" y="6491160"/>
            <a:ext cx="519913" cy="241412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29</a:t>
            </a:fld>
            <a:endParaRPr lang="en-US" sz="1000" dirty="0"/>
          </a:p>
        </p:txBody>
      </p:sp>
      <p:pic>
        <p:nvPicPr>
          <p:cNvPr id="10" name="Picture 6" descr="eso-flags-noframe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218213" y="1246138"/>
            <a:ext cx="5557652" cy="208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GB" sz="2000" dirty="0" smtClean="0"/>
              <a:t>ESO </a:t>
            </a:r>
            <a:r>
              <a:rPr lang="es-CL" sz="2000" dirty="0" smtClean="0"/>
              <a:t>es la organización inter- gubernamental de vanguardia astronómica de Europa,  y el observatorio astronómico más productivo  del</a:t>
            </a:r>
          </a:p>
          <a:p>
            <a:pPr>
              <a:lnSpc>
                <a:spcPct val="140000"/>
              </a:lnSpc>
            </a:pPr>
            <a:r>
              <a:rPr lang="es-CL" sz="2000" dirty="0" smtClean="0"/>
              <a:t>mundo. </a:t>
            </a:r>
          </a:p>
        </p:txBody>
      </p:sp>
      <p:pic>
        <p:nvPicPr>
          <p:cNvPr id="14339" name="Picture 3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220136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12468" y="250165"/>
            <a:ext cx="6556075" cy="5847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E</a:t>
            </a:r>
            <a:r>
              <a:rPr lang="en-GB" sz="32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uropean</a:t>
            </a:r>
            <a:r>
              <a:rPr lang="en-GB" sz="3200" b="1" dirty="0" smtClean="0"/>
              <a:t> </a:t>
            </a:r>
            <a:r>
              <a:rPr lang="en-GB" sz="3200" b="1" dirty="0" smtClean="0">
                <a:solidFill>
                  <a:schemeClr val="bg1"/>
                </a:solidFill>
              </a:rPr>
              <a:t>S</a:t>
            </a:r>
            <a:r>
              <a:rPr lang="en-GB" sz="32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outhern</a:t>
            </a:r>
            <a:r>
              <a:rPr lang="en-GB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3200" b="1" dirty="0" smtClean="0">
                <a:solidFill>
                  <a:schemeClr val="bg1"/>
                </a:solidFill>
              </a:rPr>
              <a:t>O</a:t>
            </a:r>
            <a:r>
              <a:rPr lang="en-GB" sz="32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bservatory</a:t>
            </a:r>
            <a:endParaRPr lang="en-US" sz="32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342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2554" y="6576482"/>
            <a:ext cx="4111625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eso1039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05" y="1468429"/>
            <a:ext cx="2564477" cy="2023532"/>
          </a:xfrm>
          <a:prstGeom prst="rect">
            <a:avLst/>
          </a:prstGeom>
        </p:spPr>
      </p:pic>
      <p:pic>
        <p:nvPicPr>
          <p:cNvPr id="12" name="Picture 11" descr="yb_vlt_pan_sunset_c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33" y="4357555"/>
            <a:ext cx="8011155" cy="1696112"/>
          </a:xfrm>
          <a:prstGeom prst="rect">
            <a:avLst/>
          </a:prstGeom>
        </p:spPr>
      </p:pic>
      <p:pic>
        <p:nvPicPr>
          <p:cNvPr id="10" name="Picture 9" descr="esopia-headquarter-599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23" y="2612513"/>
            <a:ext cx="2937933" cy="1712264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30728" y="6602083"/>
            <a:ext cx="513272" cy="255917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3</a:t>
            </a:fld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539" y="211667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24" y="38100"/>
            <a:ext cx="9144000" cy="7065947"/>
          </a:xfrm>
          <a:prstGeom prst="rect">
            <a:avLst/>
          </a:prstGeom>
          <a:noFill/>
          <a:ln w="508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90033" y="5905500"/>
            <a:ext cx="4139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/>
              <a:t>El uso local de volantes o </a:t>
            </a:r>
            <a:r>
              <a:rPr lang="es-CL" sz="1600" dirty="0" err="1" smtClean="0"/>
              <a:t>STATCOM’s</a:t>
            </a:r>
            <a:r>
              <a:rPr lang="es-CL" sz="1600" dirty="0" smtClean="0"/>
              <a:t> podrá resultar necesario </a:t>
            </a:r>
            <a:endParaRPr lang="es-CL" sz="16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94614" y="6491160"/>
            <a:ext cx="519913" cy="241412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30</a:t>
            </a:fld>
            <a:endParaRPr lang="en-US" sz="1000" dirty="0"/>
          </a:p>
        </p:txBody>
      </p:sp>
      <p:pic>
        <p:nvPicPr>
          <p:cNvPr id="10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5867" y="287870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6401" y="1134540"/>
            <a:ext cx="4398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/>
              <a:t>Demanda de energía estimada</a:t>
            </a:r>
            <a:r>
              <a:rPr lang="en-GB" sz="2000" dirty="0" smtClean="0"/>
              <a:t> total:</a:t>
            </a:r>
            <a:endParaRPr lang="en-GB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48730" y="1735677"/>
          <a:ext cx="8195736" cy="212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08403"/>
                <a:gridCol w="1515534"/>
                <a:gridCol w="1430866"/>
                <a:gridCol w="1540933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Paranal</a:t>
                      </a:r>
                    </a:p>
                    <a:p>
                      <a:pPr algn="ctr"/>
                      <a:r>
                        <a:rPr lang="en-GB" b="0" dirty="0" smtClean="0"/>
                        <a:t>(VLT)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Armazones</a:t>
                      </a:r>
                    </a:p>
                    <a:p>
                      <a:pPr algn="ctr"/>
                      <a:r>
                        <a:rPr lang="en-GB" b="0" dirty="0" smtClean="0"/>
                        <a:t>(E-ELT)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Total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“Peak” de </a:t>
                      </a:r>
                      <a:r>
                        <a:rPr lang="es-CL" noProof="0" dirty="0" smtClean="0"/>
                        <a:t>potencia instantánea</a:t>
                      </a:r>
                      <a:endParaRPr lang="es-CL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2.5 MVA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10.0 MVA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12.5 MVA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noProof="0" dirty="0" smtClean="0"/>
                        <a:t>Demanda energía máxima</a:t>
                      </a:r>
                      <a:endParaRPr lang="es-CL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1.8 MVA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6.0 MVA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7.8 MVA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noProof="0" dirty="0" smtClean="0"/>
                        <a:t>Consumo energía anual</a:t>
                      </a:r>
                      <a:endParaRPr lang="es-CL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10 GWh/y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30 GWh/y</a:t>
                      </a:r>
                      <a:r>
                        <a:rPr lang="en-GB" baseline="30000" dirty="0" smtClean="0"/>
                        <a:t>(1)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40 GWh/y</a:t>
                      </a:r>
                      <a:r>
                        <a:rPr lang="en-GB" baseline="30000" dirty="0" smtClean="0"/>
                        <a:t>(1)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noProof="0" dirty="0" smtClean="0"/>
                        <a:t>Distribución voltaje interno ESO</a:t>
                      </a:r>
                      <a:endParaRPr lang="es-CL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10 kV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15 kV</a:t>
                      </a:r>
                      <a:r>
                        <a:rPr lang="en-GB" baseline="30000" dirty="0" smtClean="0"/>
                        <a:t>(2)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1795" y="3996288"/>
            <a:ext cx="810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 indent="-804863">
              <a:tabLst>
                <a:tab pos="1252538" algn="l"/>
              </a:tabLst>
            </a:pPr>
            <a:r>
              <a:rPr lang="es-CL" sz="1600" dirty="0" smtClean="0"/>
              <a:t>Notas: 	(1):	Requerimiento estimado. Durante periodo construcción, se espera una   	demanda menor. </a:t>
            </a:r>
          </a:p>
          <a:p>
            <a:pPr marL="804863" indent="-804863">
              <a:tabLst>
                <a:tab pos="1252538" algn="l"/>
              </a:tabLst>
            </a:pPr>
            <a:r>
              <a:rPr lang="es-CL" sz="1600" dirty="0" smtClean="0"/>
              <a:t>	 (2): 	15 </a:t>
            </a:r>
            <a:r>
              <a:rPr lang="es-CL" sz="1600" dirty="0" err="1" smtClean="0"/>
              <a:t>kV</a:t>
            </a:r>
            <a:r>
              <a:rPr lang="es-CL" sz="1600" dirty="0" smtClean="0"/>
              <a:t> Valor preferido. Otros valores pueden ser aceptables si ofrecen </a:t>
            </a:r>
          </a:p>
          <a:p>
            <a:pPr marL="804863" indent="-804863">
              <a:tabLst>
                <a:tab pos="1252538" algn="l"/>
              </a:tabLst>
            </a:pPr>
            <a:r>
              <a:rPr lang="es-CL" sz="1600" dirty="0" smtClean="0"/>
              <a:t>	       	ventajas técnicas o de estandarización. </a:t>
            </a:r>
            <a:endParaRPr lang="es-CL" sz="1600" dirty="0"/>
          </a:p>
        </p:txBody>
      </p:sp>
      <p:pic>
        <p:nvPicPr>
          <p:cNvPr id="7" name="Picture 6" descr="phot-11-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34" y="5227505"/>
            <a:ext cx="8475133" cy="126464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72360" y="6519708"/>
            <a:ext cx="495637" cy="204774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31</a:t>
            </a:fld>
            <a:endParaRPr lang="en-US" sz="1000" dirty="0"/>
          </a:p>
        </p:txBody>
      </p:sp>
      <p:pic>
        <p:nvPicPr>
          <p:cNvPr id="8" name="Picture 6" descr="eso-flags-noframe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600" y="2509311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Central de Energía actual</a:t>
            </a:r>
            <a:endParaRPr lang="es-CL" b="1" dirty="0"/>
          </a:p>
        </p:txBody>
      </p:sp>
      <p:sp>
        <p:nvSpPr>
          <p:cNvPr id="4" name="Rectangle 3"/>
          <p:cNvSpPr/>
          <p:nvPr/>
        </p:nvSpPr>
        <p:spPr>
          <a:xfrm>
            <a:off x="355600" y="3161243"/>
            <a:ext cx="8432799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800" dirty="0" smtClean="0"/>
              <a:t>Actualmente, opera en Paranal una estación generadora, que cubre la demanda del sitio de Paranal.  </a:t>
            </a:r>
          </a:p>
          <a:p>
            <a:pPr>
              <a:spcBef>
                <a:spcPts val="600"/>
              </a:spcBef>
            </a:pPr>
            <a:r>
              <a:rPr lang="es-CL" sz="1800" dirty="0" smtClean="0"/>
              <a:t>La estación actual comprende: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s-CL" sz="1800" dirty="0" smtClean="0"/>
              <a:t>Un equipo generador a turbina de combustible múltiple (aprox 2.6 </a:t>
            </a:r>
            <a:r>
              <a:rPr lang="es-CL" sz="1800" dirty="0" err="1" smtClean="0"/>
              <a:t>MW</a:t>
            </a:r>
            <a:r>
              <a:rPr lang="es-CL" sz="1800" baseline="-25000" dirty="0" err="1" smtClean="0"/>
              <a:t>e</a:t>
            </a:r>
            <a:r>
              <a:rPr lang="es-CL" sz="1800" dirty="0" smtClean="0"/>
              <a:t> en el sitio)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s-CL" sz="1800" dirty="0" smtClean="0"/>
              <a:t>Tres generadores Diesel (3x856 </a:t>
            </a:r>
            <a:r>
              <a:rPr lang="es-CL" sz="1800" dirty="0" err="1" smtClean="0"/>
              <a:t>kW</a:t>
            </a:r>
            <a:r>
              <a:rPr lang="es-CL" sz="1800" baseline="-25000" dirty="0" err="1" smtClean="0"/>
              <a:t>e</a:t>
            </a:r>
            <a:r>
              <a:rPr lang="es-CL" sz="1800" dirty="0" smtClean="0"/>
              <a:t>).  Todos los generadores están conectados directamente  a la red de distribución MV (10 </a:t>
            </a:r>
            <a:r>
              <a:rPr lang="es-CL" sz="1800" dirty="0" err="1" smtClean="0"/>
              <a:t>kV</a:t>
            </a:r>
            <a:r>
              <a:rPr lang="es-CL" sz="1800" dirty="0" smtClean="0"/>
              <a:t>) de Paranal</a:t>
            </a:r>
            <a:r>
              <a:rPr lang="en-GB" sz="1800" dirty="0" smtClean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38666" y="5474233"/>
            <a:ext cx="84910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CL" sz="1800" dirty="0" smtClean="0"/>
              <a:t>Estas instalaciones, mejoradas si fuera necesario, servirán como una central de energía de respaldo, tanto para  Paranal (VLT) como Armazones (E-ELT) luego de la conexión del Observatorio al sistema eléctrico.</a:t>
            </a:r>
          </a:p>
        </p:txBody>
      </p:sp>
      <p:pic>
        <p:nvPicPr>
          <p:cNvPr id="9" name="Picture 8" descr="Paranal Standb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6" y="372336"/>
            <a:ext cx="8527341" cy="2027964"/>
          </a:xfrm>
          <a:prstGeom prst="rect">
            <a:avLst/>
          </a:prstGeom>
        </p:spPr>
      </p:pic>
      <p:pic>
        <p:nvPicPr>
          <p:cNvPr id="2" name="Picture 3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799" y="372535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67165" y="6554549"/>
            <a:ext cx="617017" cy="303451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32</a:t>
            </a:fld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1" y="304804"/>
            <a:ext cx="6636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/>
              <a:t>Diagrama indicativo conexión a la red</a:t>
            </a:r>
            <a:endParaRPr lang="es-CL" sz="2800" b="1" dirty="0"/>
          </a:p>
        </p:txBody>
      </p:sp>
      <p:pic>
        <p:nvPicPr>
          <p:cNvPr id="5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0600" y="237068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40400" y="1057269"/>
            <a:ext cx="3107267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sz="1600" b="1" dirty="0" smtClean="0"/>
              <a:t>La línea de red estará conectada a una subestación  de distribución abierta que se construirá en el área bajo el cerro Paranal.  </a:t>
            </a:r>
          </a:p>
          <a:p>
            <a:pPr>
              <a:spcAft>
                <a:spcPts val="600"/>
              </a:spcAft>
            </a:pPr>
            <a:r>
              <a:rPr lang="es-CL" sz="1600" b="1" dirty="0" smtClean="0"/>
              <a:t>El transformador  HV principal bajará el voltaje al nivel necesario  para el voltaje de Armazones. </a:t>
            </a:r>
          </a:p>
          <a:p>
            <a:pPr>
              <a:spcAft>
                <a:spcPts val="600"/>
              </a:spcAft>
            </a:pPr>
            <a:r>
              <a:rPr lang="es-CL" sz="1600" b="1" dirty="0" smtClean="0"/>
              <a:t>En caso de falla en la red, </a:t>
            </a:r>
            <a:r>
              <a:rPr lang="es-CL" sz="1600" b="1" dirty="0" err="1" smtClean="0"/>
              <a:t>Paranal</a:t>
            </a:r>
            <a:r>
              <a:rPr lang="es-CL" sz="1600" b="1" dirty="0" smtClean="0"/>
              <a:t> estará conectado a través de dos transformadores de  5MVA 15/10kV con el objetivo de proveer electricidad a Armazones utilizando los generadores de respaldo. </a:t>
            </a:r>
          </a:p>
          <a:p>
            <a:pPr>
              <a:spcAft>
                <a:spcPts val="600"/>
              </a:spcAft>
            </a:pPr>
            <a:r>
              <a:rPr lang="es-CL" sz="1600" b="1" dirty="0" smtClean="0"/>
              <a:t>La sub-estación de MV de Armazones será construida  en la cumbre del Cerro.  </a:t>
            </a:r>
            <a:endParaRPr lang="es-CL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68468" y="866772"/>
            <a:ext cx="5234177" cy="568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7569" y="3894673"/>
            <a:ext cx="29332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i="1" dirty="0" smtClean="0"/>
              <a:t>Se preferirá el uso de cables subterráneos para la conexión  Paranal–Armazones, a fin de minimizar el impacto ambiental. </a:t>
            </a:r>
          </a:p>
          <a:p>
            <a:r>
              <a:rPr lang="es-CL" sz="1600" i="1" dirty="0" smtClean="0"/>
              <a:t>Por la misma razón, se utilizarán cables subterráneos para conectar Paranal S/S al Sitio  Operativo de Paranal.</a:t>
            </a:r>
            <a:endParaRPr lang="es-CL" sz="1600" i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448084" y="6515437"/>
            <a:ext cx="560373" cy="209044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33</a:t>
            </a:fld>
            <a:endParaRPr lang="en-US" sz="1000" dirty="0"/>
          </a:p>
        </p:txBody>
      </p:sp>
      <p:pic>
        <p:nvPicPr>
          <p:cNvPr id="8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9144000" cy="5097462"/>
          </a:xfrm>
          <a:prstGeom prst="rect">
            <a:avLst/>
          </a:prstGeom>
          <a:noFill/>
        </p:spPr>
      </p:pic>
      <p:sp>
        <p:nvSpPr>
          <p:cNvPr id="2056" name="Freeform 8"/>
          <p:cNvSpPr>
            <a:spLocks/>
          </p:cNvSpPr>
          <p:nvPr/>
        </p:nvSpPr>
        <p:spPr bwMode="auto">
          <a:xfrm>
            <a:off x="1204913" y="4125913"/>
            <a:ext cx="3757612" cy="1227137"/>
          </a:xfrm>
          <a:custGeom>
            <a:avLst/>
            <a:gdLst/>
            <a:ahLst/>
            <a:cxnLst>
              <a:cxn ang="0">
                <a:pos x="0" y="773"/>
              </a:cxn>
              <a:cxn ang="0">
                <a:pos x="112" y="731"/>
              </a:cxn>
              <a:cxn ang="0">
                <a:pos x="140" y="688"/>
              </a:cxn>
              <a:cxn ang="0">
                <a:pos x="274" y="639"/>
              </a:cxn>
              <a:cxn ang="0">
                <a:pos x="323" y="618"/>
              </a:cxn>
              <a:cxn ang="0">
                <a:pos x="337" y="597"/>
              </a:cxn>
              <a:cxn ang="0">
                <a:pos x="400" y="576"/>
              </a:cxn>
              <a:cxn ang="0">
                <a:pos x="442" y="548"/>
              </a:cxn>
              <a:cxn ang="0">
                <a:pos x="477" y="506"/>
              </a:cxn>
              <a:cxn ang="0">
                <a:pos x="519" y="492"/>
              </a:cxn>
              <a:cxn ang="0">
                <a:pos x="576" y="450"/>
              </a:cxn>
              <a:cxn ang="0">
                <a:pos x="709" y="379"/>
              </a:cxn>
              <a:cxn ang="0">
                <a:pos x="1011" y="379"/>
              </a:cxn>
              <a:cxn ang="0">
                <a:pos x="1004" y="358"/>
              </a:cxn>
              <a:cxn ang="0">
                <a:pos x="1032" y="330"/>
              </a:cxn>
              <a:cxn ang="0">
                <a:pos x="1039" y="309"/>
              </a:cxn>
              <a:cxn ang="0">
                <a:pos x="1074" y="274"/>
              </a:cxn>
              <a:cxn ang="0">
                <a:pos x="1201" y="232"/>
              </a:cxn>
              <a:cxn ang="0">
                <a:pos x="1278" y="211"/>
              </a:cxn>
              <a:cxn ang="0">
                <a:pos x="1489" y="148"/>
              </a:cxn>
              <a:cxn ang="0">
                <a:pos x="1587" y="112"/>
              </a:cxn>
              <a:cxn ang="0">
                <a:pos x="1650" y="84"/>
              </a:cxn>
              <a:cxn ang="0">
                <a:pos x="1784" y="77"/>
              </a:cxn>
              <a:cxn ang="0">
                <a:pos x="1917" y="42"/>
              </a:cxn>
              <a:cxn ang="0">
                <a:pos x="2044" y="35"/>
              </a:cxn>
              <a:cxn ang="0">
                <a:pos x="2086" y="21"/>
              </a:cxn>
              <a:cxn ang="0">
                <a:pos x="2107" y="14"/>
              </a:cxn>
              <a:cxn ang="0">
                <a:pos x="2191" y="21"/>
              </a:cxn>
              <a:cxn ang="0">
                <a:pos x="2233" y="7"/>
              </a:cxn>
              <a:cxn ang="0">
                <a:pos x="2297" y="0"/>
              </a:cxn>
              <a:cxn ang="0">
                <a:pos x="2325" y="112"/>
              </a:cxn>
              <a:cxn ang="0">
                <a:pos x="2367" y="155"/>
              </a:cxn>
            </a:cxnLst>
            <a:rect l="0" t="0" r="r" b="b"/>
            <a:pathLst>
              <a:path w="2367" h="773">
                <a:moveTo>
                  <a:pt x="0" y="773"/>
                </a:moveTo>
                <a:cubicBezTo>
                  <a:pt x="35" y="750"/>
                  <a:pt x="73" y="744"/>
                  <a:pt x="112" y="731"/>
                </a:cubicBezTo>
                <a:cubicBezTo>
                  <a:pt x="121" y="717"/>
                  <a:pt x="124" y="693"/>
                  <a:pt x="140" y="688"/>
                </a:cubicBezTo>
                <a:cubicBezTo>
                  <a:pt x="186" y="673"/>
                  <a:pt x="227" y="650"/>
                  <a:pt x="274" y="639"/>
                </a:cubicBezTo>
                <a:cubicBezTo>
                  <a:pt x="289" y="629"/>
                  <a:pt x="308" y="628"/>
                  <a:pt x="323" y="618"/>
                </a:cubicBezTo>
                <a:cubicBezTo>
                  <a:pt x="330" y="613"/>
                  <a:pt x="330" y="601"/>
                  <a:pt x="337" y="597"/>
                </a:cubicBezTo>
                <a:cubicBezTo>
                  <a:pt x="356" y="585"/>
                  <a:pt x="382" y="588"/>
                  <a:pt x="400" y="576"/>
                </a:cubicBezTo>
                <a:cubicBezTo>
                  <a:pt x="414" y="567"/>
                  <a:pt x="428" y="557"/>
                  <a:pt x="442" y="548"/>
                </a:cubicBezTo>
                <a:cubicBezTo>
                  <a:pt x="457" y="538"/>
                  <a:pt x="462" y="516"/>
                  <a:pt x="477" y="506"/>
                </a:cubicBezTo>
                <a:cubicBezTo>
                  <a:pt x="490" y="498"/>
                  <a:pt x="519" y="492"/>
                  <a:pt x="519" y="492"/>
                </a:cubicBezTo>
                <a:cubicBezTo>
                  <a:pt x="536" y="467"/>
                  <a:pt x="551" y="467"/>
                  <a:pt x="576" y="450"/>
                </a:cubicBezTo>
                <a:cubicBezTo>
                  <a:pt x="621" y="383"/>
                  <a:pt x="621" y="388"/>
                  <a:pt x="709" y="379"/>
                </a:cubicBezTo>
                <a:cubicBezTo>
                  <a:pt x="800" y="384"/>
                  <a:pt x="923" y="394"/>
                  <a:pt x="1011" y="379"/>
                </a:cubicBezTo>
                <a:cubicBezTo>
                  <a:pt x="1018" y="378"/>
                  <a:pt x="1006" y="365"/>
                  <a:pt x="1004" y="358"/>
                </a:cubicBezTo>
                <a:cubicBezTo>
                  <a:pt x="1023" y="302"/>
                  <a:pt x="995" y="367"/>
                  <a:pt x="1032" y="330"/>
                </a:cubicBezTo>
                <a:cubicBezTo>
                  <a:pt x="1037" y="325"/>
                  <a:pt x="1036" y="316"/>
                  <a:pt x="1039" y="309"/>
                </a:cubicBezTo>
                <a:cubicBezTo>
                  <a:pt x="1051" y="286"/>
                  <a:pt x="1053" y="288"/>
                  <a:pt x="1074" y="274"/>
                </a:cubicBezTo>
                <a:cubicBezTo>
                  <a:pt x="1101" y="233"/>
                  <a:pt x="1154" y="240"/>
                  <a:pt x="1201" y="232"/>
                </a:cubicBezTo>
                <a:cubicBezTo>
                  <a:pt x="1227" y="228"/>
                  <a:pt x="1252" y="216"/>
                  <a:pt x="1278" y="211"/>
                </a:cubicBezTo>
                <a:cubicBezTo>
                  <a:pt x="1360" y="156"/>
                  <a:pt x="1400" y="178"/>
                  <a:pt x="1489" y="148"/>
                </a:cubicBezTo>
                <a:cubicBezTo>
                  <a:pt x="1517" y="118"/>
                  <a:pt x="1550" y="120"/>
                  <a:pt x="1587" y="112"/>
                </a:cubicBezTo>
                <a:cubicBezTo>
                  <a:pt x="1611" y="107"/>
                  <a:pt x="1626" y="86"/>
                  <a:pt x="1650" y="84"/>
                </a:cubicBezTo>
                <a:cubicBezTo>
                  <a:pt x="1695" y="80"/>
                  <a:pt x="1739" y="79"/>
                  <a:pt x="1784" y="77"/>
                </a:cubicBezTo>
                <a:cubicBezTo>
                  <a:pt x="1828" y="71"/>
                  <a:pt x="1874" y="44"/>
                  <a:pt x="1917" y="42"/>
                </a:cubicBezTo>
                <a:cubicBezTo>
                  <a:pt x="1959" y="40"/>
                  <a:pt x="2002" y="37"/>
                  <a:pt x="2044" y="35"/>
                </a:cubicBezTo>
                <a:cubicBezTo>
                  <a:pt x="2058" y="30"/>
                  <a:pt x="2072" y="26"/>
                  <a:pt x="2086" y="21"/>
                </a:cubicBezTo>
                <a:cubicBezTo>
                  <a:pt x="2093" y="19"/>
                  <a:pt x="2107" y="14"/>
                  <a:pt x="2107" y="14"/>
                </a:cubicBezTo>
                <a:cubicBezTo>
                  <a:pt x="2135" y="16"/>
                  <a:pt x="2163" y="23"/>
                  <a:pt x="2191" y="21"/>
                </a:cubicBezTo>
                <a:cubicBezTo>
                  <a:pt x="2206" y="20"/>
                  <a:pt x="2218" y="9"/>
                  <a:pt x="2233" y="7"/>
                </a:cubicBezTo>
                <a:cubicBezTo>
                  <a:pt x="2254" y="5"/>
                  <a:pt x="2276" y="2"/>
                  <a:pt x="2297" y="0"/>
                </a:cubicBezTo>
                <a:cubicBezTo>
                  <a:pt x="2346" y="33"/>
                  <a:pt x="2331" y="44"/>
                  <a:pt x="2325" y="112"/>
                </a:cubicBezTo>
                <a:cubicBezTo>
                  <a:pt x="2332" y="150"/>
                  <a:pt x="2330" y="155"/>
                  <a:pt x="2367" y="155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61" name="Freeform 13"/>
          <p:cNvSpPr>
            <a:spLocks/>
          </p:cNvSpPr>
          <p:nvPr/>
        </p:nvSpPr>
        <p:spPr bwMode="auto">
          <a:xfrm>
            <a:off x="4860925" y="3714750"/>
            <a:ext cx="1739900" cy="642938"/>
          </a:xfrm>
          <a:custGeom>
            <a:avLst/>
            <a:gdLst/>
            <a:ahLst/>
            <a:cxnLst>
              <a:cxn ang="0">
                <a:pos x="1093" y="180"/>
              </a:cxn>
              <a:cxn ang="0">
                <a:pos x="1084" y="159"/>
              </a:cxn>
              <a:cxn ang="0">
                <a:pos x="1078" y="141"/>
              </a:cxn>
              <a:cxn ang="0">
                <a:pos x="1054" y="84"/>
              </a:cxn>
              <a:cxn ang="0">
                <a:pos x="1027" y="54"/>
              </a:cxn>
              <a:cxn ang="0">
                <a:pos x="1024" y="45"/>
              </a:cxn>
              <a:cxn ang="0">
                <a:pos x="1006" y="39"/>
              </a:cxn>
              <a:cxn ang="0">
                <a:pos x="955" y="0"/>
              </a:cxn>
              <a:cxn ang="0">
                <a:pos x="913" y="6"/>
              </a:cxn>
              <a:cxn ang="0">
                <a:pos x="895" y="18"/>
              </a:cxn>
              <a:cxn ang="0">
                <a:pos x="883" y="36"/>
              </a:cxn>
              <a:cxn ang="0">
                <a:pos x="865" y="42"/>
              </a:cxn>
              <a:cxn ang="0">
                <a:pos x="826" y="63"/>
              </a:cxn>
              <a:cxn ang="0">
                <a:pos x="805" y="84"/>
              </a:cxn>
              <a:cxn ang="0">
                <a:pos x="790" y="96"/>
              </a:cxn>
              <a:cxn ang="0">
                <a:pos x="778" y="123"/>
              </a:cxn>
              <a:cxn ang="0">
                <a:pos x="760" y="132"/>
              </a:cxn>
              <a:cxn ang="0">
                <a:pos x="604" y="135"/>
              </a:cxn>
              <a:cxn ang="0">
                <a:pos x="526" y="141"/>
              </a:cxn>
              <a:cxn ang="0">
                <a:pos x="469" y="159"/>
              </a:cxn>
              <a:cxn ang="0">
                <a:pos x="376" y="165"/>
              </a:cxn>
              <a:cxn ang="0">
                <a:pos x="199" y="201"/>
              </a:cxn>
              <a:cxn ang="0">
                <a:pos x="91" y="210"/>
              </a:cxn>
              <a:cxn ang="0">
                <a:pos x="61" y="222"/>
              </a:cxn>
              <a:cxn ang="0">
                <a:pos x="22" y="225"/>
              </a:cxn>
              <a:cxn ang="0">
                <a:pos x="25" y="261"/>
              </a:cxn>
              <a:cxn ang="0">
                <a:pos x="37" y="312"/>
              </a:cxn>
              <a:cxn ang="0">
                <a:pos x="49" y="405"/>
              </a:cxn>
            </a:cxnLst>
            <a:rect l="0" t="0" r="r" b="b"/>
            <a:pathLst>
              <a:path w="1096" h="405">
                <a:moveTo>
                  <a:pt x="1093" y="180"/>
                </a:moveTo>
                <a:cubicBezTo>
                  <a:pt x="1085" y="148"/>
                  <a:pt x="1096" y="186"/>
                  <a:pt x="1084" y="159"/>
                </a:cubicBezTo>
                <a:cubicBezTo>
                  <a:pt x="1081" y="153"/>
                  <a:pt x="1078" y="141"/>
                  <a:pt x="1078" y="141"/>
                </a:cubicBezTo>
                <a:cubicBezTo>
                  <a:pt x="1075" y="120"/>
                  <a:pt x="1073" y="96"/>
                  <a:pt x="1054" y="84"/>
                </a:cubicBezTo>
                <a:cubicBezTo>
                  <a:pt x="1050" y="71"/>
                  <a:pt x="1040" y="58"/>
                  <a:pt x="1027" y="54"/>
                </a:cubicBezTo>
                <a:cubicBezTo>
                  <a:pt x="1026" y="51"/>
                  <a:pt x="1027" y="47"/>
                  <a:pt x="1024" y="45"/>
                </a:cubicBezTo>
                <a:cubicBezTo>
                  <a:pt x="1019" y="41"/>
                  <a:pt x="1006" y="39"/>
                  <a:pt x="1006" y="39"/>
                </a:cubicBezTo>
                <a:cubicBezTo>
                  <a:pt x="991" y="24"/>
                  <a:pt x="975" y="7"/>
                  <a:pt x="955" y="0"/>
                </a:cubicBezTo>
                <a:cubicBezTo>
                  <a:pt x="954" y="0"/>
                  <a:pt x="917" y="4"/>
                  <a:pt x="913" y="6"/>
                </a:cubicBezTo>
                <a:cubicBezTo>
                  <a:pt x="906" y="9"/>
                  <a:pt x="895" y="18"/>
                  <a:pt x="895" y="18"/>
                </a:cubicBezTo>
                <a:cubicBezTo>
                  <a:pt x="891" y="24"/>
                  <a:pt x="887" y="30"/>
                  <a:pt x="883" y="36"/>
                </a:cubicBezTo>
                <a:cubicBezTo>
                  <a:pt x="879" y="41"/>
                  <a:pt x="865" y="42"/>
                  <a:pt x="865" y="42"/>
                </a:cubicBezTo>
                <a:cubicBezTo>
                  <a:pt x="856" y="56"/>
                  <a:pt x="840" y="54"/>
                  <a:pt x="826" y="63"/>
                </a:cubicBezTo>
                <a:cubicBezTo>
                  <a:pt x="823" y="72"/>
                  <a:pt x="805" y="84"/>
                  <a:pt x="805" y="84"/>
                </a:cubicBezTo>
                <a:cubicBezTo>
                  <a:pt x="778" y="124"/>
                  <a:pt x="819" y="67"/>
                  <a:pt x="790" y="96"/>
                </a:cubicBezTo>
                <a:cubicBezTo>
                  <a:pt x="784" y="102"/>
                  <a:pt x="783" y="117"/>
                  <a:pt x="778" y="123"/>
                </a:cubicBezTo>
                <a:cubicBezTo>
                  <a:pt x="775" y="126"/>
                  <a:pt x="764" y="132"/>
                  <a:pt x="760" y="132"/>
                </a:cubicBezTo>
                <a:cubicBezTo>
                  <a:pt x="708" y="134"/>
                  <a:pt x="656" y="134"/>
                  <a:pt x="604" y="135"/>
                </a:cubicBezTo>
                <a:cubicBezTo>
                  <a:pt x="583" y="136"/>
                  <a:pt x="550" y="134"/>
                  <a:pt x="526" y="141"/>
                </a:cubicBezTo>
                <a:cubicBezTo>
                  <a:pt x="510" y="145"/>
                  <a:pt x="486" y="158"/>
                  <a:pt x="469" y="159"/>
                </a:cubicBezTo>
                <a:cubicBezTo>
                  <a:pt x="398" y="163"/>
                  <a:pt x="429" y="160"/>
                  <a:pt x="376" y="165"/>
                </a:cubicBezTo>
                <a:cubicBezTo>
                  <a:pt x="330" y="195"/>
                  <a:pt x="247" y="199"/>
                  <a:pt x="199" y="201"/>
                </a:cubicBezTo>
                <a:cubicBezTo>
                  <a:pt x="163" y="204"/>
                  <a:pt x="127" y="208"/>
                  <a:pt x="91" y="210"/>
                </a:cubicBezTo>
                <a:cubicBezTo>
                  <a:pt x="80" y="214"/>
                  <a:pt x="71" y="215"/>
                  <a:pt x="61" y="222"/>
                </a:cubicBezTo>
                <a:cubicBezTo>
                  <a:pt x="48" y="218"/>
                  <a:pt x="36" y="223"/>
                  <a:pt x="22" y="225"/>
                </a:cubicBezTo>
                <a:cubicBezTo>
                  <a:pt x="0" y="232"/>
                  <a:pt x="6" y="255"/>
                  <a:pt x="25" y="261"/>
                </a:cubicBezTo>
                <a:cubicBezTo>
                  <a:pt x="31" y="278"/>
                  <a:pt x="31" y="295"/>
                  <a:pt x="37" y="312"/>
                </a:cubicBezTo>
                <a:cubicBezTo>
                  <a:pt x="38" y="327"/>
                  <a:pt x="30" y="405"/>
                  <a:pt x="49" y="405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62" name="Freeform 14"/>
          <p:cNvSpPr>
            <a:spLocks/>
          </p:cNvSpPr>
          <p:nvPr/>
        </p:nvSpPr>
        <p:spPr bwMode="auto">
          <a:xfrm>
            <a:off x="3662363" y="2452688"/>
            <a:ext cx="1335087" cy="1624012"/>
          </a:xfrm>
          <a:custGeom>
            <a:avLst/>
            <a:gdLst/>
            <a:ahLst/>
            <a:cxnLst>
              <a:cxn ang="0">
                <a:pos x="783" y="1023"/>
              </a:cxn>
              <a:cxn ang="0">
                <a:pos x="747" y="969"/>
              </a:cxn>
              <a:cxn ang="0">
                <a:pos x="729" y="915"/>
              </a:cxn>
              <a:cxn ang="0">
                <a:pos x="732" y="861"/>
              </a:cxn>
              <a:cxn ang="0">
                <a:pos x="747" y="834"/>
              </a:cxn>
              <a:cxn ang="0">
                <a:pos x="759" y="786"/>
              </a:cxn>
              <a:cxn ang="0">
                <a:pos x="786" y="687"/>
              </a:cxn>
              <a:cxn ang="0">
                <a:pos x="813" y="675"/>
              </a:cxn>
              <a:cxn ang="0">
                <a:pos x="819" y="666"/>
              </a:cxn>
              <a:cxn ang="0">
                <a:pos x="828" y="663"/>
              </a:cxn>
              <a:cxn ang="0">
                <a:pos x="834" y="645"/>
              </a:cxn>
              <a:cxn ang="0">
                <a:pos x="798" y="537"/>
              </a:cxn>
              <a:cxn ang="0">
                <a:pos x="753" y="489"/>
              </a:cxn>
              <a:cxn ang="0">
                <a:pos x="723" y="459"/>
              </a:cxn>
              <a:cxn ang="0">
                <a:pos x="672" y="393"/>
              </a:cxn>
              <a:cxn ang="0">
                <a:pos x="648" y="372"/>
              </a:cxn>
              <a:cxn ang="0">
                <a:pos x="630" y="360"/>
              </a:cxn>
              <a:cxn ang="0">
                <a:pos x="606" y="339"/>
              </a:cxn>
              <a:cxn ang="0">
                <a:pos x="594" y="324"/>
              </a:cxn>
              <a:cxn ang="0">
                <a:pos x="576" y="303"/>
              </a:cxn>
              <a:cxn ang="0">
                <a:pos x="534" y="267"/>
              </a:cxn>
              <a:cxn ang="0">
                <a:pos x="477" y="216"/>
              </a:cxn>
              <a:cxn ang="0">
                <a:pos x="408" y="192"/>
              </a:cxn>
              <a:cxn ang="0">
                <a:pos x="366" y="156"/>
              </a:cxn>
              <a:cxn ang="0">
                <a:pos x="258" y="45"/>
              </a:cxn>
              <a:cxn ang="0">
                <a:pos x="201" y="42"/>
              </a:cxn>
              <a:cxn ang="0">
                <a:pos x="174" y="24"/>
              </a:cxn>
              <a:cxn ang="0">
                <a:pos x="72" y="6"/>
              </a:cxn>
              <a:cxn ang="0">
                <a:pos x="0" y="0"/>
              </a:cxn>
            </a:cxnLst>
            <a:rect l="0" t="0" r="r" b="b"/>
            <a:pathLst>
              <a:path w="841" h="1023">
                <a:moveTo>
                  <a:pt x="783" y="1023"/>
                </a:moveTo>
                <a:cubicBezTo>
                  <a:pt x="775" y="1000"/>
                  <a:pt x="760" y="989"/>
                  <a:pt x="747" y="969"/>
                </a:cubicBezTo>
                <a:cubicBezTo>
                  <a:pt x="742" y="950"/>
                  <a:pt x="740" y="932"/>
                  <a:pt x="729" y="915"/>
                </a:cubicBezTo>
                <a:cubicBezTo>
                  <a:pt x="730" y="897"/>
                  <a:pt x="730" y="879"/>
                  <a:pt x="732" y="861"/>
                </a:cubicBezTo>
                <a:cubicBezTo>
                  <a:pt x="733" y="848"/>
                  <a:pt x="743" y="847"/>
                  <a:pt x="747" y="834"/>
                </a:cubicBezTo>
                <a:cubicBezTo>
                  <a:pt x="752" y="818"/>
                  <a:pt x="754" y="802"/>
                  <a:pt x="759" y="786"/>
                </a:cubicBezTo>
                <a:cubicBezTo>
                  <a:pt x="763" y="752"/>
                  <a:pt x="775" y="720"/>
                  <a:pt x="786" y="687"/>
                </a:cubicBezTo>
                <a:cubicBezTo>
                  <a:pt x="787" y="685"/>
                  <a:pt x="810" y="676"/>
                  <a:pt x="813" y="675"/>
                </a:cubicBezTo>
                <a:cubicBezTo>
                  <a:pt x="815" y="672"/>
                  <a:pt x="816" y="668"/>
                  <a:pt x="819" y="666"/>
                </a:cubicBezTo>
                <a:cubicBezTo>
                  <a:pt x="821" y="664"/>
                  <a:pt x="826" y="666"/>
                  <a:pt x="828" y="663"/>
                </a:cubicBezTo>
                <a:cubicBezTo>
                  <a:pt x="832" y="658"/>
                  <a:pt x="834" y="645"/>
                  <a:pt x="834" y="645"/>
                </a:cubicBezTo>
                <a:cubicBezTo>
                  <a:pt x="832" y="600"/>
                  <a:pt x="841" y="558"/>
                  <a:pt x="798" y="537"/>
                </a:cubicBezTo>
                <a:cubicBezTo>
                  <a:pt x="785" y="518"/>
                  <a:pt x="773" y="502"/>
                  <a:pt x="753" y="489"/>
                </a:cubicBezTo>
                <a:cubicBezTo>
                  <a:pt x="745" y="477"/>
                  <a:pt x="733" y="471"/>
                  <a:pt x="723" y="459"/>
                </a:cubicBezTo>
                <a:cubicBezTo>
                  <a:pt x="709" y="440"/>
                  <a:pt x="695" y="401"/>
                  <a:pt x="672" y="393"/>
                </a:cubicBezTo>
                <a:cubicBezTo>
                  <a:pt x="663" y="384"/>
                  <a:pt x="659" y="378"/>
                  <a:pt x="648" y="372"/>
                </a:cubicBezTo>
                <a:cubicBezTo>
                  <a:pt x="642" y="368"/>
                  <a:pt x="630" y="360"/>
                  <a:pt x="630" y="360"/>
                </a:cubicBezTo>
                <a:cubicBezTo>
                  <a:pt x="624" y="351"/>
                  <a:pt x="606" y="339"/>
                  <a:pt x="606" y="339"/>
                </a:cubicBezTo>
                <a:cubicBezTo>
                  <a:pt x="598" y="316"/>
                  <a:pt x="610" y="343"/>
                  <a:pt x="594" y="324"/>
                </a:cubicBezTo>
                <a:cubicBezTo>
                  <a:pt x="586" y="314"/>
                  <a:pt x="591" y="308"/>
                  <a:pt x="576" y="303"/>
                </a:cubicBezTo>
                <a:cubicBezTo>
                  <a:pt x="566" y="289"/>
                  <a:pt x="551" y="273"/>
                  <a:pt x="534" y="267"/>
                </a:cubicBezTo>
                <a:cubicBezTo>
                  <a:pt x="515" y="248"/>
                  <a:pt x="500" y="231"/>
                  <a:pt x="477" y="216"/>
                </a:cubicBezTo>
                <a:cubicBezTo>
                  <a:pt x="458" y="204"/>
                  <a:pt x="428" y="203"/>
                  <a:pt x="408" y="192"/>
                </a:cubicBezTo>
                <a:cubicBezTo>
                  <a:pt x="390" y="182"/>
                  <a:pt x="382" y="167"/>
                  <a:pt x="366" y="156"/>
                </a:cubicBezTo>
                <a:cubicBezTo>
                  <a:pt x="337" y="113"/>
                  <a:pt x="318" y="50"/>
                  <a:pt x="258" y="45"/>
                </a:cubicBezTo>
                <a:cubicBezTo>
                  <a:pt x="239" y="43"/>
                  <a:pt x="220" y="43"/>
                  <a:pt x="201" y="42"/>
                </a:cubicBezTo>
                <a:cubicBezTo>
                  <a:pt x="192" y="33"/>
                  <a:pt x="184" y="31"/>
                  <a:pt x="174" y="24"/>
                </a:cubicBezTo>
                <a:cubicBezTo>
                  <a:pt x="159" y="1"/>
                  <a:pt x="88" y="7"/>
                  <a:pt x="72" y="6"/>
                </a:cubicBezTo>
                <a:cubicBezTo>
                  <a:pt x="45" y="1"/>
                  <a:pt x="31" y="0"/>
                  <a:pt x="0" y="0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63" name="Freeform 15"/>
          <p:cNvSpPr>
            <a:spLocks/>
          </p:cNvSpPr>
          <p:nvPr/>
        </p:nvSpPr>
        <p:spPr bwMode="auto">
          <a:xfrm>
            <a:off x="4886325" y="3362325"/>
            <a:ext cx="3529013" cy="952500"/>
          </a:xfrm>
          <a:custGeom>
            <a:avLst/>
            <a:gdLst/>
            <a:ahLst/>
            <a:cxnLst>
              <a:cxn ang="0">
                <a:pos x="2223" y="27"/>
              </a:cxn>
              <a:cxn ang="0">
                <a:pos x="2142" y="0"/>
              </a:cxn>
              <a:cxn ang="0">
                <a:pos x="2076" y="3"/>
              </a:cxn>
              <a:cxn ang="0">
                <a:pos x="2028" y="18"/>
              </a:cxn>
              <a:cxn ang="0">
                <a:pos x="1944" y="36"/>
              </a:cxn>
              <a:cxn ang="0">
                <a:pos x="1887" y="48"/>
              </a:cxn>
              <a:cxn ang="0">
                <a:pos x="1776" y="72"/>
              </a:cxn>
              <a:cxn ang="0">
                <a:pos x="1677" y="108"/>
              </a:cxn>
              <a:cxn ang="0">
                <a:pos x="1635" y="126"/>
              </a:cxn>
              <a:cxn ang="0">
                <a:pos x="1599" y="150"/>
              </a:cxn>
              <a:cxn ang="0">
                <a:pos x="1521" y="201"/>
              </a:cxn>
              <a:cxn ang="0">
                <a:pos x="1503" y="213"/>
              </a:cxn>
              <a:cxn ang="0">
                <a:pos x="1482" y="264"/>
              </a:cxn>
              <a:cxn ang="0">
                <a:pos x="1461" y="291"/>
              </a:cxn>
              <a:cxn ang="0">
                <a:pos x="1443" y="303"/>
              </a:cxn>
              <a:cxn ang="0">
                <a:pos x="1434" y="309"/>
              </a:cxn>
              <a:cxn ang="0">
                <a:pos x="1410" y="327"/>
              </a:cxn>
              <a:cxn ang="0">
                <a:pos x="1374" y="363"/>
              </a:cxn>
              <a:cxn ang="0">
                <a:pos x="1338" y="381"/>
              </a:cxn>
              <a:cxn ang="0">
                <a:pos x="1185" y="369"/>
              </a:cxn>
              <a:cxn ang="0">
                <a:pos x="1158" y="354"/>
              </a:cxn>
              <a:cxn ang="0">
                <a:pos x="1122" y="315"/>
              </a:cxn>
              <a:cxn ang="0">
                <a:pos x="1080" y="282"/>
              </a:cxn>
              <a:cxn ang="0">
                <a:pos x="1068" y="267"/>
              </a:cxn>
              <a:cxn ang="0">
                <a:pos x="987" y="231"/>
              </a:cxn>
              <a:cxn ang="0">
                <a:pos x="936" y="216"/>
              </a:cxn>
              <a:cxn ang="0">
                <a:pos x="834" y="225"/>
              </a:cxn>
              <a:cxn ang="0">
                <a:pos x="804" y="237"/>
              </a:cxn>
              <a:cxn ang="0">
                <a:pos x="786" y="249"/>
              </a:cxn>
              <a:cxn ang="0">
                <a:pos x="705" y="303"/>
              </a:cxn>
              <a:cxn ang="0">
                <a:pos x="501" y="318"/>
              </a:cxn>
              <a:cxn ang="0">
                <a:pos x="483" y="330"/>
              </a:cxn>
              <a:cxn ang="0">
                <a:pos x="357" y="339"/>
              </a:cxn>
              <a:cxn ang="0">
                <a:pos x="318" y="351"/>
              </a:cxn>
              <a:cxn ang="0">
                <a:pos x="291" y="360"/>
              </a:cxn>
              <a:cxn ang="0">
                <a:pos x="150" y="372"/>
              </a:cxn>
              <a:cxn ang="0">
                <a:pos x="99" y="390"/>
              </a:cxn>
              <a:cxn ang="0">
                <a:pos x="21" y="396"/>
              </a:cxn>
              <a:cxn ang="0">
                <a:pos x="0" y="411"/>
              </a:cxn>
              <a:cxn ang="0">
                <a:pos x="3" y="423"/>
              </a:cxn>
              <a:cxn ang="0">
                <a:pos x="12" y="429"/>
              </a:cxn>
              <a:cxn ang="0">
                <a:pos x="33" y="546"/>
              </a:cxn>
              <a:cxn ang="0">
                <a:pos x="36" y="600"/>
              </a:cxn>
              <a:cxn ang="0">
                <a:pos x="48" y="588"/>
              </a:cxn>
            </a:cxnLst>
            <a:rect l="0" t="0" r="r" b="b"/>
            <a:pathLst>
              <a:path w="2223" h="600">
                <a:moveTo>
                  <a:pt x="2223" y="27"/>
                </a:moveTo>
                <a:cubicBezTo>
                  <a:pt x="2217" y="9"/>
                  <a:pt x="2162" y="3"/>
                  <a:pt x="2142" y="0"/>
                </a:cubicBezTo>
                <a:cubicBezTo>
                  <a:pt x="2120" y="1"/>
                  <a:pt x="2098" y="1"/>
                  <a:pt x="2076" y="3"/>
                </a:cubicBezTo>
                <a:cubicBezTo>
                  <a:pt x="2060" y="4"/>
                  <a:pt x="2043" y="13"/>
                  <a:pt x="2028" y="18"/>
                </a:cubicBezTo>
                <a:cubicBezTo>
                  <a:pt x="2001" y="27"/>
                  <a:pt x="1972" y="33"/>
                  <a:pt x="1944" y="36"/>
                </a:cubicBezTo>
                <a:cubicBezTo>
                  <a:pt x="1926" y="30"/>
                  <a:pt x="1906" y="45"/>
                  <a:pt x="1887" y="48"/>
                </a:cubicBezTo>
                <a:cubicBezTo>
                  <a:pt x="1849" y="55"/>
                  <a:pt x="1813" y="63"/>
                  <a:pt x="1776" y="72"/>
                </a:cubicBezTo>
                <a:cubicBezTo>
                  <a:pt x="1748" y="91"/>
                  <a:pt x="1710" y="100"/>
                  <a:pt x="1677" y="108"/>
                </a:cubicBezTo>
                <a:cubicBezTo>
                  <a:pt x="1663" y="119"/>
                  <a:pt x="1650" y="118"/>
                  <a:pt x="1635" y="126"/>
                </a:cubicBezTo>
                <a:cubicBezTo>
                  <a:pt x="1623" y="132"/>
                  <a:pt x="1611" y="142"/>
                  <a:pt x="1599" y="150"/>
                </a:cubicBezTo>
                <a:cubicBezTo>
                  <a:pt x="1576" y="185"/>
                  <a:pt x="1563" y="191"/>
                  <a:pt x="1521" y="201"/>
                </a:cubicBezTo>
                <a:cubicBezTo>
                  <a:pt x="1516" y="206"/>
                  <a:pt x="1508" y="208"/>
                  <a:pt x="1503" y="213"/>
                </a:cubicBezTo>
                <a:cubicBezTo>
                  <a:pt x="1490" y="226"/>
                  <a:pt x="1504" y="249"/>
                  <a:pt x="1482" y="264"/>
                </a:cubicBezTo>
                <a:cubicBezTo>
                  <a:pt x="1475" y="274"/>
                  <a:pt x="1471" y="283"/>
                  <a:pt x="1461" y="291"/>
                </a:cubicBezTo>
                <a:cubicBezTo>
                  <a:pt x="1455" y="295"/>
                  <a:pt x="1449" y="299"/>
                  <a:pt x="1443" y="303"/>
                </a:cubicBezTo>
                <a:cubicBezTo>
                  <a:pt x="1440" y="305"/>
                  <a:pt x="1434" y="309"/>
                  <a:pt x="1434" y="309"/>
                </a:cubicBezTo>
                <a:cubicBezTo>
                  <a:pt x="1427" y="320"/>
                  <a:pt x="1421" y="320"/>
                  <a:pt x="1410" y="327"/>
                </a:cubicBezTo>
                <a:cubicBezTo>
                  <a:pt x="1398" y="345"/>
                  <a:pt x="1394" y="356"/>
                  <a:pt x="1374" y="363"/>
                </a:cubicBezTo>
                <a:cubicBezTo>
                  <a:pt x="1363" y="379"/>
                  <a:pt x="1358" y="378"/>
                  <a:pt x="1338" y="381"/>
                </a:cubicBezTo>
                <a:cubicBezTo>
                  <a:pt x="1286" y="377"/>
                  <a:pt x="1237" y="372"/>
                  <a:pt x="1185" y="369"/>
                </a:cubicBezTo>
                <a:cubicBezTo>
                  <a:pt x="1175" y="366"/>
                  <a:pt x="1158" y="354"/>
                  <a:pt x="1158" y="354"/>
                </a:cubicBezTo>
                <a:cubicBezTo>
                  <a:pt x="1150" y="341"/>
                  <a:pt x="1135" y="324"/>
                  <a:pt x="1122" y="315"/>
                </a:cubicBezTo>
                <a:cubicBezTo>
                  <a:pt x="1114" y="303"/>
                  <a:pt x="1093" y="291"/>
                  <a:pt x="1080" y="282"/>
                </a:cubicBezTo>
                <a:cubicBezTo>
                  <a:pt x="1073" y="262"/>
                  <a:pt x="1083" y="284"/>
                  <a:pt x="1068" y="267"/>
                </a:cubicBezTo>
                <a:cubicBezTo>
                  <a:pt x="1036" y="230"/>
                  <a:pt x="1042" y="235"/>
                  <a:pt x="987" y="231"/>
                </a:cubicBezTo>
                <a:cubicBezTo>
                  <a:pt x="970" y="227"/>
                  <a:pt x="953" y="220"/>
                  <a:pt x="936" y="216"/>
                </a:cubicBezTo>
                <a:cubicBezTo>
                  <a:pt x="902" y="217"/>
                  <a:pt x="862" y="206"/>
                  <a:pt x="834" y="225"/>
                </a:cubicBezTo>
                <a:cubicBezTo>
                  <a:pt x="824" y="232"/>
                  <a:pt x="814" y="231"/>
                  <a:pt x="804" y="237"/>
                </a:cubicBezTo>
                <a:cubicBezTo>
                  <a:pt x="798" y="241"/>
                  <a:pt x="786" y="249"/>
                  <a:pt x="786" y="249"/>
                </a:cubicBezTo>
                <a:cubicBezTo>
                  <a:pt x="776" y="288"/>
                  <a:pt x="740" y="294"/>
                  <a:pt x="705" y="303"/>
                </a:cubicBezTo>
                <a:cubicBezTo>
                  <a:pt x="667" y="360"/>
                  <a:pt x="569" y="317"/>
                  <a:pt x="501" y="318"/>
                </a:cubicBezTo>
                <a:cubicBezTo>
                  <a:pt x="473" y="327"/>
                  <a:pt x="514" y="312"/>
                  <a:pt x="483" y="330"/>
                </a:cubicBezTo>
                <a:cubicBezTo>
                  <a:pt x="446" y="351"/>
                  <a:pt x="399" y="338"/>
                  <a:pt x="357" y="339"/>
                </a:cubicBezTo>
                <a:cubicBezTo>
                  <a:pt x="337" y="342"/>
                  <a:pt x="334" y="344"/>
                  <a:pt x="318" y="351"/>
                </a:cubicBezTo>
                <a:cubicBezTo>
                  <a:pt x="309" y="355"/>
                  <a:pt x="291" y="360"/>
                  <a:pt x="291" y="360"/>
                </a:cubicBezTo>
                <a:cubicBezTo>
                  <a:pt x="251" y="400"/>
                  <a:pt x="289" y="366"/>
                  <a:pt x="150" y="372"/>
                </a:cubicBezTo>
                <a:cubicBezTo>
                  <a:pt x="134" y="373"/>
                  <a:pt x="116" y="388"/>
                  <a:pt x="99" y="390"/>
                </a:cubicBezTo>
                <a:cubicBezTo>
                  <a:pt x="53" y="395"/>
                  <a:pt x="79" y="392"/>
                  <a:pt x="21" y="396"/>
                </a:cubicBezTo>
                <a:cubicBezTo>
                  <a:pt x="0" y="403"/>
                  <a:pt x="5" y="396"/>
                  <a:pt x="0" y="411"/>
                </a:cubicBezTo>
                <a:cubicBezTo>
                  <a:pt x="1" y="415"/>
                  <a:pt x="1" y="420"/>
                  <a:pt x="3" y="423"/>
                </a:cubicBezTo>
                <a:cubicBezTo>
                  <a:pt x="5" y="426"/>
                  <a:pt x="11" y="426"/>
                  <a:pt x="12" y="429"/>
                </a:cubicBezTo>
                <a:cubicBezTo>
                  <a:pt x="25" y="465"/>
                  <a:pt x="11" y="512"/>
                  <a:pt x="33" y="546"/>
                </a:cubicBezTo>
                <a:cubicBezTo>
                  <a:pt x="35" y="566"/>
                  <a:pt x="32" y="581"/>
                  <a:pt x="36" y="600"/>
                </a:cubicBezTo>
                <a:cubicBezTo>
                  <a:pt x="43" y="589"/>
                  <a:pt x="39" y="593"/>
                  <a:pt x="48" y="588"/>
                </a:cubicBezTo>
              </a:path>
            </a:pathLst>
          </a:cu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64" name="Freeform 16"/>
          <p:cNvSpPr>
            <a:spLocks/>
          </p:cNvSpPr>
          <p:nvPr/>
        </p:nvSpPr>
        <p:spPr bwMode="auto">
          <a:xfrm>
            <a:off x="3643313" y="2395538"/>
            <a:ext cx="1376362" cy="1604962"/>
          </a:xfrm>
          <a:custGeom>
            <a:avLst/>
            <a:gdLst/>
            <a:ahLst/>
            <a:cxnLst>
              <a:cxn ang="0">
                <a:pos x="789" y="1011"/>
              </a:cxn>
              <a:cxn ang="0">
                <a:pos x="810" y="969"/>
              </a:cxn>
              <a:cxn ang="0">
                <a:pos x="807" y="906"/>
              </a:cxn>
              <a:cxn ang="0">
                <a:pos x="816" y="804"/>
              </a:cxn>
              <a:cxn ang="0">
                <a:pos x="837" y="723"/>
              </a:cxn>
              <a:cxn ang="0">
                <a:pos x="867" y="660"/>
              </a:cxn>
              <a:cxn ang="0">
                <a:pos x="855" y="609"/>
              </a:cxn>
              <a:cxn ang="0">
                <a:pos x="807" y="513"/>
              </a:cxn>
              <a:cxn ang="0">
                <a:pos x="777" y="483"/>
              </a:cxn>
              <a:cxn ang="0">
                <a:pos x="741" y="444"/>
              </a:cxn>
              <a:cxn ang="0">
                <a:pos x="717" y="423"/>
              </a:cxn>
              <a:cxn ang="0">
                <a:pos x="702" y="405"/>
              </a:cxn>
              <a:cxn ang="0">
                <a:pos x="684" y="393"/>
              </a:cxn>
              <a:cxn ang="0">
                <a:pos x="678" y="384"/>
              </a:cxn>
              <a:cxn ang="0">
                <a:pos x="669" y="381"/>
              </a:cxn>
              <a:cxn ang="0">
                <a:pos x="648" y="357"/>
              </a:cxn>
              <a:cxn ang="0">
                <a:pos x="609" y="324"/>
              </a:cxn>
              <a:cxn ang="0">
                <a:pos x="549" y="267"/>
              </a:cxn>
              <a:cxn ang="0">
                <a:pos x="519" y="237"/>
              </a:cxn>
              <a:cxn ang="0">
                <a:pos x="510" y="231"/>
              </a:cxn>
              <a:cxn ang="0">
                <a:pos x="426" y="186"/>
              </a:cxn>
              <a:cxn ang="0">
                <a:pos x="408" y="174"/>
              </a:cxn>
              <a:cxn ang="0">
                <a:pos x="399" y="168"/>
              </a:cxn>
              <a:cxn ang="0">
                <a:pos x="357" y="123"/>
              </a:cxn>
              <a:cxn ang="0">
                <a:pos x="309" y="75"/>
              </a:cxn>
              <a:cxn ang="0">
                <a:pos x="210" y="30"/>
              </a:cxn>
              <a:cxn ang="0">
                <a:pos x="138" y="0"/>
              </a:cxn>
              <a:cxn ang="0">
                <a:pos x="78" y="3"/>
              </a:cxn>
              <a:cxn ang="0">
                <a:pos x="30" y="9"/>
              </a:cxn>
              <a:cxn ang="0">
                <a:pos x="0" y="51"/>
              </a:cxn>
            </a:cxnLst>
            <a:rect l="0" t="0" r="r" b="b"/>
            <a:pathLst>
              <a:path w="867" h="1011">
                <a:moveTo>
                  <a:pt x="789" y="1011"/>
                </a:moveTo>
                <a:cubicBezTo>
                  <a:pt x="792" y="992"/>
                  <a:pt x="793" y="980"/>
                  <a:pt x="810" y="969"/>
                </a:cubicBezTo>
                <a:cubicBezTo>
                  <a:pt x="808" y="950"/>
                  <a:pt x="801" y="925"/>
                  <a:pt x="807" y="906"/>
                </a:cubicBezTo>
                <a:cubicBezTo>
                  <a:pt x="805" y="873"/>
                  <a:pt x="796" y="833"/>
                  <a:pt x="816" y="804"/>
                </a:cubicBezTo>
                <a:cubicBezTo>
                  <a:pt x="821" y="777"/>
                  <a:pt x="828" y="750"/>
                  <a:pt x="837" y="723"/>
                </a:cubicBezTo>
                <a:cubicBezTo>
                  <a:pt x="844" y="701"/>
                  <a:pt x="860" y="682"/>
                  <a:pt x="867" y="660"/>
                </a:cubicBezTo>
                <a:cubicBezTo>
                  <a:pt x="864" y="643"/>
                  <a:pt x="859" y="626"/>
                  <a:pt x="855" y="609"/>
                </a:cubicBezTo>
                <a:cubicBezTo>
                  <a:pt x="851" y="567"/>
                  <a:pt x="836" y="542"/>
                  <a:pt x="807" y="513"/>
                </a:cubicBezTo>
                <a:cubicBezTo>
                  <a:pt x="803" y="500"/>
                  <a:pt x="789" y="489"/>
                  <a:pt x="777" y="483"/>
                </a:cubicBezTo>
                <a:cubicBezTo>
                  <a:pt x="766" y="467"/>
                  <a:pt x="753" y="459"/>
                  <a:pt x="741" y="444"/>
                </a:cubicBezTo>
                <a:cubicBezTo>
                  <a:pt x="734" y="436"/>
                  <a:pt x="717" y="423"/>
                  <a:pt x="717" y="423"/>
                </a:cubicBezTo>
                <a:cubicBezTo>
                  <a:pt x="712" y="415"/>
                  <a:pt x="710" y="411"/>
                  <a:pt x="702" y="405"/>
                </a:cubicBezTo>
                <a:cubicBezTo>
                  <a:pt x="696" y="401"/>
                  <a:pt x="684" y="393"/>
                  <a:pt x="684" y="393"/>
                </a:cubicBezTo>
                <a:cubicBezTo>
                  <a:pt x="682" y="390"/>
                  <a:pt x="681" y="386"/>
                  <a:pt x="678" y="384"/>
                </a:cubicBezTo>
                <a:cubicBezTo>
                  <a:pt x="676" y="382"/>
                  <a:pt x="671" y="383"/>
                  <a:pt x="669" y="381"/>
                </a:cubicBezTo>
                <a:cubicBezTo>
                  <a:pt x="634" y="346"/>
                  <a:pt x="674" y="374"/>
                  <a:pt x="648" y="357"/>
                </a:cubicBezTo>
                <a:cubicBezTo>
                  <a:pt x="637" y="341"/>
                  <a:pt x="624" y="334"/>
                  <a:pt x="609" y="324"/>
                </a:cubicBezTo>
                <a:cubicBezTo>
                  <a:pt x="594" y="302"/>
                  <a:pt x="564" y="290"/>
                  <a:pt x="549" y="267"/>
                </a:cubicBezTo>
                <a:cubicBezTo>
                  <a:pt x="533" y="243"/>
                  <a:pt x="543" y="253"/>
                  <a:pt x="519" y="237"/>
                </a:cubicBezTo>
                <a:cubicBezTo>
                  <a:pt x="516" y="235"/>
                  <a:pt x="510" y="231"/>
                  <a:pt x="510" y="231"/>
                </a:cubicBezTo>
                <a:cubicBezTo>
                  <a:pt x="491" y="203"/>
                  <a:pt x="456" y="196"/>
                  <a:pt x="426" y="186"/>
                </a:cubicBezTo>
                <a:cubicBezTo>
                  <a:pt x="419" y="184"/>
                  <a:pt x="414" y="178"/>
                  <a:pt x="408" y="174"/>
                </a:cubicBezTo>
                <a:cubicBezTo>
                  <a:pt x="405" y="172"/>
                  <a:pt x="399" y="168"/>
                  <a:pt x="399" y="168"/>
                </a:cubicBezTo>
                <a:cubicBezTo>
                  <a:pt x="389" y="153"/>
                  <a:pt x="372" y="133"/>
                  <a:pt x="357" y="123"/>
                </a:cubicBezTo>
                <a:cubicBezTo>
                  <a:pt x="346" y="107"/>
                  <a:pt x="326" y="86"/>
                  <a:pt x="309" y="75"/>
                </a:cubicBezTo>
                <a:cubicBezTo>
                  <a:pt x="281" y="33"/>
                  <a:pt x="248" y="49"/>
                  <a:pt x="210" y="30"/>
                </a:cubicBezTo>
                <a:cubicBezTo>
                  <a:pt x="186" y="18"/>
                  <a:pt x="165" y="5"/>
                  <a:pt x="138" y="0"/>
                </a:cubicBezTo>
                <a:cubicBezTo>
                  <a:pt x="118" y="1"/>
                  <a:pt x="98" y="1"/>
                  <a:pt x="78" y="3"/>
                </a:cubicBezTo>
                <a:cubicBezTo>
                  <a:pt x="62" y="4"/>
                  <a:pt x="30" y="9"/>
                  <a:pt x="30" y="9"/>
                </a:cubicBezTo>
                <a:cubicBezTo>
                  <a:pt x="21" y="23"/>
                  <a:pt x="12" y="39"/>
                  <a:pt x="0" y="51"/>
                </a:cubicBezTo>
              </a:path>
            </a:pathLst>
          </a:cu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68" name="Freeform 20"/>
          <p:cNvSpPr>
            <a:spLocks/>
          </p:cNvSpPr>
          <p:nvPr/>
        </p:nvSpPr>
        <p:spPr bwMode="auto">
          <a:xfrm>
            <a:off x="3632200" y="2482850"/>
            <a:ext cx="1193800" cy="1651000"/>
          </a:xfrm>
          <a:custGeom>
            <a:avLst/>
            <a:gdLst/>
            <a:ahLst/>
            <a:cxnLst>
              <a:cxn ang="0">
                <a:pos x="728" y="1040"/>
              </a:cxn>
              <a:cxn ang="0">
                <a:pos x="688" y="976"/>
              </a:cxn>
              <a:cxn ang="0">
                <a:pos x="692" y="856"/>
              </a:cxn>
              <a:cxn ang="0">
                <a:pos x="704" y="832"/>
              </a:cxn>
              <a:cxn ang="0">
                <a:pos x="724" y="764"/>
              </a:cxn>
              <a:cxn ang="0">
                <a:pos x="736" y="648"/>
              </a:cxn>
              <a:cxn ang="0">
                <a:pos x="748" y="624"/>
              </a:cxn>
              <a:cxn ang="0">
                <a:pos x="700" y="524"/>
              </a:cxn>
              <a:cxn ang="0">
                <a:pos x="664" y="448"/>
              </a:cxn>
              <a:cxn ang="0">
                <a:pos x="652" y="444"/>
              </a:cxn>
              <a:cxn ang="0">
                <a:pos x="640" y="436"/>
              </a:cxn>
              <a:cxn ang="0">
                <a:pos x="616" y="412"/>
              </a:cxn>
              <a:cxn ang="0">
                <a:pos x="600" y="388"/>
              </a:cxn>
              <a:cxn ang="0">
                <a:pos x="576" y="376"/>
              </a:cxn>
              <a:cxn ang="0">
                <a:pos x="524" y="320"/>
              </a:cxn>
              <a:cxn ang="0">
                <a:pos x="488" y="300"/>
              </a:cxn>
              <a:cxn ang="0">
                <a:pos x="452" y="272"/>
              </a:cxn>
              <a:cxn ang="0">
                <a:pos x="440" y="260"/>
              </a:cxn>
              <a:cxn ang="0">
                <a:pos x="416" y="252"/>
              </a:cxn>
              <a:cxn ang="0">
                <a:pos x="368" y="228"/>
              </a:cxn>
              <a:cxn ang="0">
                <a:pos x="308" y="192"/>
              </a:cxn>
              <a:cxn ang="0">
                <a:pos x="228" y="100"/>
              </a:cxn>
              <a:cxn ang="0">
                <a:pos x="132" y="56"/>
              </a:cxn>
              <a:cxn ang="0">
                <a:pos x="4" y="12"/>
              </a:cxn>
              <a:cxn ang="0">
                <a:pos x="0" y="0"/>
              </a:cxn>
            </a:cxnLst>
            <a:rect l="0" t="0" r="r" b="b"/>
            <a:pathLst>
              <a:path w="752" h="1040">
                <a:moveTo>
                  <a:pt x="728" y="1040"/>
                </a:moveTo>
                <a:cubicBezTo>
                  <a:pt x="717" y="1018"/>
                  <a:pt x="702" y="996"/>
                  <a:pt x="688" y="976"/>
                </a:cubicBezTo>
                <a:cubicBezTo>
                  <a:pt x="689" y="936"/>
                  <a:pt x="690" y="896"/>
                  <a:pt x="692" y="856"/>
                </a:cubicBezTo>
                <a:cubicBezTo>
                  <a:pt x="693" y="845"/>
                  <a:pt x="699" y="842"/>
                  <a:pt x="704" y="832"/>
                </a:cubicBezTo>
                <a:cubicBezTo>
                  <a:pt x="714" y="812"/>
                  <a:pt x="717" y="786"/>
                  <a:pt x="724" y="764"/>
                </a:cubicBezTo>
                <a:cubicBezTo>
                  <a:pt x="721" y="731"/>
                  <a:pt x="704" y="669"/>
                  <a:pt x="736" y="648"/>
                </a:cubicBezTo>
                <a:cubicBezTo>
                  <a:pt x="739" y="640"/>
                  <a:pt x="747" y="633"/>
                  <a:pt x="748" y="624"/>
                </a:cubicBezTo>
                <a:cubicBezTo>
                  <a:pt x="752" y="563"/>
                  <a:pt x="727" y="565"/>
                  <a:pt x="700" y="524"/>
                </a:cubicBezTo>
                <a:cubicBezTo>
                  <a:pt x="696" y="510"/>
                  <a:pt x="675" y="457"/>
                  <a:pt x="664" y="448"/>
                </a:cubicBezTo>
                <a:cubicBezTo>
                  <a:pt x="661" y="445"/>
                  <a:pt x="656" y="446"/>
                  <a:pt x="652" y="444"/>
                </a:cubicBezTo>
                <a:cubicBezTo>
                  <a:pt x="648" y="442"/>
                  <a:pt x="644" y="439"/>
                  <a:pt x="640" y="436"/>
                </a:cubicBezTo>
                <a:cubicBezTo>
                  <a:pt x="632" y="428"/>
                  <a:pt x="622" y="421"/>
                  <a:pt x="616" y="412"/>
                </a:cubicBezTo>
                <a:cubicBezTo>
                  <a:pt x="611" y="404"/>
                  <a:pt x="609" y="391"/>
                  <a:pt x="600" y="388"/>
                </a:cubicBezTo>
                <a:cubicBezTo>
                  <a:pt x="583" y="382"/>
                  <a:pt x="592" y="386"/>
                  <a:pt x="576" y="376"/>
                </a:cubicBezTo>
                <a:cubicBezTo>
                  <a:pt x="563" y="356"/>
                  <a:pt x="541" y="337"/>
                  <a:pt x="524" y="320"/>
                </a:cubicBezTo>
                <a:cubicBezTo>
                  <a:pt x="514" y="310"/>
                  <a:pt x="488" y="300"/>
                  <a:pt x="488" y="300"/>
                </a:cubicBezTo>
                <a:cubicBezTo>
                  <a:pt x="477" y="283"/>
                  <a:pt x="468" y="283"/>
                  <a:pt x="452" y="272"/>
                </a:cubicBezTo>
                <a:cubicBezTo>
                  <a:pt x="447" y="269"/>
                  <a:pt x="445" y="263"/>
                  <a:pt x="440" y="260"/>
                </a:cubicBezTo>
                <a:cubicBezTo>
                  <a:pt x="433" y="256"/>
                  <a:pt x="416" y="252"/>
                  <a:pt x="416" y="252"/>
                </a:cubicBezTo>
                <a:cubicBezTo>
                  <a:pt x="401" y="237"/>
                  <a:pt x="384" y="239"/>
                  <a:pt x="368" y="228"/>
                </a:cubicBezTo>
                <a:cubicBezTo>
                  <a:pt x="348" y="215"/>
                  <a:pt x="327" y="205"/>
                  <a:pt x="308" y="192"/>
                </a:cubicBezTo>
                <a:cubicBezTo>
                  <a:pt x="286" y="159"/>
                  <a:pt x="262" y="123"/>
                  <a:pt x="228" y="100"/>
                </a:cubicBezTo>
                <a:cubicBezTo>
                  <a:pt x="207" y="69"/>
                  <a:pt x="166" y="64"/>
                  <a:pt x="132" y="56"/>
                </a:cubicBezTo>
                <a:cubicBezTo>
                  <a:pt x="87" y="46"/>
                  <a:pt x="46" y="26"/>
                  <a:pt x="4" y="12"/>
                </a:cubicBezTo>
                <a:cubicBezTo>
                  <a:pt x="3" y="8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3594100" y="2420938"/>
            <a:ext cx="71438" cy="73025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4930775" y="4333875"/>
            <a:ext cx="71438" cy="73025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1182688" y="532923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6554788" y="4005263"/>
            <a:ext cx="71437" cy="730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70" name="Oval 22"/>
          <p:cNvSpPr>
            <a:spLocks noChangeArrowheads="1"/>
          </p:cNvSpPr>
          <p:nvPr/>
        </p:nvSpPr>
        <p:spPr bwMode="auto">
          <a:xfrm>
            <a:off x="8383588" y="3402013"/>
            <a:ext cx="71437" cy="730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879475" y="207963"/>
            <a:ext cx="710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CL"/>
              <a:t>Análisis de Alternativas de Suministro Complejo Paranal/Armazones</a:t>
            </a:r>
            <a:endParaRPr lang="es-ES"/>
          </a:p>
        </p:txBody>
      </p:sp>
      <p:pic>
        <p:nvPicPr>
          <p:cNvPr id="15" name="Picture 14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638" y="6057152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so020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933" y="396426"/>
            <a:ext cx="3221098" cy="2194374"/>
          </a:xfrm>
          <a:prstGeom prst="rect">
            <a:avLst/>
          </a:prstGeom>
        </p:spPr>
      </p:pic>
      <p:pic>
        <p:nvPicPr>
          <p:cNvPr id="2" name="Picture 3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152400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21017" y="6509368"/>
            <a:ext cx="544189" cy="231297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35</a:t>
            </a:fld>
            <a:endParaRPr lang="en-US" sz="1000" dirty="0"/>
          </a:p>
        </p:txBody>
      </p:sp>
      <p:pic>
        <p:nvPicPr>
          <p:cNvPr id="6" name="Picture 5" descr="ann1038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97" y="204985"/>
            <a:ext cx="3835399" cy="25529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5094" y="3082225"/>
            <a:ext cx="4523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 smtClean="0"/>
              <a:t>ESO ha invertido</a:t>
            </a:r>
          </a:p>
          <a:p>
            <a:r>
              <a:rPr lang="es-CL" sz="1800" dirty="0" smtClean="0"/>
              <a:t>recursos considerables, provenientes de  fondos  internacionales, para sus sitios en Chile y piensa realizar desembolsos aún mayores en sus futuros proyectos. La construcción y operación de sus sitios requerirá de muchos puestos de trabajo, la mayor parte para trabajadores chilenos.  Frecuentemente, llegan visitas internacionales, desde ingenieros especializados hasta  Autoridades de alto nivel a las instalaciones de ESO en Chile. </a:t>
            </a:r>
            <a:endParaRPr lang="es-CL" sz="1800" dirty="0"/>
          </a:p>
        </p:txBody>
      </p:sp>
      <p:pic>
        <p:nvPicPr>
          <p:cNvPr id="15" name="Picture 6" descr="eso-flags-noframe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echMinistr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649" y="2546672"/>
            <a:ext cx="3362325" cy="2127721"/>
          </a:xfrm>
          <a:prstGeom prst="rect">
            <a:avLst/>
          </a:prstGeom>
        </p:spPr>
      </p:pic>
      <p:pic>
        <p:nvPicPr>
          <p:cNvPr id="17" name="Picture 16" descr="DutchMinistry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652" y="4382643"/>
            <a:ext cx="2749296" cy="2112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9301" y="567267"/>
            <a:ext cx="3010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 smtClean="0"/>
              <a:t>Beneficios indirectos</a:t>
            </a:r>
            <a:endParaRPr lang="es-CL" dirty="0"/>
          </a:p>
        </p:txBody>
      </p:sp>
      <p:pic>
        <p:nvPicPr>
          <p:cNvPr id="3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02933" y="1318161"/>
            <a:ext cx="64770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spcAft>
                <a:spcPts val="600"/>
              </a:spcAft>
              <a:buFont typeface="Arial" pitchFamily="34" charset="0"/>
              <a:buChar char="•"/>
            </a:pPr>
            <a:r>
              <a:rPr lang="es-CL" sz="2000" dirty="0" smtClean="0"/>
              <a:t>Chile se convierte en país anfitrión de importantes actividades científicas, el centro mundial de la investigación  astronómica.</a:t>
            </a:r>
          </a:p>
          <a:p>
            <a:pPr marL="271463" indent="-271463">
              <a:spcAft>
                <a:spcPts val="600"/>
              </a:spcAft>
              <a:buFont typeface="Arial" pitchFamily="34" charset="0"/>
              <a:buChar char="•"/>
            </a:pPr>
            <a:endParaRPr lang="es-CL" sz="2000" dirty="0" smtClean="0"/>
          </a:p>
          <a:p>
            <a:pPr marL="271463" indent="-271463">
              <a:spcAft>
                <a:spcPts val="600"/>
              </a:spcAft>
              <a:buFont typeface="Arial" pitchFamily="34" charset="0"/>
              <a:buChar char="•"/>
            </a:pPr>
            <a:r>
              <a:rPr lang="es-CL" sz="2000" dirty="0" smtClean="0"/>
              <a:t>ESO apoya la astronomía chilena</a:t>
            </a:r>
          </a:p>
          <a:p>
            <a:pPr marL="271463" indent="-271463">
              <a:spcAft>
                <a:spcPts val="600"/>
              </a:spcAft>
            </a:pPr>
            <a:endParaRPr lang="es-CL" sz="2000" dirty="0" smtClean="0"/>
          </a:p>
          <a:p>
            <a:pPr marL="271463" indent="-271463">
              <a:spcAft>
                <a:spcPts val="600"/>
              </a:spcAft>
              <a:buFont typeface="Arial" pitchFamily="34" charset="0"/>
              <a:buChar char="•"/>
            </a:pPr>
            <a:r>
              <a:rPr lang="es-CL" sz="2000" dirty="0" smtClean="0"/>
              <a:t>Los observatorios en Chile atraen visitas.</a:t>
            </a:r>
          </a:p>
          <a:p>
            <a:pPr marL="271463" indent="-271463">
              <a:spcAft>
                <a:spcPts val="600"/>
              </a:spcAft>
            </a:pPr>
            <a:endParaRPr lang="es-CL" sz="2000" dirty="0" smtClean="0"/>
          </a:p>
          <a:p>
            <a:pPr marL="271463" indent="-271463">
              <a:spcAft>
                <a:spcPts val="600"/>
              </a:spcAft>
              <a:buFont typeface="Arial" pitchFamily="34" charset="0"/>
              <a:buChar char="•"/>
            </a:pPr>
            <a:r>
              <a:rPr lang="es-CL" sz="2000" dirty="0" smtClean="0"/>
              <a:t>Los Observatorios han atraído a la industria cinematográfica. </a:t>
            </a:r>
          </a:p>
          <a:p>
            <a:pPr marL="271463" indent="-271463">
              <a:spcAft>
                <a:spcPts val="600"/>
              </a:spcAft>
              <a:buFont typeface="Arial" pitchFamily="34" charset="0"/>
              <a:buChar char="•"/>
            </a:pPr>
            <a:endParaRPr lang="es-CL" sz="2000" dirty="0" smtClean="0"/>
          </a:p>
          <a:p>
            <a:pPr marL="728663" lvl="1" indent="-271463">
              <a:spcAft>
                <a:spcPts val="600"/>
              </a:spcAft>
              <a:buFont typeface="Courier New" pitchFamily="49" charset="0"/>
              <a:buChar char="o"/>
            </a:pPr>
            <a:r>
              <a:rPr lang="es-CL" sz="2000" dirty="0" smtClean="0"/>
              <a:t>Nostalgia de la Luz (2010)</a:t>
            </a:r>
          </a:p>
          <a:p>
            <a:pPr marL="728663" lvl="1" indent="-271463">
              <a:spcAft>
                <a:spcPts val="600"/>
              </a:spcAft>
              <a:buFont typeface="Courier New" pitchFamily="49" charset="0"/>
              <a:buChar char="o"/>
            </a:pPr>
            <a:endParaRPr lang="es-CL" sz="2000" dirty="0" smtClean="0"/>
          </a:p>
          <a:p>
            <a:pPr marL="2100263" lvl="4" indent="-271463">
              <a:spcAft>
                <a:spcPts val="600"/>
              </a:spcAft>
              <a:buFont typeface="Courier New" pitchFamily="49" charset="0"/>
              <a:buChar char="o"/>
            </a:pPr>
            <a:r>
              <a:rPr lang="en-GB" sz="2000" dirty="0" smtClean="0"/>
              <a:t>Quantum of solace </a:t>
            </a:r>
          </a:p>
        </p:txBody>
      </p:sp>
      <p:pic>
        <p:nvPicPr>
          <p:cNvPr id="5" name="Picture 4" descr="eso062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45" y="400050"/>
            <a:ext cx="2464802" cy="1205442"/>
          </a:xfrm>
          <a:prstGeom prst="rect">
            <a:avLst/>
          </a:prstGeom>
        </p:spPr>
      </p:pic>
      <p:pic>
        <p:nvPicPr>
          <p:cNvPr id="7" name="Picture 6" descr="char-solar-eclipse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60" y="2581275"/>
            <a:ext cx="2131528" cy="1442112"/>
          </a:xfrm>
          <a:prstGeom prst="rect">
            <a:avLst/>
          </a:prstGeom>
        </p:spPr>
      </p:pic>
      <p:pic>
        <p:nvPicPr>
          <p:cNvPr id="8" name="Picture 7" descr="1120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79" y="4347776"/>
            <a:ext cx="1563888" cy="2214949"/>
          </a:xfrm>
          <a:prstGeom prst="rect">
            <a:avLst/>
          </a:prstGeom>
        </p:spPr>
      </p:pic>
      <p:pic>
        <p:nvPicPr>
          <p:cNvPr id="9" name="Picture 8" descr="BondP3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966" y="4695825"/>
            <a:ext cx="2319340" cy="1546226"/>
          </a:xfrm>
          <a:prstGeom prst="rect">
            <a:avLst/>
          </a:prstGeom>
        </p:spPr>
      </p:pic>
      <p:pic>
        <p:nvPicPr>
          <p:cNvPr id="10" name="Picture 9" descr="ucn_outreach_group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5666" y="2211916"/>
            <a:ext cx="1971525" cy="1207559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286244" y="6497904"/>
            <a:ext cx="657478" cy="248156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36</a:t>
            </a:fld>
            <a:endParaRPr lang="en-US" sz="1000" dirty="0"/>
          </a:p>
        </p:txBody>
      </p:sp>
      <p:pic>
        <p:nvPicPr>
          <p:cNvPr id="11" name="Picture 6" descr="eso-flags-noframes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286244" y="6497904"/>
            <a:ext cx="657478" cy="248156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37</a:t>
            </a:fld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04659" y="218661"/>
            <a:ext cx="477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 smtClean="0"/>
              <a:t>Folleto Disponible</a:t>
            </a:r>
            <a:endParaRPr lang="es-CL" sz="2800" b="1" dirty="0"/>
          </a:p>
        </p:txBody>
      </p:sp>
      <p:pic>
        <p:nvPicPr>
          <p:cNvPr id="19" name="Picture 6" descr="eso-flags-nofram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9878" y="435170"/>
            <a:ext cx="8929225" cy="6395958"/>
            <a:chOff x="19878" y="435170"/>
            <a:chExt cx="8929225" cy="6395958"/>
          </a:xfrm>
        </p:grpSpPr>
        <p:pic>
          <p:nvPicPr>
            <p:cNvPr id="12" name="Picture 11" descr="110222_grid-brochure-FINAL_Page_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0845" y="983974"/>
              <a:ext cx="4065085" cy="5747810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pic>
          <p:nvPicPr>
            <p:cNvPr id="13" name="Picture 12" descr="110222_grid-brochure-FINAL_Page_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78" y="435170"/>
              <a:ext cx="2941807" cy="20804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5" name="Picture 14" descr="110222_grid-brochure-FINAL_Page_3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78" y="2603279"/>
              <a:ext cx="2941807" cy="208012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6" name="Picture 15" descr="110222_grid-brochure-FINAL_Page_4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78" y="4750931"/>
              <a:ext cx="2941807" cy="208019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7" name="Picture 16" descr="110222_grid-brochure-FINAL_Page_5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89099" y="4108516"/>
              <a:ext cx="1560004" cy="220635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286244" y="6497904"/>
            <a:ext cx="657478" cy="248156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38</a:t>
            </a:fld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65019" y="218661"/>
            <a:ext cx="6610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     Borrador – Encuesta Preliminar   </a:t>
            </a:r>
            <a:endParaRPr lang="es-CL" b="1" dirty="0"/>
          </a:p>
        </p:txBody>
      </p:sp>
      <p:pic>
        <p:nvPicPr>
          <p:cNvPr id="19" name="Picture 18" descr="Page1Ver1_110504 'PI Electricity Supply VLT E-ELT' Draft0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41" y="907628"/>
            <a:ext cx="7314120" cy="43501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6291" y="5490305"/>
            <a:ext cx="8420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b="1" dirty="0" smtClean="0"/>
              <a:t>Rogamos a las empresas interesadas en participar en una pre-calificación de proveedores, enviar un email confirmando su interés</a:t>
            </a:r>
            <a:r>
              <a:rPr lang="en-US" sz="1800" b="1" dirty="0" smtClean="0"/>
              <a:t>, </a:t>
            </a:r>
            <a:r>
              <a:rPr lang="en-US" sz="1800" b="1" dirty="0" smtClean="0">
                <a:solidFill>
                  <a:srgbClr val="CC0000"/>
                </a:solidFill>
              </a:rPr>
              <a:t>antes del 30</a:t>
            </a:r>
            <a:r>
              <a:rPr lang="en-US" sz="1800" b="1" baseline="30000" dirty="0" smtClean="0">
                <a:solidFill>
                  <a:srgbClr val="CC0000"/>
                </a:solidFill>
              </a:rPr>
              <a:t> </a:t>
            </a:r>
            <a:r>
              <a:rPr lang="en-US" sz="1800" b="1" dirty="0" smtClean="0">
                <a:solidFill>
                  <a:srgbClr val="CC0000"/>
                </a:solidFill>
              </a:rPr>
              <a:t> de </a:t>
            </a:r>
            <a:r>
              <a:rPr lang="en-US" sz="1800" b="1" dirty="0" err="1" smtClean="0">
                <a:solidFill>
                  <a:srgbClr val="CC0000"/>
                </a:solidFill>
              </a:rPr>
              <a:t>Junio</a:t>
            </a:r>
            <a:r>
              <a:rPr lang="en-US" sz="1800" b="1" dirty="0" smtClean="0">
                <a:solidFill>
                  <a:srgbClr val="CC0000"/>
                </a:solidFill>
              </a:rPr>
              <a:t> </a:t>
            </a:r>
            <a:r>
              <a:rPr lang="en-US" sz="1800" b="1" dirty="0" smtClean="0"/>
              <a:t>2011, al: 	</a:t>
            </a:r>
            <a:r>
              <a:rPr lang="en-US" sz="1800" b="1" dirty="0" smtClean="0">
                <a:solidFill>
                  <a:srgbClr val="CC0000"/>
                </a:solidFill>
              </a:rPr>
              <a:t>Sr. Yves Wesse, </a:t>
            </a:r>
            <a:r>
              <a:rPr lang="en-US" sz="1800" b="1" dirty="0" smtClean="0">
                <a:solidFill>
                  <a:srgbClr val="CC0000"/>
                </a:solidFill>
                <a:hlinkClick r:id="rId4"/>
              </a:rPr>
              <a:t>ywesse@eso.org</a:t>
            </a:r>
            <a:endParaRPr lang="en-US" sz="1800" b="1" dirty="0" smtClean="0">
              <a:solidFill>
                <a:srgbClr val="CC0000"/>
              </a:solidFill>
            </a:endParaRPr>
          </a:p>
          <a:p>
            <a:endParaRPr lang="en-GB" sz="1400" dirty="0"/>
          </a:p>
        </p:txBody>
      </p:sp>
      <p:pic>
        <p:nvPicPr>
          <p:cNvPr id="7" name="Picture 6" descr="eso-flags-noframe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286244" y="6497904"/>
            <a:ext cx="657478" cy="248156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39</a:t>
            </a:fld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327991" y="218661"/>
            <a:ext cx="6947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 smtClean="0"/>
              <a:t>Página web de ESO con presentación</a:t>
            </a:r>
            <a:endParaRPr lang="es-CL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3732" y="1441173"/>
            <a:ext cx="846282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Copia de esta presentación y del folleto se encuentran </a:t>
            </a:r>
            <a:r>
              <a:rPr lang="en-US" dirty="0" smtClean="0"/>
              <a:t>en: 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CC0000"/>
                </a:solidFill>
                <a:hlinkClick r:id="rId3"/>
              </a:rPr>
              <a:t>www.eso.org/public/industry/projects.html</a:t>
            </a:r>
            <a:r>
              <a:rPr lang="en-US" dirty="0" smtClean="0">
                <a:solidFill>
                  <a:srgbClr val="CC0000"/>
                </a:solidFill>
              </a:rPr>
              <a:t> </a:t>
            </a:r>
          </a:p>
          <a:p>
            <a:endParaRPr lang="en-US" dirty="0" smtClean="0">
              <a:solidFill>
                <a:srgbClr val="CC0000"/>
              </a:solidFill>
            </a:endParaRPr>
          </a:p>
          <a:p>
            <a:r>
              <a:rPr lang="es-ES" sz="1400" dirty="0" smtClean="0"/>
              <a:t>Para los interesados ​​en participar en la encuesta preliminar, organizaremos una visita al Observatorio </a:t>
            </a:r>
            <a:r>
              <a:rPr lang="es-ES" sz="1400" dirty="0" err="1" smtClean="0"/>
              <a:t>Paranal</a:t>
            </a:r>
            <a:r>
              <a:rPr lang="es-ES" sz="1400" dirty="0" smtClean="0"/>
              <a:t>.</a:t>
            </a:r>
            <a:endParaRPr lang="en-US" dirty="0" smtClean="0">
              <a:solidFill>
                <a:srgbClr val="CC0000"/>
              </a:solidFill>
            </a:endParaRPr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6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5664205" y="296334"/>
            <a:ext cx="2641600" cy="1871132"/>
            <a:chOff x="5664205" y="296334"/>
            <a:chExt cx="2641600" cy="1871132"/>
          </a:xfrm>
        </p:grpSpPr>
        <p:pic>
          <p:nvPicPr>
            <p:cNvPr id="8" name="Picture 7" descr="alma-building-4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1939" y="623491"/>
              <a:ext cx="2316866" cy="154397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64205" y="296334"/>
              <a:ext cx="264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rgbClr val="0070C0"/>
                  </a:solidFill>
                </a:rPr>
                <a:t>Vitacura</a:t>
              </a:r>
              <a:r>
                <a:rPr lang="en-GB" sz="2000" dirty="0" smtClean="0">
                  <a:solidFill>
                    <a:srgbClr val="0070C0"/>
                  </a:solidFill>
                </a:rPr>
                <a:t>, Santiago</a:t>
              </a:r>
              <a:endParaRPr lang="en-GB" sz="2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4" name="Group 15"/>
          <p:cNvGrpSpPr/>
          <p:nvPr/>
        </p:nvGrpSpPr>
        <p:grpSpPr>
          <a:xfrm>
            <a:off x="419948" y="2909146"/>
            <a:ext cx="4524585" cy="1703418"/>
            <a:chOff x="419948" y="2909146"/>
            <a:chExt cx="4524585" cy="1703418"/>
          </a:xfrm>
        </p:grpSpPr>
        <p:pic>
          <p:nvPicPr>
            <p:cNvPr id="12" name="Picture 11" descr="ALMA ant1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948" y="2909146"/>
              <a:ext cx="3161952" cy="167978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548133" y="3658457"/>
              <a:ext cx="13964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b="1" dirty="0" smtClean="0">
                  <a:solidFill>
                    <a:srgbClr val="0070C0"/>
                  </a:solidFill>
                </a:rPr>
                <a:t>ALMA</a:t>
              </a:r>
              <a:r>
                <a:rPr lang="en-GB" sz="2000" dirty="0" smtClean="0">
                  <a:solidFill>
                    <a:srgbClr val="0070C0"/>
                  </a:solidFill>
                </a:rPr>
                <a:t>, </a:t>
              </a:r>
              <a:r>
                <a:rPr lang="en-US" sz="1800" dirty="0" smtClean="0">
                  <a:solidFill>
                    <a:srgbClr val="0070C0"/>
                  </a:solidFill>
                </a:rPr>
                <a:t>Chajnantor, </a:t>
              </a:r>
              <a:r>
                <a:rPr lang="en-GB" sz="1800" dirty="0" smtClean="0">
                  <a:solidFill>
                    <a:srgbClr val="0070C0"/>
                  </a:solidFill>
                </a:rPr>
                <a:t>II </a:t>
              </a:r>
              <a:r>
                <a:rPr lang="es-CL" sz="1800" dirty="0" smtClean="0">
                  <a:solidFill>
                    <a:srgbClr val="0070C0"/>
                  </a:solidFill>
                </a:rPr>
                <a:t>Región </a:t>
              </a:r>
              <a:endParaRPr lang="es-CL" sz="1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3733798" y="2339875"/>
            <a:ext cx="4978404" cy="2129772"/>
            <a:chOff x="3733798" y="2339875"/>
            <a:chExt cx="4978404" cy="2129772"/>
          </a:xfrm>
        </p:grpSpPr>
        <p:pic>
          <p:nvPicPr>
            <p:cNvPr id="6" name="Picture 5" descr="eso0111f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8669" y="2352008"/>
              <a:ext cx="3293533" cy="211763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733798" y="2339875"/>
              <a:ext cx="17433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rgbClr val="0070C0"/>
                  </a:solidFill>
                </a:rPr>
                <a:t>Paranal</a:t>
              </a:r>
              <a:r>
                <a:rPr lang="en-GB" sz="2000" dirty="0" smtClean="0">
                  <a:solidFill>
                    <a:srgbClr val="0070C0"/>
                  </a:solidFill>
                </a:rPr>
                <a:t>, VLT,</a:t>
              </a:r>
            </a:p>
            <a:p>
              <a:pPr algn="r"/>
              <a:r>
                <a:rPr lang="en-GB" sz="1800" dirty="0" smtClean="0">
                  <a:solidFill>
                    <a:srgbClr val="0070C0"/>
                  </a:solidFill>
                </a:rPr>
                <a:t>Atacama,</a:t>
              </a:r>
            </a:p>
            <a:p>
              <a:pPr algn="r"/>
              <a:r>
                <a:rPr lang="en-GB" sz="1800" dirty="0" smtClean="0">
                  <a:solidFill>
                    <a:srgbClr val="0070C0"/>
                  </a:solidFill>
                </a:rPr>
                <a:t>II </a:t>
              </a:r>
              <a:r>
                <a:rPr lang="en-GB" sz="1800" dirty="0" err="1" smtClean="0">
                  <a:solidFill>
                    <a:srgbClr val="0070C0"/>
                  </a:solidFill>
                </a:rPr>
                <a:t>Región</a:t>
              </a:r>
              <a:r>
                <a:rPr lang="en-GB" sz="1800" dirty="0" smtClean="0">
                  <a:solidFill>
                    <a:srgbClr val="0070C0"/>
                  </a:solidFill>
                </a:rPr>
                <a:t> </a:t>
              </a:r>
              <a:endParaRPr lang="en-GB" sz="1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6" name="Group 13"/>
          <p:cNvGrpSpPr/>
          <p:nvPr/>
        </p:nvGrpSpPr>
        <p:grpSpPr>
          <a:xfrm>
            <a:off x="384078" y="331391"/>
            <a:ext cx="3337773" cy="2264662"/>
            <a:chOff x="384078" y="331391"/>
            <a:chExt cx="3337773" cy="2264662"/>
          </a:xfrm>
        </p:grpSpPr>
        <p:pic>
          <p:nvPicPr>
            <p:cNvPr id="5" name="Picture 4" descr="la-silla-domes-beletsky-potw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599" y="331391"/>
              <a:ext cx="2806008" cy="18699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84078" y="2195943"/>
              <a:ext cx="3337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rgbClr val="0070C0"/>
                  </a:solidFill>
                </a:rPr>
                <a:t>La Silla</a:t>
              </a:r>
              <a:r>
                <a:rPr lang="en-GB" sz="2000" dirty="0" smtClean="0">
                  <a:solidFill>
                    <a:srgbClr val="0070C0"/>
                  </a:solidFill>
                </a:rPr>
                <a:t>, </a:t>
              </a:r>
              <a:r>
                <a:rPr lang="en-GB" sz="1800" dirty="0" smtClean="0">
                  <a:solidFill>
                    <a:srgbClr val="0070C0"/>
                  </a:solidFill>
                </a:rPr>
                <a:t>Atacama, IV </a:t>
              </a:r>
              <a:r>
                <a:rPr lang="es-CL" sz="1800" dirty="0" smtClean="0">
                  <a:solidFill>
                    <a:srgbClr val="0070C0"/>
                  </a:solidFill>
                </a:rPr>
                <a:t>Región</a:t>
              </a:r>
              <a:r>
                <a:rPr lang="en-GB" sz="1800" dirty="0" smtClean="0">
                  <a:solidFill>
                    <a:srgbClr val="0070C0"/>
                  </a:solidFill>
                </a:rPr>
                <a:t> </a:t>
              </a:r>
              <a:endParaRPr lang="en-GB" sz="18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8957" y="4639733"/>
            <a:ext cx="8561821" cy="118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CL" sz="2000" dirty="0" smtClean="0"/>
              <a:t>ESO tiene 15 Países Miembros. Brasil se ha incorporado recientemente.</a:t>
            </a:r>
          </a:p>
          <a:p>
            <a:r>
              <a:rPr lang="es-CL" sz="2000" dirty="0" smtClean="0">
                <a:solidFill>
                  <a:srgbClr val="002060"/>
                </a:solidFill>
              </a:rPr>
              <a:t>ESO Opera cuatro sitios en Chile</a:t>
            </a:r>
            <a:endParaRPr lang="es-CL" sz="2000" dirty="0" smtClean="0">
              <a:solidFill>
                <a:srgbClr val="002060"/>
              </a:solidFill>
            </a:endParaRPr>
          </a:p>
          <a:p>
            <a:r>
              <a:rPr lang="es-CL" sz="1600" dirty="0" smtClean="0"/>
              <a:t>(Alemania, Austria, Bélgica, Brasil, República Checa, Dinamarca, Finlandia, Francia, Italia, Países Bajos, Portugal, España, Suecia, Suiza y Reino Unido).</a:t>
            </a:r>
          </a:p>
        </p:txBody>
      </p:sp>
      <p:pic>
        <p:nvPicPr>
          <p:cNvPr id="4" name="Picture 6" descr="eso-flags-noframe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3171" y="6060023"/>
            <a:ext cx="8189356" cy="25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logo+name blac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94670" y="787406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059667" y="6555896"/>
            <a:ext cx="954862" cy="184769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4</a:t>
            </a:fld>
            <a:endParaRPr lang="en-US" sz="1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152400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eso-flags-nofram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so0907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653" y="0"/>
            <a:ext cx="7410222" cy="6860246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350980" y="6497904"/>
            <a:ext cx="608926" cy="226578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40</a:t>
            </a:fld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2729997" y="6004422"/>
            <a:ext cx="4406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chemeClr val="bg1"/>
                </a:solidFill>
              </a:rPr>
              <a:t>Muchas gracias por su atención</a:t>
            </a:r>
            <a:endParaRPr lang="es-CL" sz="2000" dirty="0">
              <a:solidFill>
                <a:schemeClr val="bg1"/>
              </a:solidFill>
            </a:endParaRPr>
          </a:p>
        </p:txBody>
      </p:sp>
      <p:pic>
        <p:nvPicPr>
          <p:cNvPr id="9" name="Picture 8" descr="elt_1_cc_sm_001.tif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10269" y="0"/>
            <a:ext cx="10285714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" y="438150"/>
            <a:ext cx="885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Muchisima</a:t>
            </a: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gracias a la CNE, </a:t>
            </a:r>
            <a:r>
              <a:rPr lang="en-US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muchisima</a:t>
            </a: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gracias a </a:t>
            </a:r>
            <a:r>
              <a:rPr lang="en-US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Ustedes</a:t>
            </a: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!</a:t>
            </a:r>
            <a:endParaRPr lang="en-GB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-america-map-es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8" y="1061580"/>
            <a:ext cx="7433729" cy="5441723"/>
          </a:xfrm>
          <a:prstGeom prst="rect">
            <a:avLst/>
          </a:prstGeom>
        </p:spPr>
      </p:pic>
      <p:pic>
        <p:nvPicPr>
          <p:cNvPr id="3" name="Picture 3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66" y="203200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99933" y="440267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ESO en Chile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78152" y="6568036"/>
            <a:ext cx="704007" cy="289964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5</a:t>
            </a:fld>
            <a:endParaRPr lang="en-US" sz="1000" dirty="0"/>
          </a:p>
        </p:txBody>
      </p:sp>
      <p:pic>
        <p:nvPicPr>
          <p:cNvPr id="6" name="Picture 6" descr="eso-flags-noframe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133" y="365035"/>
            <a:ext cx="6730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La Silla :</a:t>
            </a:r>
            <a:r>
              <a:rPr lang="en-GB" sz="2000" dirty="0" smtClean="0"/>
              <a:t> </a:t>
            </a:r>
            <a:r>
              <a:rPr lang="es-CL" sz="2000" dirty="0" smtClean="0"/>
              <a:t>Primer observatorio ESO, inaugurado </a:t>
            </a:r>
            <a:r>
              <a:rPr lang="en-GB" sz="2000" dirty="0" smtClean="0"/>
              <a:t>en </a:t>
            </a:r>
            <a:r>
              <a:rPr lang="en-GB" sz="2000" b="1" dirty="0" smtClean="0"/>
              <a:t>1969</a:t>
            </a:r>
            <a:endParaRPr lang="en-GB" sz="2000" b="1" dirty="0"/>
          </a:p>
        </p:txBody>
      </p:sp>
      <p:grpSp>
        <p:nvGrpSpPr>
          <p:cNvPr id="5" name="Group 9"/>
          <p:cNvGrpSpPr/>
          <p:nvPr/>
        </p:nvGrpSpPr>
        <p:grpSpPr>
          <a:xfrm>
            <a:off x="406400" y="4291541"/>
            <a:ext cx="8365362" cy="2185460"/>
            <a:chOff x="406400" y="4291541"/>
            <a:chExt cx="8365362" cy="2185460"/>
          </a:xfrm>
        </p:grpSpPr>
        <p:sp>
          <p:nvSpPr>
            <p:cNvPr id="3" name="Rectangle 2"/>
            <p:cNvSpPr/>
            <p:nvPr/>
          </p:nvSpPr>
          <p:spPr>
            <a:xfrm>
              <a:off x="406400" y="4665008"/>
              <a:ext cx="460586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800" dirty="0" smtClean="0"/>
                <a:t>La Silla, </a:t>
              </a:r>
              <a:r>
                <a:rPr lang="es-CL" sz="1800" dirty="0" smtClean="0"/>
                <a:t>luego de 42 años desde el inicio de  sus operaciones  permanece a la vanguardia de la  astronomía, y es uno de los observatorios  científicamente más productivos del mundo.  </a:t>
              </a:r>
              <a:endParaRPr lang="es-CL" sz="1800" dirty="0"/>
            </a:p>
          </p:txBody>
        </p:sp>
        <p:pic>
          <p:nvPicPr>
            <p:cNvPr id="1026" name="Picture 2" descr="http://www.eso.org/public/archives/images/screen/eso9855a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43502" y="4291541"/>
              <a:ext cx="3628260" cy="2185460"/>
            </a:xfrm>
            <a:prstGeom prst="rect">
              <a:avLst/>
            </a:prstGeom>
            <a:noFill/>
          </p:spPr>
        </p:pic>
      </p:grpSp>
      <p:pic>
        <p:nvPicPr>
          <p:cNvPr id="6" name="Picture 3" descr="logo+name 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8200" y="279400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8"/>
          <p:cNvGrpSpPr/>
          <p:nvPr/>
        </p:nvGrpSpPr>
        <p:grpSpPr>
          <a:xfrm>
            <a:off x="419096" y="812799"/>
            <a:ext cx="8072971" cy="3437467"/>
            <a:chOff x="419096" y="812799"/>
            <a:chExt cx="8072971" cy="3437467"/>
          </a:xfrm>
        </p:grpSpPr>
        <p:sp>
          <p:nvSpPr>
            <p:cNvPr id="4" name="Rectangle 3"/>
            <p:cNvSpPr/>
            <p:nvPr/>
          </p:nvSpPr>
          <p:spPr>
            <a:xfrm>
              <a:off x="5232400" y="1526569"/>
              <a:ext cx="325966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L" sz="1800" dirty="0" smtClean="0"/>
                <a:t>La Silla está equipada con telescopios ópticos medianos y pequeños, incluyendo el cazador de </a:t>
              </a:r>
              <a:r>
                <a:rPr lang="es-CL" sz="1800" dirty="0" err="1" smtClean="0"/>
                <a:t>exo</a:t>
              </a:r>
              <a:r>
                <a:rPr lang="es-CL" sz="1800" dirty="0" smtClean="0"/>
                <a:t>-planetas  más exitoso.</a:t>
              </a:r>
              <a:endParaRPr lang="es-CL" sz="1800" dirty="0"/>
            </a:p>
          </p:txBody>
        </p:sp>
        <p:pic>
          <p:nvPicPr>
            <p:cNvPr id="1028" name="Picture 4" descr="http://www.eso.org/public/archives/images/screen/eso0019b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9096" y="812799"/>
              <a:ext cx="4617061" cy="3437467"/>
            </a:xfrm>
            <a:prstGeom prst="rect">
              <a:avLst/>
            </a:prstGeom>
            <a:noFill/>
          </p:spPr>
        </p:pic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367165" y="6539713"/>
            <a:ext cx="647363" cy="200952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6</a:t>
            </a:fld>
            <a:endParaRPr lang="en-US" sz="1000" dirty="0"/>
          </a:p>
        </p:txBody>
      </p:sp>
      <p:pic>
        <p:nvPicPr>
          <p:cNvPr id="12" name="Picture 6" descr="eso-flags-noframe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7068" y="381970"/>
            <a:ext cx="71712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17663" indent="-1617663"/>
            <a:r>
              <a:rPr lang="en-GB" sz="2000" dirty="0" smtClean="0"/>
              <a:t>Paranal </a:t>
            </a:r>
            <a:r>
              <a:rPr lang="en-GB" sz="2000" b="1" dirty="0" smtClean="0"/>
              <a:t>VLT :</a:t>
            </a:r>
            <a:r>
              <a:rPr lang="en-GB" sz="2000" dirty="0" smtClean="0"/>
              <a:t> </a:t>
            </a:r>
            <a:r>
              <a:rPr lang="es-CL" sz="2000" dirty="0" smtClean="0"/>
              <a:t>El instrumento óptico más avanzado del mundo, </a:t>
            </a:r>
            <a:r>
              <a:rPr lang="es-CL" sz="1800" dirty="0" smtClean="0"/>
              <a:t>una máquina científica formidable</a:t>
            </a:r>
            <a:endParaRPr lang="es-CL" sz="1800" dirty="0"/>
          </a:p>
        </p:txBody>
      </p:sp>
      <p:grpSp>
        <p:nvGrpSpPr>
          <p:cNvPr id="5" name="Group 9"/>
          <p:cNvGrpSpPr/>
          <p:nvPr/>
        </p:nvGrpSpPr>
        <p:grpSpPr>
          <a:xfrm>
            <a:off x="3107267" y="1281326"/>
            <a:ext cx="5842000" cy="5242136"/>
            <a:chOff x="3107267" y="1281326"/>
            <a:chExt cx="5842000" cy="5242136"/>
          </a:xfrm>
        </p:grpSpPr>
        <p:sp>
          <p:nvSpPr>
            <p:cNvPr id="3" name="Rectangle 2"/>
            <p:cNvSpPr/>
            <p:nvPr/>
          </p:nvSpPr>
          <p:spPr>
            <a:xfrm>
              <a:off x="3107267" y="5046134"/>
              <a:ext cx="58420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L" sz="1800" dirty="0" smtClean="0"/>
                <a:t>El VLT consta de cuatro telescopios, con espejos principales de 8.2-m diámetro, que pueden realizar observaciones individuales o en conjunto y de varios telescopios de menor tamaño, para </a:t>
              </a:r>
              <a:r>
                <a:rPr lang="es-CL" sz="1800" dirty="0" err="1" smtClean="0"/>
                <a:t>interferometría</a:t>
              </a:r>
              <a:r>
                <a:rPr lang="es-CL" sz="1800" dirty="0" smtClean="0"/>
                <a:t>, que lo convierten en la mayor instalación de su tipo. </a:t>
              </a:r>
              <a:endParaRPr lang="es-CL" sz="1800" dirty="0"/>
            </a:p>
          </p:txBody>
        </p:sp>
        <p:pic>
          <p:nvPicPr>
            <p:cNvPr id="2050" name="Picture 2" descr="http://www.eso.org/public/archives/images/screen/esopia00092sites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78199" y="1281326"/>
              <a:ext cx="5433434" cy="3620875"/>
            </a:xfrm>
            <a:prstGeom prst="rect">
              <a:avLst/>
            </a:prstGeom>
            <a:noFill/>
          </p:spPr>
        </p:pic>
      </p:grpSp>
      <p:grpSp>
        <p:nvGrpSpPr>
          <p:cNvPr id="6" name="Group 8"/>
          <p:cNvGrpSpPr/>
          <p:nvPr/>
        </p:nvGrpSpPr>
        <p:grpSpPr>
          <a:xfrm>
            <a:off x="338672" y="1292704"/>
            <a:ext cx="3022601" cy="5252029"/>
            <a:chOff x="338672" y="1292704"/>
            <a:chExt cx="3022601" cy="5252029"/>
          </a:xfrm>
        </p:grpSpPr>
        <p:sp>
          <p:nvSpPr>
            <p:cNvPr id="4" name="Rectangle 3"/>
            <p:cNvSpPr/>
            <p:nvPr/>
          </p:nvSpPr>
          <p:spPr>
            <a:xfrm>
              <a:off x="338672" y="1292704"/>
              <a:ext cx="3022601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L" sz="1800" dirty="0" smtClean="0"/>
                <a:t>El VLT en Paranal es la instalación terrestre más productiva  individualmente, con un promedio de una  publicación diaria de un artículo científico basado en su información.   </a:t>
              </a:r>
              <a:endParaRPr lang="es-CL" sz="1800" dirty="0"/>
            </a:p>
          </p:txBody>
        </p:sp>
        <p:pic>
          <p:nvPicPr>
            <p:cNvPr id="2052" name="Picture 4" descr="http://www.eso.org/public/archives/images/screen/yb_lgs_beam_8864_cc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1134" y="3352653"/>
              <a:ext cx="2126933" cy="3192080"/>
            </a:xfrm>
            <a:prstGeom prst="rect">
              <a:avLst/>
            </a:prstGeom>
            <a:noFill/>
          </p:spPr>
        </p:pic>
      </p:grpSp>
      <p:pic>
        <p:nvPicPr>
          <p:cNvPr id="1026" name="Picture 2" descr="eso-logo-p3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608" y="287338"/>
            <a:ext cx="636059" cy="83106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375257" y="6523530"/>
            <a:ext cx="584650" cy="217136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7</a:t>
            </a:fld>
            <a:endParaRPr lang="en-US" sz="1000" dirty="0"/>
          </a:p>
        </p:txBody>
      </p:sp>
      <p:pic>
        <p:nvPicPr>
          <p:cNvPr id="12" name="Picture 6" descr="eso-flags-noframe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aranalView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5535" y="2861725"/>
            <a:ext cx="5308600" cy="199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0000"/>
              </a:lnSpc>
            </a:pPr>
            <a:r>
              <a:rPr lang="es-CL" sz="2000" dirty="0" smtClean="0"/>
              <a:t>ESO como socio Europeo, junto a EE.UU y  Japón están terminando la construcción  de  </a:t>
            </a:r>
            <a:r>
              <a:rPr lang="es-CL" sz="2000" b="1" dirty="0" smtClean="0"/>
              <a:t>ALMA,</a:t>
            </a:r>
            <a:r>
              <a:rPr lang="es-CL" sz="2000" dirty="0" smtClean="0"/>
              <a:t> (66 antenas gigantes de 12m y 7m diámetro) en </a:t>
            </a:r>
            <a:r>
              <a:rPr lang="es-CL" sz="2000" dirty="0" err="1" smtClean="0"/>
              <a:t>Chajnantor</a:t>
            </a:r>
            <a:r>
              <a:rPr lang="es-CL" sz="2000" dirty="0" smtClean="0"/>
              <a:t>, a 5100m.s.n.m, San Pedro de Atacama.  </a:t>
            </a:r>
          </a:p>
        </p:txBody>
      </p:sp>
      <p:pic>
        <p:nvPicPr>
          <p:cNvPr id="4" name="Picture 3" descr="alma-chajnantor-scen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70" y="298456"/>
            <a:ext cx="4580464" cy="2576511"/>
          </a:xfrm>
          <a:prstGeom prst="rect">
            <a:avLst/>
          </a:prstGeom>
        </p:spPr>
      </p:pic>
      <p:pic>
        <p:nvPicPr>
          <p:cNvPr id="6" name="Picture 5" descr="esopia00049tel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497" y="287871"/>
            <a:ext cx="2681536" cy="3471333"/>
          </a:xfrm>
          <a:prstGeom prst="rect">
            <a:avLst/>
          </a:prstGeom>
        </p:spPr>
      </p:pic>
      <p:pic>
        <p:nvPicPr>
          <p:cNvPr id="9" name="Picture 8" descr="eso0935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399" y="4792133"/>
            <a:ext cx="2498968" cy="1659472"/>
          </a:xfrm>
          <a:prstGeom prst="rect">
            <a:avLst/>
          </a:prstGeom>
        </p:spPr>
      </p:pic>
      <p:pic>
        <p:nvPicPr>
          <p:cNvPr id="10" name="Picture 9" descr="alma-mar2009-166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342810"/>
            <a:ext cx="3276100" cy="2083395"/>
          </a:xfrm>
          <a:prstGeom prst="rect">
            <a:avLst/>
          </a:prstGeom>
        </p:spPr>
      </p:pic>
      <p:pic>
        <p:nvPicPr>
          <p:cNvPr id="7" name="Picture 3" descr="logo+name blac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7066" y="5283200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270060" y="6500152"/>
            <a:ext cx="641294" cy="224329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8</a:t>
            </a:fld>
            <a:endParaRPr lang="en-US" sz="1000" dirty="0"/>
          </a:p>
        </p:txBody>
      </p:sp>
      <p:pic>
        <p:nvPicPr>
          <p:cNvPr id="11" name="Picture 6" descr="eso-flags-noframe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96636" y="6580173"/>
            <a:ext cx="592742" cy="249504"/>
          </a:xfrm>
        </p:spPr>
        <p:txBody>
          <a:bodyPr/>
          <a:lstStyle/>
          <a:p>
            <a:fld id="{B0CBB564-CCCD-49F9-B00E-89252E5BA67D}" type="slidenum">
              <a:rPr lang="en-US" sz="1000" smtClean="0"/>
              <a:pPr/>
              <a:t>9</a:t>
            </a:fld>
            <a:endParaRPr lang="en-US" sz="1000" dirty="0"/>
          </a:p>
        </p:txBody>
      </p:sp>
      <p:pic>
        <p:nvPicPr>
          <p:cNvPr id="3" name="Picture 3" descr="logo+name bl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74241" y="217586"/>
            <a:ext cx="152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8420" y="153749"/>
            <a:ext cx="6907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Astronomía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responde grandes preguntas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868" y="623088"/>
            <a:ext cx="86228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0070C0"/>
                </a:solidFill>
              </a:rPr>
              <a:t> </a:t>
            </a:r>
            <a:r>
              <a:rPr lang="es-CL" sz="2000" dirty="0" smtClean="0">
                <a:solidFill>
                  <a:srgbClr val="0070C0"/>
                </a:solidFill>
              </a:rPr>
              <a:t>Cómo se forman los planetas y cómo se desarrolla la vida?</a:t>
            </a:r>
          </a:p>
          <a:p>
            <a:pPr>
              <a:buFont typeface="Arial" pitchFamily="34" charset="0"/>
              <a:buChar char="•"/>
            </a:pPr>
            <a:r>
              <a:rPr lang="es-CL" sz="2000" dirty="0" smtClean="0">
                <a:solidFill>
                  <a:srgbClr val="0070C0"/>
                </a:solidFill>
              </a:rPr>
              <a:t> Cómo funciona el sistema solar?</a:t>
            </a:r>
          </a:p>
          <a:p>
            <a:pPr>
              <a:buFont typeface="Arial" pitchFamily="34" charset="0"/>
              <a:buChar char="•"/>
            </a:pPr>
            <a:r>
              <a:rPr lang="es-CL" sz="2000" dirty="0" smtClean="0">
                <a:solidFill>
                  <a:srgbClr val="0070C0"/>
                </a:solidFill>
              </a:rPr>
              <a:t> De qué se compone el universo? Hemos encontrado sus componentes?</a:t>
            </a:r>
          </a:p>
          <a:p>
            <a:pPr>
              <a:buFont typeface="Arial" pitchFamily="34" charset="0"/>
              <a:buChar char="•"/>
            </a:pPr>
            <a:r>
              <a:rPr lang="es-CL" sz="2000" dirty="0" smtClean="0">
                <a:solidFill>
                  <a:srgbClr val="0070C0"/>
                </a:solidFill>
              </a:rPr>
              <a:t> Comprendemos las leyes de la Física que gobiernan el universo?</a:t>
            </a:r>
          </a:p>
          <a:p>
            <a:pPr>
              <a:buFont typeface="Arial" pitchFamily="34" charset="0"/>
              <a:buChar char="•"/>
            </a:pPr>
            <a:r>
              <a:rPr lang="es-CL" sz="2000" dirty="0" smtClean="0">
                <a:solidFill>
                  <a:srgbClr val="0070C0"/>
                </a:solidFill>
              </a:rPr>
              <a:t> Cómo se originó el universo?</a:t>
            </a:r>
            <a:endParaRPr lang="es-CL" sz="2000" dirty="0">
              <a:solidFill>
                <a:srgbClr val="0070C0"/>
              </a:solidFill>
            </a:endParaRPr>
          </a:p>
        </p:txBody>
      </p:sp>
      <p:pic>
        <p:nvPicPr>
          <p:cNvPr id="17" name="Picture 6" descr="eso-flags-nofram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5385" y="6601276"/>
            <a:ext cx="3318794" cy="1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o-alternativ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2004:Templates:Presentations:Designs:Full Moon</Template>
  <TotalTime>8539</TotalTime>
  <Words>2132</Words>
  <Application>Microsoft Office PowerPoint</Application>
  <PresentationFormat>On-screen Show (4:3)</PresentationFormat>
  <Paragraphs>256</Paragraphs>
  <Slides>40</Slides>
  <Notes>6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eso-alternative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Una panorámica del E-ELT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ESO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ESO User</dc:creator>
  <cp:lastModifiedBy>Roberto Tamai</cp:lastModifiedBy>
  <cp:revision>698</cp:revision>
  <cp:lastPrinted>2007-03-06T13:40:46Z</cp:lastPrinted>
  <dcterms:created xsi:type="dcterms:W3CDTF">2011-01-04T12:58:49Z</dcterms:created>
  <dcterms:modified xsi:type="dcterms:W3CDTF">2011-05-25T19:01:06Z</dcterms:modified>
</cp:coreProperties>
</file>